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9"/>
  </p:notesMasterIdLst>
  <p:sldIdLst>
    <p:sldId id="300" r:id="rId2"/>
    <p:sldId id="313" r:id="rId3"/>
    <p:sldId id="303" r:id="rId4"/>
    <p:sldId id="274" r:id="rId5"/>
    <p:sldId id="316" r:id="rId6"/>
    <p:sldId id="317" r:id="rId7"/>
    <p:sldId id="264" r:id="rId8"/>
  </p:sldIdLst>
  <p:sldSz cx="9144000" cy="5143500" type="screen16x9"/>
  <p:notesSz cx="6858000" cy="9144000"/>
  <p:embeddedFontLst>
    <p:embeddedFont>
      <p:font typeface="Cabin"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Epilogue"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FDF96F-6C5B-CF2C-D1DA-73711670E2F2}" name="Lars Bischhausen" initials="LB" userId="9b02da85eb18654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5E0"/>
    <a:srgbClr val="FF9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E029C-4555-47D6-8F95-774ECF7EB3A4}" v="172" dt="2023-05-03T05:41:43.175"/>
    <p1510:client id="{BCD8D671-65F5-4CE4-BE00-F4EA9279CB7F}" v="24" dt="2023-05-03T05:47:03.828"/>
    <p1510:client id="{DC35DE02-4D4B-4734-8B07-FA048E2B03C2}" v="1" dt="2023-05-03T14:26:01.186"/>
  </p1510:revLst>
</p1510:revInfo>
</file>

<file path=ppt/tableStyles.xml><?xml version="1.0" encoding="utf-8"?>
<a:tblStyleLst xmlns:a="http://schemas.openxmlformats.org/drawingml/2006/main" def="{32B103C8-A72D-4BE2-982D-962E1BD27CEF}">
  <a:tblStyle styleId="{32B103C8-A72D-4BE2-982D-962E1BD27C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84" autoAdjust="0"/>
  </p:normalViewPr>
  <p:slideViewPr>
    <p:cSldViewPr snapToGrid="0">
      <p:cViewPr varScale="1">
        <p:scale>
          <a:sx n="83" d="100"/>
          <a:sy n="83" d="100"/>
        </p:scale>
        <p:origin x="581" y="62"/>
      </p:cViewPr>
      <p:guideLst/>
    </p:cSldViewPr>
  </p:slideViewPr>
  <p:notesTextViewPr>
    <p:cViewPr>
      <p:scale>
        <a:sx n="1" d="1"/>
        <a:sy n="1" d="1"/>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67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Um was </a:t>
            </a:r>
            <a:r>
              <a:rPr lang="en-GB" dirty="0" err="1"/>
              <a:t>geht</a:t>
            </a:r>
            <a:r>
              <a:rPr lang="en-GB" dirty="0"/>
              <a:t> </a:t>
            </a:r>
            <a:r>
              <a:rPr lang="en-GB" dirty="0" err="1"/>
              <a:t>es</a:t>
            </a:r>
            <a:r>
              <a:rPr lang="en-GB" dirty="0"/>
              <a:t> in </a:t>
            </a:r>
            <a:r>
              <a:rPr lang="en-GB" dirty="0" err="1"/>
              <a:t>unserem</a:t>
            </a:r>
            <a:r>
              <a:rPr lang="en-GB" dirty="0"/>
              <a:t> </a:t>
            </a:r>
            <a:r>
              <a:rPr lang="en-GB" dirty="0" err="1"/>
              <a:t>Projekt</a:t>
            </a:r>
            <a:r>
              <a:rPr lang="en-GB" dirty="0"/>
              <a:t>? </a:t>
            </a:r>
            <a:r>
              <a:rPr lang="en-GB" dirty="0" err="1"/>
              <a:t>Vielleicht</a:t>
            </a:r>
            <a:r>
              <a:rPr lang="en-GB" dirty="0"/>
              <a:t> </a:t>
            </a:r>
            <a:r>
              <a:rPr lang="en-GB" dirty="0" err="1"/>
              <a:t>erinnert</a:t>
            </a:r>
            <a:r>
              <a:rPr lang="en-GB" dirty="0"/>
              <a:t> </a:t>
            </a:r>
            <a:r>
              <a:rPr lang="en-GB" dirty="0" err="1"/>
              <a:t>ihr</a:t>
            </a:r>
            <a:r>
              <a:rPr lang="en-GB" dirty="0"/>
              <a:t> </a:t>
            </a:r>
            <a:r>
              <a:rPr lang="en-GB" dirty="0" err="1"/>
              <a:t>euch</a:t>
            </a:r>
            <a:r>
              <a:rPr lang="en-GB" dirty="0"/>
              <a:t> an </a:t>
            </a:r>
            <a:r>
              <a:rPr lang="en-GB" dirty="0" err="1"/>
              <a:t>unser</a:t>
            </a:r>
            <a:r>
              <a:rPr lang="en-GB" dirty="0"/>
              <a:t> </a:t>
            </a:r>
            <a:r>
              <a:rPr lang="en-GB" dirty="0" err="1"/>
              <a:t>erstes</a:t>
            </a:r>
            <a:r>
              <a:rPr lang="en-GB" dirty="0"/>
              <a:t> Sprint Review, wo </a:t>
            </a:r>
            <a:r>
              <a:rPr lang="en-GB" dirty="0" err="1"/>
              <a:t>wir</a:t>
            </a:r>
            <a:r>
              <a:rPr lang="en-GB" dirty="0"/>
              <a:t> </a:t>
            </a:r>
            <a:r>
              <a:rPr lang="en-GB" dirty="0" err="1"/>
              <a:t>euch</a:t>
            </a:r>
            <a:r>
              <a:rPr lang="en-GB" dirty="0"/>
              <a:t> </a:t>
            </a:r>
            <a:r>
              <a:rPr lang="en-GB" dirty="0" err="1"/>
              <a:t>gebeten</a:t>
            </a:r>
            <a:r>
              <a:rPr lang="en-GB" dirty="0"/>
              <a:t> </a:t>
            </a:r>
            <a:r>
              <a:rPr lang="en-GB" dirty="0" err="1"/>
              <a:t>haben</a:t>
            </a:r>
            <a:r>
              <a:rPr lang="en-GB" dirty="0"/>
              <a:t> </a:t>
            </a:r>
            <a:r>
              <a:rPr lang="en-GB" dirty="0" err="1"/>
              <a:t>aufzustehen</a:t>
            </a:r>
            <a:r>
              <a:rPr lang="en-GB" dirty="0"/>
              <a:t>. Dies </a:t>
            </a:r>
            <a:r>
              <a:rPr lang="en-GB" dirty="0" err="1"/>
              <a:t>ist</a:t>
            </a:r>
            <a:r>
              <a:rPr lang="en-GB" dirty="0"/>
              <a:t> </a:t>
            </a:r>
            <a:r>
              <a:rPr lang="en-GB" dirty="0" err="1"/>
              <a:t>bzw</a:t>
            </a:r>
            <a:r>
              <a:rPr lang="en-GB" dirty="0"/>
              <a:t>. </a:t>
            </a:r>
            <a:r>
              <a:rPr lang="en-GB" dirty="0" err="1"/>
              <a:t>Ihr</a:t>
            </a:r>
            <a:r>
              <a:rPr lang="en-GB" dirty="0"/>
              <a:t> </a:t>
            </a:r>
            <a:r>
              <a:rPr lang="en-GB" dirty="0" err="1"/>
              <a:t>seid</a:t>
            </a:r>
            <a:r>
              <a:rPr lang="en-GB" dirty="0"/>
              <a:t> </a:t>
            </a:r>
            <a:r>
              <a:rPr lang="en-GB" dirty="0" err="1"/>
              <a:t>zugleich</a:t>
            </a:r>
            <a:r>
              <a:rPr lang="en-GB" dirty="0"/>
              <a:t> </a:t>
            </a:r>
            <a:r>
              <a:rPr lang="en-GB" dirty="0" err="1"/>
              <a:t>auch</a:t>
            </a:r>
            <a:r>
              <a:rPr lang="en-GB" dirty="0"/>
              <a:t> </a:t>
            </a:r>
            <a:r>
              <a:rPr lang="en-GB" dirty="0" err="1"/>
              <a:t>unsere</a:t>
            </a:r>
            <a:r>
              <a:rPr lang="en-GB" dirty="0"/>
              <a:t> </a:t>
            </a:r>
            <a:r>
              <a:rPr lang="en-GB" dirty="0" err="1"/>
              <a:t>Zielgruppe</a:t>
            </a:r>
            <a:r>
              <a:rPr lang="en-GB" dirty="0"/>
              <a:t>. </a:t>
            </a:r>
            <a:r>
              <a:rPr lang="en-GB" dirty="0" err="1"/>
              <a:t>Wir</a:t>
            </a:r>
            <a:r>
              <a:rPr lang="en-GB" dirty="0"/>
              <a:t> </a:t>
            </a:r>
            <a:r>
              <a:rPr lang="en-GB" dirty="0" err="1"/>
              <a:t>programmieren</a:t>
            </a:r>
            <a:r>
              <a:rPr lang="en-GB" dirty="0"/>
              <a:t> </a:t>
            </a:r>
            <a:r>
              <a:rPr lang="en-GB" dirty="0" err="1"/>
              <a:t>ein</a:t>
            </a:r>
            <a:r>
              <a:rPr lang="en-GB" dirty="0"/>
              <a:t> Dashboard, welches </a:t>
            </a:r>
            <a:r>
              <a:rPr lang="en-GB" dirty="0" err="1"/>
              <a:t>eine</a:t>
            </a:r>
            <a:r>
              <a:rPr lang="en-GB" dirty="0"/>
              <a:t> </a:t>
            </a:r>
            <a:r>
              <a:rPr lang="en-GB" dirty="0" err="1"/>
              <a:t>Übersicht</a:t>
            </a:r>
            <a:r>
              <a:rPr lang="en-GB" dirty="0"/>
              <a:t> </a:t>
            </a:r>
            <a:r>
              <a:rPr lang="en-GB" dirty="0" err="1"/>
              <a:t>bietet</a:t>
            </a:r>
            <a:r>
              <a:rPr lang="en-GB" dirty="0"/>
              <a:t>, wo </a:t>
            </a:r>
            <a:r>
              <a:rPr lang="en-GB" dirty="0" err="1"/>
              <a:t>Studierende</a:t>
            </a:r>
            <a:r>
              <a:rPr lang="en-GB" dirty="0"/>
              <a:t> all </a:t>
            </a:r>
            <a:r>
              <a:rPr lang="en-GB" dirty="0" err="1"/>
              <a:t>ihre</a:t>
            </a:r>
            <a:r>
              <a:rPr lang="en-GB" dirty="0"/>
              <a:t> Module und </a:t>
            </a:r>
            <a:r>
              <a:rPr lang="en-GB" dirty="0" err="1"/>
              <a:t>Noten</a:t>
            </a:r>
            <a:r>
              <a:rPr lang="en-GB" dirty="0"/>
              <a:t> </a:t>
            </a:r>
            <a:r>
              <a:rPr lang="en-GB" dirty="0" err="1"/>
              <a:t>einsehen</a:t>
            </a:r>
            <a:r>
              <a:rPr lang="en-GB" dirty="0"/>
              <a:t> </a:t>
            </a:r>
            <a:r>
              <a:rPr lang="en-GB" dirty="0" err="1"/>
              <a:t>können</a:t>
            </a:r>
            <a:r>
              <a:rPr lang="en-GB" dirty="0"/>
              <a:t>. </a:t>
            </a:r>
            <a:r>
              <a:rPr lang="en-GB" dirty="0" err="1"/>
              <a:t>Zudem</a:t>
            </a:r>
            <a:r>
              <a:rPr lang="en-GB" dirty="0"/>
              <a:t> </a:t>
            </a:r>
            <a:r>
              <a:rPr lang="en-GB" dirty="0" err="1"/>
              <a:t>lassen</a:t>
            </a:r>
            <a:r>
              <a:rPr lang="en-GB" dirty="0"/>
              <a:t> </a:t>
            </a:r>
            <a:r>
              <a:rPr lang="en-GB" dirty="0" err="1"/>
              <a:t>sich</a:t>
            </a:r>
            <a:r>
              <a:rPr lang="en-GB" dirty="0"/>
              <a:t> </a:t>
            </a:r>
            <a:r>
              <a:rPr lang="en-GB" dirty="0" err="1"/>
              <a:t>zukünftige</a:t>
            </a:r>
            <a:r>
              <a:rPr lang="en-GB" dirty="0"/>
              <a:t> Module </a:t>
            </a:r>
            <a:r>
              <a:rPr lang="en-GB" dirty="0" err="1"/>
              <a:t>planen</a:t>
            </a:r>
            <a:r>
              <a:rPr lang="en-GB" dirty="0"/>
              <a:t>, um so das </a:t>
            </a:r>
            <a:r>
              <a:rPr lang="en-GB" dirty="0" err="1"/>
              <a:t>optimale</a:t>
            </a:r>
            <a:r>
              <a:rPr lang="en-GB" dirty="0"/>
              <a:t> </a:t>
            </a:r>
            <a:r>
              <a:rPr lang="en-GB" dirty="0" err="1"/>
              <a:t>Studium</a:t>
            </a:r>
            <a:r>
              <a:rPr lang="en-GB" dirty="0"/>
              <a:t> </a:t>
            </a:r>
            <a:r>
              <a:rPr lang="en-GB" dirty="0" err="1"/>
              <a:t>zusammen</a:t>
            </a:r>
            <a:r>
              <a:rPr lang="en-GB" dirty="0"/>
              <a:t> </a:t>
            </a:r>
            <a:r>
              <a:rPr lang="en-GB" dirty="0" err="1"/>
              <a:t>stellen</a:t>
            </a:r>
            <a:r>
              <a:rPr lang="en-GB" dirty="0"/>
              <a:t> </a:t>
            </a:r>
            <a:r>
              <a:rPr lang="en-GB" dirty="0" err="1"/>
              <a:t>zu</a:t>
            </a:r>
            <a:r>
              <a:rPr lang="en-GB" dirty="0"/>
              <a:t> </a:t>
            </a:r>
            <a:r>
              <a:rPr lang="en-GB" dirty="0" err="1"/>
              <a:t>können</a:t>
            </a:r>
            <a:r>
              <a:rPr lang="en-GB" dirty="0"/>
              <a:t>. </a:t>
            </a:r>
            <a:r>
              <a:rPr lang="en-GB" dirty="0" err="1"/>
              <a:t>Wir</a:t>
            </a:r>
            <a:r>
              <a:rPr lang="en-GB" dirty="0"/>
              <a:t> </a:t>
            </a:r>
            <a:r>
              <a:rPr lang="en-GB" dirty="0" err="1"/>
              <a:t>haben</a:t>
            </a:r>
            <a:r>
              <a:rPr lang="en-GB" dirty="0"/>
              <a:t> </a:t>
            </a:r>
            <a:r>
              <a:rPr lang="en-GB" dirty="0" err="1"/>
              <a:t>uns</a:t>
            </a:r>
            <a:r>
              <a:rPr lang="en-GB" dirty="0"/>
              <a:t> </a:t>
            </a:r>
            <a:r>
              <a:rPr lang="en-GB" dirty="0" err="1"/>
              <a:t>aus</a:t>
            </a:r>
            <a:r>
              <a:rPr lang="en-GB" dirty="0"/>
              <a:t> </a:t>
            </a:r>
            <a:r>
              <a:rPr lang="en-GB" dirty="0" err="1"/>
              <a:t>diversen</a:t>
            </a:r>
            <a:r>
              <a:rPr lang="en-GB" dirty="0"/>
              <a:t> </a:t>
            </a:r>
            <a:r>
              <a:rPr lang="en-GB" dirty="0" err="1"/>
              <a:t>Gründen</a:t>
            </a:r>
            <a:r>
              <a:rPr lang="en-GB" dirty="0"/>
              <a:t> </a:t>
            </a:r>
            <a:r>
              <a:rPr lang="en-GB" dirty="0" err="1"/>
              <a:t>dazu</a:t>
            </a:r>
            <a:r>
              <a:rPr lang="en-GB" dirty="0"/>
              <a:t> </a:t>
            </a:r>
            <a:r>
              <a:rPr lang="en-GB" dirty="0" err="1"/>
              <a:t>entschieden</a:t>
            </a:r>
            <a:r>
              <a:rPr lang="en-GB" dirty="0"/>
              <a:t>, </a:t>
            </a:r>
            <a:r>
              <a:rPr lang="en-GB" dirty="0" err="1"/>
              <a:t>dass</a:t>
            </a:r>
            <a:r>
              <a:rPr lang="en-GB" dirty="0"/>
              <a:t> </a:t>
            </a:r>
            <a:r>
              <a:rPr lang="en-GB" dirty="0" err="1"/>
              <a:t>wir</a:t>
            </a:r>
            <a:r>
              <a:rPr lang="en-GB" dirty="0"/>
              <a:t> Frontend </a:t>
            </a:r>
            <a:r>
              <a:rPr lang="en-GB" dirty="0" err="1"/>
              <a:t>wie</a:t>
            </a:r>
            <a:r>
              <a:rPr lang="en-GB" dirty="0"/>
              <a:t> </a:t>
            </a:r>
            <a:r>
              <a:rPr lang="en-GB" dirty="0" err="1"/>
              <a:t>auch</a:t>
            </a:r>
            <a:r>
              <a:rPr lang="en-GB" dirty="0"/>
              <a:t> Backend </a:t>
            </a:r>
            <a:r>
              <a:rPr lang="en-GB" dirty="0" err="1"/>
              <a:t>komplett</a:t>
            </a:r>
            <a:r>
              <a:rPr lang="en-GB" dirty="0"/>
              <a:t> </a:t>
            </a:r>
            <a:r>
              <a:rPr lang="en-GB" dirty="0" err="1"/>
              <a:t>selber</a:t>
            </a:r>
            <a:r>
              <a:rPr lang="en-GB" dirty="0"/>
              <a:t> </a:t>
            </a:r>
            <a:r>
              <a:rPr lang="en-GB" dirty="0" err="1"/>
              <a:t>umsetzen</a:t>
            </a:r>
            <a:r>
              <a:rPr lang="en-GB" dirty="0"/>
              <a:t> </a:t>
            </a:r>
            <a:r>
              <a:rPr lang="en-GB" dirty="0" err="1"/>
              <a:t>möchten</a:t>
            </a:r>
            <a:r>
              <a:rPr lang="en-GB" dirty="0"/>
              <a:t>. Dies hat den </a:t>
            </a:r>
            <a:r>
              <a:rPr lang="en-GB" dirty="0" err="1"/>
              <a:t>Vorteil</a:t>
            </a:r>
            <a:r>
              <a:rPr lang="en-GB" dirty="0"/>
              <a:t>, </a:t>
            </a:r>
            <a:r>
              <a:rPr lang="en-GB" dirty="0" err="1"/>
              <a:t>dass</a:t>
            </a:r>
            <a:r>
              <a:rPr lang="en-GB" dirty="0"/>
              <a:t> </a:t>
            </a:r>
            <a:r>
              <a:rPr lang="en-GB" dirty="0" err="1"/>
              <a:t>wir</a:t>
            </a:r>
            <a:r>
              <a:rPr lang="en-GB" dirty="0"/>
              <a:t> </a:t>
            </a:r>
            <a:r>
              <a:rPr lang="en-GB" dirty="0" err="1"/>
              <a:t>eine</a:t>
            </a:r>
            <a:r>
              <a:rPr lang="en-GB" dirty="0"/>
              <a:t> </a:t>
            </a:r>
            <a:r>
              <a:rPr lang="en-GB" dirty="0" err="1"/>
              <a:t>Massgeschneiderte</a:t>
            </a:r>
            <a:r>
              <a:rPr lang="en-GB" dirty="0"/>
              <a:t> </a:t>
            </a:r>
            <a:r>
              <a:rPr lang="en-GB" dirty="0" err="1"/>
              <a:t>Lösung</a:t>
            </a:r>
            <a:r>
              <a:rPr lang="en-GB" dirty="0"/>
              <a:t> </a:t>
            </a:r>
            <a:r>
              <a:rPr lang="en-GB" dirty="0" err="1"/>
              <a:t>für</a:t>
            </a:r>
            <a:r>
              <a:rPr lang="en-GB" dirty="0"/>
              <a:t> </a:t>
            </a:r>
            <a:r>
              <a:rPr lang="en-GB" dirty="0" err="1"/>
              <a:t>unser</a:t>
            </a:r>
            <a:r>
              <a:rPr lang="en-GB" dirty="0"/>
              <a:t> </a:t>
            </a:r>
            <a:r>
              <a:rPr lang="en-GB" dirty="0" err="1"/>
              <a:t>Projekt</a:t>
            </a:r>
            <a:r>
              <a:rPr lang="en-GB" dirty="0"/>
              <a:t> </a:t>
            </a:r>
            <a:r>
              <a:rPr lang="en-GB" dirty="0" err="1"/>
              <a:t>gewährleisten</a:t>
            </a:r>
            <a:r>
              <a:rPr lang="en-GB" dirty="0"/>
              <a:t> </a:t>
            </a:r>
            <a:r>
              <a:rPr lang="en-GB" dirty="0" err="1"/>
              <a:t>können</a:t>
            </a:r>
            <a:r>
              <a:rPr lang="en-GB" dirty="0"/>
              <a:t>.</a:t>
            </a:r>
            <a:endParaRPr dirty="0"/>
          </a:p>
        </p:txBody>
      </p:sp>
    </p:spTree>
    <p:extLst>
      <p:ext uri="{BB962C8B-B14F-4D97-AF65-F5344CB8AC3E}">
        <p14:creationId xmlns:p14="http://schemas.microsoft.com/office/powerpoint/2010/main" val="223233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4c2555d3ae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4c2555d3ae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Ziele werden mittels </a:t>
            </a:r>
            <a:r>
              <a:rPr lang="de-DE" dirty="0" err="1"/>
              <a:t>Progressbar</a:t>
            </a:r>
            <a:r>
              <a:rPr lang="de-DE" dirty="0"/>
              <a:t> dargestellt und deren Erfüllungsgrad wird angezeigt.</a:t>
            </a:r>
          </a:p>
          <a:p>
            <a:pPr marL="171450" indent="-171450">
              <a:buFont typeface="Calibri"/>
              <a:buChar char="-"/>
            </a:pPr>
            <a:r>
              <a:rPr lang="de-DE" dirty="0"/>
              <a:t>Benutzerdaten durch </a:t>
            </a:r>
            <a:r>
              <a:rPr lang="de-DE" dirty="0" err="1"/>
              <a:t>anmeldung</a:t>
            </a:r>
            <a:r>
              <a:rPr lang="de-DE" dirty="0"/>
              <a:t> schützen -&gt; Alle persönlichen Informationen können nur vom angemeldeten User selbst ausgelesen werden. So wird im Frontend auf jeder Seite geprüft ob der Benutzer angemeldet ist, dies wird mit dem </a:t>
            </a:r>
            <a:r>
              <a:rPr lang="de-DE" dirty="0" err="1"/>
              <a:t>AuthGuard</a:t>
            </a:r>
            <a:r>
              <a:rPr lang="de-DE" dirty="0"/>
              <a:t> gemacht. Im Backend werden </a:t>
            </a:r>
            <a:r>
              <a:rPr lang="de-DE" dirty="0" err="1"/>
              <a:t>anschliessend</a:t>
            </a:r>
            <a:r>
              <a:rPr lang="de-DE" dirty="0"/>
              <a:t> nur die Daten zurückgegeben welche mit dem angemeldeten Benutzer übereinstimmen.</a:t>
            </a:r>
          </a:p>
          <a:p>
            <a:pPr marL="171450" indent="-171450">
              <a:buFont typeface="Calibri"/>
              <a:buChar char="-"/>
            </a:pPr>
            <a:endParaRPr lang="de-DE" dirty="0"/>
          </a:p>
          <a:p>
            <a:pPr marL="171450" indent="-171450">
              <a:buFont typeface="Calibri"/>
              <a:buChar char="-"/>
            </a:pPr>
            <a:r>
              <a:rPr lang="de-DE" dirty="0"/>
              <a:t>Studium nach Semester planen -&gt; Jeder Benutzer kann seine eigenen Semester planen. Dort können </a:t>
            </a:r>
            <a:r>
              <a:rPr lang="de-DE" dirty="0" err="1"/>
              <a:t>anschliessend</a:t>
            </a:r>
            <a:r>
              <a:rPr lang="de-DE" dirty="0"/>
              <a:t> Module zu einem Semester hinzugefügt, bearbeitet oder auch gelöscht werden.</a:t>
            </a:r>
          </a:p>
          <a:p>
            <a:pPr marL="171450" indent="-171450">
              <a:buFont typeface="Calibri"/>
              <a:buChar char="-"/>
            </a:pPr>
            <a:endParaRPr lang="de-DE" dirty="0"/>
          </a:p>
          <a:p>
            <a:pPr marL="171450" indent="-171450">
              <a:buFont typeface="Calibri"/>
              <a:buChar char="-"/>
            </a:pPr>
            <a:r>
              <a:rPr lang="de-DE" dirty="0"/>
              <a:t>Modul Durchführungszeit (FS/HS) sichtbar -&gt;Will man ein Modul zu einem Semester hinzufügen, so werden automatisch nur die Verfügbaren Module angezeigt, welche im Ausgewählten Zeitraum verfügbar sind</a:t>
            </a:r>
          </a:p>
          <a:p>
            <a:pPr marL="171450" indent="-171450">
              <a:buFont typeface="Calibri"/>
              <a:buChar char="-"/>
            </a:pPr>
            <a:endParaRPr lang="de-DE" dirty="0"/>
          </a:p>
          <a:p>
            <a:pPr marL="171450" indent="-171450">
              <a:buFont typeface="Calibri"/>
              <a:buChar char="-"/>
            </a:pPr>
            <a:r>
              <a:rPr lang="de-DE" dirty="0"/>
              <a:t>Qualität des Codes: Grundsätzlich hat sowohl das .net Backend wie auch das Frontend eine zufriedenstellende Qualität. Dennoch gibt es noch optimierungspotential. </a:t>
            </a:r>
            <a:r>
              <a:rPr lang="de-DE" dirty="0" err="1"/>
              <a:t>Vorallem</a:t>
            </a:r>
            <a:r>
              <a:rPr lang="de-DE" dirty="0"/>
              <a:t> in Hinsicht auch die Dokumentation des Codes gibt es noch gut </a:t>
            </a:r>
            <a:r>
              <a:rPr lang="de-DE" dirty="0" err="1"/>
              <a:t>luft</a:t>
            </a:r>
            <a:r>
              <a:rPr lang="de-DE" dirty="0"/>
              <a:t> nach oben. Zudem gibt es auch sonst </a:t>
            </a:r>
            <a:r>
              <a:rPr lang="de-DE" dirty="0" err="1"/>
              <a:t>nich</a:t>
            </a:r>
            <a:r>
              <a:rPr lang="de-DE" dirty="0"/>
              <a:t> einige nichtfunktionale optimierungspunkte, wie zum </a:t>
            </a:r>
            <a:r>
              <a:rPr lang="de-DE" dirty="0" err="1"/>
              <a:t>beispiel</a:t>
            </a:r>
            <a:r>
              <a:rPr lang="de-DE" dirty="0"/>
              <a:t> das das geplante </a:t>
            </a:r>
            <a:r>
              <a:rPr lang="de-DE" dirty="0" err="1"/>
              <a:t>semester</a:t>
            </a:r>
            <a:r>
              <a:rPr lang="de-DE" dirty="0"/>
              <a:t> immer geschlossen wird, sobald daten modifiziert werden</a:t>
            </a:r>
          </a:p>
          <a:p>
            <a:pPr marL="171450" indent="-171450">
              <a:buFont typeface="Calibri"/>
              <a:buChar char="-"/>
            </a:pPr>
            <a:endParaRPr lang="de-DE" dirty="0"/>
          </a:p>
          <a:p>
            <a:pPr marL="171450" indent="-171450">
              <a:buFont typeface="Calibri"/>
              <a:buChar char="-"/>
            </a:pPr>
            <a:r>
              <a:rPr lang="de-DE" dirty="0"/>
              <a:t>Noten zu  Modulen erfassen -&gt; 100%</a:t>
            </a:r>
          </a:p>
          <a:p>
            <a:pPr marL="171450" indent="-171450">
              <a:buFont typeface="Calibri"/>
              <a:buChar char="-"/>
            </a:pPr>
            <a:r>
              <a:rPr lang="de-DE" dirty="0"/>
              <a:t>Gesamtüberblick über das Studium schaffen -&gt; 70%. Die Grundfunktionalitäten sind soweit eigentlich abgeschlossen. Aktuell geht es nun darum noch kleine </a:t>
            </a:r>
            <a:r>
              <a:rPr lang="de-DE" dirty="0" err="1"/>
              <a:t>erweiterungen</a:t>
            </a:r>
            <a:r>
              <a:rPr lang="de-DE" dirty="0"/>
              <a:t> hinzuzufügen, wie zum </a:t>
            </a:r>
            <a:r>
              <a:rPr lang="de-DE" dirty="0" err="1"/>
              <a:t>beispiel</a:t>
            </a:r>
            <a:r>
              <a:rPr lang="de-DE" dirty="0"/>
              <a:t> eine </a:t>
            </a:r>
            <a:r>
              <a:rPr lang="de-DE" dirty="0" err="1"/>
              <a:t>ansicht</a:t>
            </a:r>
            <a:r>
              <a:rPr lang="de-DE" dirty="0"/>
              <a:t> wo man sehen kann welche </a:t>
            </a:r>
            <a:r>
              <a:rPr lang="de-DE" dirty="0" err="1"/>
              <a:t>module</a:t>
            </a:r>
            <a:r>
              <a:rPr lang="de-DE" dirty="0"/>
              <a:t> </a:t>
            </a:r>
            <a:r>
              <a:rPr lang="de-DE" dirty="0" err="1"/>
              <a:t>pflicht</a:t>
            </a:r>
            <a:r>
              <a:rPr lang="de-DE" dirty="0"/>
              <a:t> sind für das </a:t>
            </a:r>
            <a:r>
              <a:rPr lang="de-DE" dirty="0" err="1"/>
              <a:t>studium</a:t>
            </a:r>
            <a:r>
              <a:rPr lang="de-DE" dirty="0"/>
              <a:t>, oder eine anzeige der </a:t>
            </a:r>
            <a:r>
              <a:rPr lang="de-DE" dirty="0" err="1"/>
              <a:t>durchschnittsnote</a:t>
            </a:r>
            <a:endParaRPr lang="de-DE" dirty="0"/>
          </a:p>
        </p:txBody>
      </p:sp>
    </p:spTree>
    <p:extLst>
      <p:ext uri="{BB962C8B-B14F-4D97-AF65-F5344CB8AC3E}">
        <p14:creationId xmlns:p14="http://schemas.microsoft.com/office/powerpoint/2010/main" val="173565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4c2555d3ae_0_1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4c2555d3ae_0_1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Als erstes wollten wir eine Plattform aufbauen, welche eine </a:t>
            </a:r>
            <a:r>
              <a:rPr lang="de-DE" dirty="0" err="1"/>
              <a:t>auswahl</a:t>
            </a:r>
            <a:r>
              <a:rPr lang="de-DE" dirty="0"/>
              <a:t> aus verschiedenen Hochschulen ermöglichen soll. Uns wurde jedoch schnell bewusst, dass dies der Rahmen dieses Modules sprengen würde, da die Datenhaltung komplexer </a:t>
            </a:r>
            <a:r>
              <a:rPr lang="de-DE" dirty="0" err="1"/>
              <a:t>geworder</a:t>
            </a:r>
            <a:r>
              <a:rPr lang="de-DE" dirty="0"/>
              <a:t> wäre und der Aufwand sich fast verdoppelt hätte. Daher haben wir uns entschieden dass wir die Applikation aktuell lieber für nur eine Hochschule auslegen. Aktuell arbeiten wir auch nur mit einem Studiengang. Die Datenbank ist jedoch so aufgebaut, dass dynamisch weitere Studiengänge erfasst werden können. Wenn in Zukunft weitere Hochschule integriert werden sollen, muss die Datenbankstruktur, wie der </a:t>
            </a:r>
            <a:r>
              <a:rPr lang="de-DE" dirty="0" err="1"/>
              <a:t>rest</a:t>
            </a:r>
            <a:r>
              <a:rPr lang="de-DE" dirty="0"/>
              <a:t> der Applikation erweitern.</a:t>
            </a:r>
          </a:p>
          <a:p>
            <a:pPr marL="0" lvl="0" indent="0" algn="l" rtl="0">
              <a:spcBef>
                <a:spcPts val="0"/>
              </a:spcBef>
              <a:spcAft>
                <a:spcPts val="0"/>
              </a:spcAft>
              <a:buNone/>
            </a:pPr>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4c2555d3ae_0_1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4c2555d3ae_0_1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Hier beschreiben wir die Anpassungen, welche wir bei unseren Zielen gemacht haben.</a:t>
            </a:r>
          </a:p>
        </p:txBody>
      </p:sp>
    </p:spTree>
    <p:extLst>
      <p:ext uri="{BB962C8B-B14F-4D97-AF65-F5344CB8AC3E}">
        <p14:creationId xmlns:p14="http://schemas.microsoft.com/office/powerpoint/2010/main" val="185403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Nach Live Demo wieder auf diese Folie zurückwechseln und stellen uns den Fragen aus dem Publikum und Dozenten.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1"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61" r:id="rId5"/>
    <p:sldLayoutId id="2147483665"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3" name="Grafik 2">
            <a:extLst>
              <a:ext uri="{FF2B5EF4-FFF2-40B4-BE49-F238E27FC236}">
                <a16:creationId xmlns:a16="http://schemas.microsoft.com/office/drawing/2014/main" id="{3EAD5E51-5731-0820-1AAF-45C4E5D3573B}"/>
              </a:ext>
            </a:extLst>
          </p:cNvPr>
          <p:cNvPicPr>
            <a:picLocks noChangeAspect="1"/>
          </p:cNvPicPr>
          <p:nvPr/>
        </p:nvPicPr>
        <p:blipFill>
          <a:blip r:embed="rId3"/>
          <a:stretch>
            <a:fillRect/>
          </a:stretch>
        </p:blipFill>
        <p:spPr>
          <a:xfrm>
            <a:off x="5526895" y="1828712"/>
            <a:ext cx="1605266" cy="2424363"/>
          </a:xfrm>
          <a:prstGeom prst="rect">
            <a:avLst/>
          </a:prstGeom>
        </p:spPr>
      </p:pic>
      <p:grpSp>
        <p:nvGrpSpPr>
          <p:cNvPr id="510" name="Google Shape;510;p34"/>
          <p:cNvGrpSpPr/>
          <p:nvPr/>
        </p:nvGrpSpPr>
        <p:grpSpPr>
          <a:xfrm>
            <a:off x="6485022" y="1044847"/>
            <a:ext cx="1776688" cy="1284541"/>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6777236" y="3047989"/>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7041505" y="3381125"/>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029255" y="3117454"/>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7165050" y="3509450"/>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Janik, Lars, Mikael, Niels &amp; Roman</a:t>
            </a:r>
            <a:endParaRPr/>
          </a:p>
        </p:txBody>
      </p:sp>
      <p:sp>
        <p:nvSpPr>
          <p:cNvPr id="523" name="Google Shape;523;p34"/>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CreditWizard </a:t>
            </a:r>
            <a:r>
              <a:rPr lang="en" sz="4500">
                <a:solidFill>
                  <a:schemeClr val="dk2"/>
                </a:solidFill>
              </a:rPr>
              <a:t>ECTS-Rechner</a:t>
            </a:r>
            <a:endParaRPr sz="4500">
              <a:solidFill>
                <a:schemeClr val="dk2"/>
              </a:solidFill>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769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t>kurzer </a:t>
            </a:r>
            <a:r>
              <a:rPr lang="de-CH" dirty="0" err="1">
                <a:solidFill>
                  <a:schemeClr val="lt1"/>
                </a:solidFill>
              </a:rPr>
              <a:t>rückblick</a:t>
            </a:r>
            <a:endParaRPr lang="de-CH" dirty="0">
              <a:solidFill>
                <a:schemeClr val="lt1"/>
              </a:solidFill>
            </a:endParaRPr>
          </a:p>
        </p:txBody>
      </p:sp>
      <p:sp>
        <p:nvSpPr>
          <p:cNvPr id="23" name="Rechteck 22">
            <a:extLst>
              <a:ext uri="{FF2B5EF4-FFF2-40B4-BE49-F238E27FC236}">
                <a16:creationId xmlns:a16="http://schemas.microsoft.com/office/drawing/2014/main" id="{F0D7A25F-784C-421D-D4A9-DAAF76C087F5}"/>
              </a:ext>
            </a:extLst>
          </p:cNvPr>
          <p:cNvSpPr/>
          <p:nvPr/>
        </p:nvSpPr>
        <p:spPr>
          <a:xfrm>
            <a:off x="-2106386" y="3673755"/>
            <a:ext cx="10700426" cy="818078"/>
          </a:xfrm>
          <a:prstGeom prst="rect">
            <a:avLst/>
          </a:prstGeom>
          <a:solidFill>
            <a:srgbClr val="6D6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Textfeld 23">
            <a:extLst>
              <a:ext uri="{FF2B5EF4-FFF2-40B4-BE49-F238E27FC236}">
                <a16:creationId xmlns:a16="http://schemas.microsoft.com/office/drawing/2014/main" id="{5F568E52-E8BA-AC94-01E4-B388E69E32E8}"/>
              </a:ext>
            </a:extLst>
          </p:cNvPr>
          <p:cNvSpPr txBox="1"/>
          <p:nvPr/>
        </p:nvSpPr>
        <p:spPr>
          <a:xfrm>
            <a:off x="549960" y="1147570"/>
            <a:ext cx="4590686" cy="3170099"/>
          </a:xfrm>
          <a:prstGeom prst="rect">
            <a:avLst/>
          </a:prstGeom>
          <a:noFill/>
        </p:spPr>
        <p:txBody>
          <a:bodyPr wrap="square" rtlCol="0">
            <a:spAutoFit/>
          </a:bodyPr>
          <a:lstStyle/>
          <a:p>
            <a:r>
              <a:rPr lang="de-DE" sz="20000" b="1" dirty="0">
                <a:solidFill>
                  <a:srgbClr val="FF9BDA"/>
                </a:solidFill>
                <a:latin typeface="Epilogue" panose="020B0604020202020204" charset="0"/>
                <a:ea typeface="Amiri" pitchFamily="2" charset="-78"/>
                <a:cs typeface="Amiri" pitchFamily="2" charset="-78"/>
              </a:rPr>
              <a:t>30</a:t>
            </a:r>
          </a:p>
        </p:txBody>
      </p:sp>
      <p:sp>
        <p:nvSpPr>
          <p:cNvPr id="25" name="Textfeld 24">
            <a:extLst>
              <a:ext uri="{FF2B5EF4-FFF2-40B4-BE49-F238E27FC236}">
                <a16:creationId xmlns:a16="http://schemas.microsoft.com/office/drawing/2014/main" id="{24C2604E-7B35-CB45-493F-F1670B7C093C}"/>
              </a:ext>
            </a:extLst>
          </p:cNvPr>
          <p:cNvSpPr txBox="1"/>
          <p:nvPr/>
        </p:nvSpPr>
        <p:spPr>
          <a:xfrm>
            <a:off x="3803191" y="2571750"/>
            <a:ext cx="5023485" cy="1200329"/>
          </a:xfrm>
          <a:prstGeom prst="rect">
            <a:avLst/>
          </a:prstGeom>
          <a:noFill/>
        </p:spPr>
        <p:txBody>
          <a:bodyPr wrap="square" rtlCol="0">
            <a:spAutoFit/>
          </a:bodyPr>
          <a:lstStyle/>
          <a:p>
            <a:r>
              <a:rPr lang="de-DE" sz="7200" b="1" i="1" dirty="0">
                <a:solidFill>
                  <a:srgbClr val="FF9BDA"/>
                </a:solidFill>
                <a:latin typeface="Epilogue" panose="020B0604020202020204" charset="0"/>
                <a:ea typeface="Cambria" panose="02040503050406030204" pitchFamily="18" charset="0"/>
              </a:rPr>
              <a:t>RECAP</a:t>
            </a:r>
          </a:p>
        </p:txBody>
      </p:sp>
      <p:sp>
        <p:nvSpPr>
          <p:cNvPr id="27" name="Textfeld 26">
            <a:extLst>
              <a:ext uri="{FF2B5EF4-FFF2-40B4-BE49-F238E27FC236}">
                <a16:creationId xmlns:a16="http://schemas.microsoft.com/office/drawing/2014/main" id="{F7BB1499-96A6-CA8F-7344-FD6FA9ADB762}"/>
              </a:ext>
            </a:extLst>
          </p:cNvPr>
          <p:cNvSpPr txBox="1"/>
          <p:nvPr/>
        </p:nvSpPr>
        <p:spPr>
          <a:xfrm>
            <a:off x="3803191" y="2080366"/>
            <a:ext cx="5023485" cy="830997"/>
          </a:xfrm>
          <a:prstGeom prst="rect">
            <a:avLst/>
          </a:prstGeom>
          <a:noFill/>
        </p:spPr>
        <p:txBody>
          <a:bodyPr wrap="square" rtlCol="0">
            <a:spAutoFit/>
          </a:bodyPr>
          <a:lstStyle/>
          <a:p>
            <a:r>
              <a:rPr lang="de-DE" sz="4800" i="1" dirty="0">
                <a:solidFill>
                  <a:srgbClr val="6D65E0"/>
                </a:solidFill>
                <a:latin typeface="Epilogue" panose="020B0604020202020204" charset="0"/>
                <a:ea typeface="Cambria" panose="02040503050406030204" pitchFamily="18" charset="0"/>
              </a:rPr>
              <a:t>SECONDS</a:t>
            </a:r>
            <a:endParaRPr lang="de-DE" sz="5400" i="1" dirty="0">
              <a:solidFill>
                <a:srgbClr val="6D65E0"/>
              </a:solidFill>
              <a:latin typeface="Epilogue" panose="020B0604020202020204" charset="0"/>
              <a:ea typeface="Cambria" panose="02040503050406030204" pitchFamily="18" charset="0"/>
            </a:endParaRPr>
          </a:p>
        </p:txBody>
      </p:sp>
      <p:pic>
        <p:nvPicPr>
          <p:cNvPr id="29" name="Grafik 28">
            <a:extLst>
              <a:ext uri="{FF2B5EF4-FFF2-40B4-BE49-F238E27FC236}">
                <a16:creationId xmlns:a16="http://schemas.microsoft.com/office/drawing/2014/main" id="{773B833A-11E5-2037-27CD-285E67DA0E4E}"/>
              </a:ext>
            </a:extLst>
          </p:cNvPr>
          <p:cNvPicPr>
            <a:picLocks noChangeAspect="1"/>
          </p:cNvPicPr>
          <p:nvPr/>
        </p:nvPicPr>
        <p:blipFill>
          <a:blip r:embed="rId3"/>
          <a:stretch>
            <a:fillRect/>
          </a:stretch>
        </p:blipFill>
        <p:spPr>
          <a:xfrm>
            <a:off x="0" y="2665062"/>
            <a:ext cx="525467" cy="2477200"/>
          </a:xfrm>
          <a:prstGeom prst="rect">
            <a:avLst/>
          </a:prstGeom>
        </p:spPr>
      </p:pic>
      <p:grpSp>
        <p:nvGrpSpPr>
          <p:cNvPr id="2" name="Google Shape;510;p34">
            <a:extLst>
              <a:ext uri="{FF2B5EF4-FFF2-40B4-BE49-F238E27FC236}">
                <a16:creationId xmlns:a16="http://schemas.microsoft.com/office/drawing/2014/main" id="{12CB395D-EEC8-0527-4150-4DFD91CA9252}"/>
              </a:ext>
            </a:extLst>
          </p:cNvPr>
          <p:cNvGrpSpPr/>
          <p:nvPr/>
        </p:nvGrpSpPr>
        <p:grpSpPr>
          <a:xfrm>
            <a:off x="7376562" y="684234"/>
            <a:ext cx="1149377" cy="830997"/>
            <a:chOff x="6707002" y="1482876"/>
            <a:chExt cx="1471342" cy="1197211"/>
          </a:xfrm>
        </p:grpSpPr>
        <p:sp>
          <p:nvSpPr>
            <p:cNvPr id="3" name="Google Shape;511;p34">
              <a:extLst>
                <a:ext uri="{FF2B5EF4-FFF2-40B4-BE49-F238E27FC236}">
                  <a16:creationId xmlns:a16="http://schemas.microsoft.com/office/drawing/2014/main" id="{C2B3BBE1-BFEF-3B6F-3E5E-43B11103108D}"/>
                </a:ext>
              </a:extLst>
            </p:cNvPr>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12;p34">
              <a:extLst>
                <a:ext uri="{FF2B5EF4-FFF2-40B4-BE49-F238E27FC236}">
                  <a16:creationId xmlns:a16="http://schemas.microsoft.com/office/drawing/2014/main" id="{E4A37339-5F19-8EC2-B4E1-F2E15ABF888D}"/>
                </a:ext>
              </a:extLst>
            </p:cNvPr>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13;p34">
            <a:extLst>
              <a:ext uri="{FF2B5EF4-FFF2-40B4-BE49-F238E27FC236}">
                <a16:creationId xmlns:a16="http://schemas.microsoft.com/office/drawing/2014/main" id="{A9D89F26-3BEA-CD34-19E0-7F7F78F8B0E3}"/>
              </a:ext>
            </a:extLst>
          </p:cNvPr>
          <p:cNvSpPr/>
          <p:nvPr/>
        </p:nvSpPr>
        <p:spPr>
          <a:xfrm>
            <a:off x="8646726" y="1564749"/>
            <a:ext cx="179950" cy="179950"/>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662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300">
        <p159:morph option="byObject"/>
      </p:transition>
    </mc:Choice>
    <mc:Fallback xmlns="">
      <p:transition spd="slow" advClick="0" advTm="30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33000"/>
                                        <p:tgtEl>
                                          <p:spTgt spid="23"/>
                                        </p:tgtEl>
                                        <p:attrNameLst>
                                          <p:attrName>ppt_x</p:attrName>
                                        </p:attrNameLst>
                                      </p:cBhvr>
                                      <p:tavLst>
                                        <p:tav tm="0">
                                          <p:val>
                                            <p:strVal val="ppt_x"/>
                                          </p:val>
                                        </p:tav>
                                        <p:tav tm="100000">
                                          <p:val>
                                            <p:strVal val="0-ppt_w/2"/>
                                          </p:val>
                                        </p:tav>
                                      </p:tavLst>
                                    </p:anim>
                                    <p:anim calcmode="lin" valueType="num">
                                      <p:cBhvr additive="base">
                                        <p:cTn id="7" dur="33000"/>
                                        <p:tgtEl>
                                          <p:spTgt spid="23"/>
                                        </p:tgtEl>
                                        <p:attrNameLst>
                                          <p:attrName>ppt_y</p:attrName>
                                        </p:attrNameLst>
                                      </p:cBhvr>
                                      <p:tavLst>
                                        <p:tav tm="0">
                                          <p:val>
                                            <p:strVal val="ppt_y"/>
                                          </p:val>
                                        </p:tav>
                                        <p:tav tm="100000">
                                          <p:val>
                                            <p:strVal val="ppt_y"/>
                                          </p:val>
                                        </p:tav>
                                      </p:tavLst>
                                    </p:anim>
                                    <p:set>
                                      <p:cBhvr>
                                        <p:cTn id="8" dur="1" fill="hold">
                                          <p:stCondLst>
                                            <p:cond delay="32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46" name="Google Shape;646;p39"/>
          <p:cNvSpPr/>
          <p:nvPr/>
        </p:nvSpPr>
        <p:spPr>
          <a:xfrm rot="-9675424">
            <a:off x="7784951" y="824624"/>
            <a:ext cx="91093" cy="90892"/>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0;p39">
            <a:extLst>
              <a:ext uri="{FF2B5EF4-FFF2-40B4-BE49-F238E27FC236}">
                <a16:creationId xmlns:a16="http://schemas.microsoft.com/office/drawing/2014/main" id="{C5636ABC-0093-A975-2DF6-D2F2D921C295}"/>
              </a:ext>
            </a:extLst>
          </p:cNvPr>
          <p:cNvSpPr txBox="1">
            <a:spLocks noGrp="1"/>
          </p:cNvSpPr>
          <p:nvPr>
            <p:ph type="title"/>
          </p:nvPr>
        </p:nvSpPr>
        <p:spPr>
          <a:xfrm>
            <a:off x="720725" y="969963"/>
            <a:ext cx="7702550" cy="5635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CH" dirty="0"/>
              <a:t>aktueller</a:t>
            </a:r>
            <a:r>
              <a:rPr lang="en" dirty="0"/>
              <a:t> </a:t>
            </a:r>
            <a:r>
              <a:rPr lang="en" dirty="0">
                <a:solidFill>
                  <a:schemeClr val="lt1"/>
                </a:solidFill>
              </a:rPr>
              <a:t>stand</a:t>
            </a:r>
            <a:endParaRPr dirty="0">
              <a:solidFill>
                <a:schemeClr val="lt1"/>
              </a:solidFill>
            </a:endParaRPr>
          </a:p>
        </p:txBody>
      </p:sp>
      <p:grpSp>
        <p:nvGrpSpPr>
          <p:cNvPr id="683" name="Group 682">
            <a:extLst>
              <a:ext uri="{FF2B5EF4-FFF2-40B4-BE49-F238E27FC236}">
                <a16:creationId xmlns:a16="http://schemas.microsoft.com/office/drawing/2014/main" id="{774E69FC-2D9F-0EA9-15E6-190F39936224}"/>
              </a:ext>
            </a:extLst>
          </p:cNvPr>
          <p:cNvGrpSpPr/>
          <p:nvPr/>
        </p:nvGrpSpPr>
        <p:grpSpPr>
          <a:xfrm>
            <a:off x="696195" y="1725067"/>
            <a:ext cx="3240000" cy="216000"/>
            <a:chOff x="696195" y="1725067"/>
            <a:chExt cx="3240000" cy="216000"/>
          </a:xfrm>
        </p:grpSpPr>
        <p:sp>
          <p:nvSpPr>
            <p:cNvPr id="33" name="Shape">
              <a:extLst>
                <a:ext uri="{FF2B5EF4-FFF2-40B4-BE49-F238E27FC236}">
                  <a16:creationId xmlns:a16="http://schemas.microsoft.com/office/drawing/2014/main" id="{AEE58806-D7F4-3F93-095C-E61AAF5E3B99}"/>
                </a:ext>
              </a:extLst>
            </p:cNvPr>
            <p:cNvSpPr/>
            <p:nvPr/>
          </p:nvSpPr>
          <p:spPr>
            <a:xfrm>
              <a:off x="696195" y="1725067"/>
              <a:ext cx="3240000" cy="216000"/>
            </a:xfrm>
            <a:custGeom>
              <a:avLst/>
              <a:gdLst/>
              <a:ahLst/>
              <a:cxnLst>
                <a:cxn ang="0">
                  <a:pos x="wd2" y="hd2"/>
                </a:cxn>
                <a:cxn ang="5400000">
                  <a:pos x="wd2" y="hd2"/>
                </a:cxn>
                <a:cxn ang="10800000">
                  <a:pos x="wd2" y="hd2"/>
                </a:cxn>
                <a:cxn ang="16200000">
                  <a:pos x="wd2" y="hd2"/>
                </a:cxn>
              </a:cxnLst>
              <a:rect l="0" t="0" r="r" b="b"/>
              <a:pathLst>
                <a:path w="21600" h="21600" extrusionOk="0">
                  <a:moveTo>
                    <a:pt x="19240" y="0"/>
                  </a:moveTo>
                  <a:lnTo>
                    <a:pt x="2360" y="0"/>
                  </a:lnTo>
                  <a:cubicBezTo>
                    <a:pt x="1056" y="0"/>
                    <a:pt x="0" y="4830"/>
                    <a:pt x="0" y="10800"/>
                  </a:cubicBezTo>
                  <a:cubicBezTo>
                    <a:pt x="0" y="16770"/>
                    <a:pt x="1056" y="21600"/>
                    <a:pt x="2360" y="21600"/>
                  </a:cubicBezTo>
                  <a:lnTo>
                    <a:pt x="19240" y="21600"/>
                  </a:lnTo>
                  <a:cubicBezTo>
                    <a:pt x="20544" y="21600"/>
                    <a:pt x="21600" y="16770"/>
                    <a:pt x="21600" y="10800"/>
                  </a:cubicBezTo>
                  <a:cubicBezTo>
                    <a:pt x="21600" y="4830"/>
                    <a:pt x="20544" y="0"/>
                    <a:pt x="19240" y="0"/>
                  </a:cubicBezTo>
                  <a:close/>
                </a:path>
              </a:pathLst>
            </a:custGeom>
            <a:solidFill>
              <a:srgbClr val="063951"/>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2" name="Shape">
              <a:extLst>
                <a:ext uri="{FF2B5EF4-FFF2-40B4-BE49-F238E27FC236}">
                  <a16:creationId xmlns:a16="http://schemas.microsoft.com/office/drawing/2014/main" id="{6BFCD6FA-6B8C-8241-1674-E56AEF87C5EA}"/>
                </a:ext>
              </a:extLst>
            </p:cNvPr>
            <p:cNvSpPr/>
            <p:nvPr/>
          </p:nvSpPr>
          <p:spPr>
            <a:xfrm>
              <a:off x="728683" y="1739176"/>
              <a:ext cx="3147481" cy="187780"/>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Shape">
              <a:extLst>
                <a:ext uri="{FF2B5EF4-FFF2-40B4-BE49-F238E27FC236}">
                  <a16:creationId xmlns:a16="http://schemas.microsoft.com/office/drawing/2014/main" id="{5CFBFF83-563E-DF2C-19DE-E6FEDCB43896}"/>
                </a:ext>
              </a:extLst>
            </p:cNvPr>
            <p:cNvSpPr/>
            <p:nvPr/>
          </p:nvSpPr>
          <p:spPr>
            <a:xfrm>
              <a:off x="742455" y="1739177"/>
              <a:ext cx="3147481" cy="187780"/>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35" name="Group 2">
              <a:extLst>
                <a:ext uri="{FF2B5EF4-FFF2-40B4-BE49-F238E27FC236}">
                  <a16:creationId xmlns:a16="http://schemas.microsoft.com/office/drawing/2014/main" id="{0FADE5E2-CA92-E32E-8F4B-AB9915150ADC}"/>
                </a:ext>
              </a:extLst>
            </p:cNvPr>
            <p:cNvGrpSpPr/>
            <p:nvPr/>
          </p:nvGrpSpPr>
          <p:grpSpPr>
            <a:xfrm>
              <a:off x="790939" y="1754374"/>
              <a:ext cx="3050512" cy="157387"/>
              <a:chOff x="2299826" y="2789161"/>
              <a:chExt cx="8007302" cy="1354399"/>
            </a:xfrm>
          </p:grpSpPr>
          <p:sp>
            <p:nvSpPr>
              <p:cNvPr id="36" name="Freeform 17">
                <a:extLst>
                  <a:ext uri="{FF2B5EF4-FFF2-40B4-BE49-F238E27FC236}">
                    <a16:creationId xmlns:a16="http://schemas.microsoft.com/office/drawing/2014/main" id="{66BC5C39-B837-5E51-AAD7-5C3A281D3F61}"/>
                  </a:ext>
                </a:extLst>
              </p:cNvPr>
              <p:cNvSpPr/>
              <p:nvPr/>
            </p:nvSpPr>
            <p:spPr>
              <a:xfrm>
                <a:off x="2299826" y="2789161"/>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Freeform 19">
                <a:extLst>
                  <a:ext uri="{FF2B5EF4-FFF2-40B4-BE49-F238E27FC236}">
                    <a16:creationId xmlns:a16="http://schemas.microsoft.com/office/drawing/2014/main" id="{AAFDEF06-DC08-3FB9-C2C8-95D92861E036}"/>
                  </a:ext>
                </a:extLst>
              </p:cNvPr>
              <p:cNvSpPr/>
              <p:nvPr/>
            </p:nvSpPr>
            <p:spPr>
              <a:xfrm>
                <a:off x="3111687"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Freeform 21">
                <a:extLst>
                  <a:ext uri="{FF2B5EF4-FFF2-40B4-BE49-F238E27FC236}">
                    <a16:creationId xmlns:a16="http://schemas.microsoft.com/office/drawing/2014/main" id="{05E16721-E143-147E-05A3-32C40B78AB4A}"/>
                  </a:ext>
                </a:extLst>
              </p:cNvPr>
              <p:cNvSpPr/>
              <p:nvPr/>
            </p:nvSpPr>
            <p:spPr>
              <a:xfrm>
                <a:off x="3923548"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Freeform 23">
                <a:extLst>
                  <a:ext uri="{FF2B5EF4-FFF2-40B4-BE49-F238E27FC236}">
                    <a16:creationId xmlns:a16="http://schemas.microsoft.com/office/drawing/2014/main" id="{B7EF0FFC-7040-C108-F516-5773FD81256B}"/>
                  </a:ext>
                </a:extLst>
              </p:cNvPr>
              <p:cNvSpPr/>
              <p:nvPr/>
            </p:nvSpPr>
            <p:spPr>
              <a:xfrm>
                <a:off x="4735409"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Freeform 25">
                <a:extLst>
                  <a:ext uri="{FF2B5EF4-FFF2-40B4-BE49-F238E27FC236}">
                    <a16:creationId xmlns:a16="http://schemas.microsoft.com/office/drawing/2014/main" id="{1CE41052-D93A-CFFB-1FA0-8676167740E2}"/>
                  </a:ext>
                </a:extLst>
              </p:cNvPr>
              <p:cNvSpPr/>
              <p:nvPr/>
            </p:nvSpPr>
            <p:spPr>
              <a:xfrm>
                <a:off x="5547270"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Freeform 27">
                <a:extLst>
                  <a:ext uri="{FF2B5EF4-FFF2-40B4-BE49-F238E27FC236}">
                    <a16:creationId xmlns:a16="http://schemas.microsoft.com/office/drawing/2014/main" id="{F6E10911-79AE-3EA8-D353-F00915BD8FAE}"/>
                  </a:ext>
                </a:extLst>
              </p:cNvPr>
              <p:cNvSpPr/>
              <p:nvPr/>
            </p:nvSpPr>
            <p:spPr>
              <a:xfrm>
                <a:off x="6359131"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Freeform 29">
                <a:extLst>
                  <a:ext uri="{FF2B5EF4-FFF2-40B4-BE49-F238E27FC236}">
                    <a16:creationId xmlns:a16="http://schemas.microsoft.com/office/drawing/2014/main" id="{101298F6-5396-9FBA-06F5-BEA505D692F9}"/>
                  </a:ext>
                </a:extLst>
              </p:cNvPr>
              <p:cNvSpPr/>
              <p:nvPr/>
            </p:nvSpPr>
            <p:spPr>
              <a:xfrm>
                <a:off x="7170992"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Freeform 31">
                <a:extLst>
                  <a:ext uri="{FF2B5EF4-FFF2-40B4-BE49-F238E27FC236}">
                    <a16:creationId xmlns:a16="http://schemas.microsoft.com/office/drawing/2014/main" id="{2664948A-5D1A-5AEF-A65C-09B579C8AABE}"/>
                  </a:ext>
                </a:extLst>
              </p:cNvPr>
              <p:cNvSpPr/>
              <p:nvPr/>
            </p:nvSpPr>
            <p:spPr>
              <a:xfrm>
                <a:off x="7982853"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Freeform 33">
                <a:extLst>
                  <a:ext uri="{FF2B5EF4-FFF2-40B4-BE49-F238E27FC236}">
                    <a16:creationId xmlns:a16="http://schemas.microsoft.com/office/drawing/2014/main" id="{97088B72-0E8B-EEAB-7290-772B8AAD95A6}"/>
                  </a:ext>
                </a:extLst>
              </p:cNvPr>
              <p:cNvSpPr/>
              <p:nvPr/>
            </p:nvSpPr>
            <p:spPr>
              <a:xfrm>
                <a:off x="8794714"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4CC1E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36">
                <a:extLst>
                  <a:ext uri="{FF2B5EF4-FFF2-40B4-BE49-F238E27FC236}">
                    <a16:creationId xmlns:a16="http://schemas.microsoft.com/office/drawing/2014/main" id="{F1C5A4C0-350C-4D2E-1AF3-CD7AE18AE7F8}"/>
                  </a:ext>
                </a:extLst>
              </p:cNvPr>
              <p:cNvSpPr/>
              <p:nvPr/>
            </p:nvSpPr>
            <p:spPr>
              <a:xfrm rot="10800000">
                <a:off x="9606574" y="2789162"/>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4CC1E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grpSp>
        <p:nvGrpSpPr>
          <p:cNvPr id="60" name="Group 5">
            <a:extLst>
              <a:ext uri="{FF2B5EF4-FFF2-40B4-BE49-F238E27FC236}">
                <a16:creationId xmlns:a16="http://schemas.microsoft.com/office/drawing/2014/main" id="{642C0720-280F-8454-0C78-3683C46E790C}"/>
              </a:ext>
            </a:extLst>
          </p:cNvPr>
          <p:cNvGrpSpPr/>
          <p:nvPr/>
        </p:nvGrpSpPr>
        <p:grpSpPr>
          <a:xfrm>
            <a:off x="696195" y="3873033"/>
            <a:ext cx="3240000" cy="216000"/>
            <a:chOff x="1843656" y="2662922"/>
            <a:chExt cx="8504688" cy="1858799"/>
          </a:xfrm>
        </p:grpSpPr>
        <p:sp>
          <p:nvSpPr>
            <p:cNvPr id="61" name="Shape">
              <a:extLst>
                <a:ext uri="{FF2B5EF4-FFF2-40B4-BE49-F238E27FC236}">
                  <a16:creationId xmlns:a16="http://schemas.microsoft.com/office/drawing/2014/main" id="{97596C46-68AF-C9E6-9C6C-8F7FA0BA1133}"/>
                </a:ext>
              </a:extLst>
            </p:cNvPr>
            <p:cNvSpPr/>
            <p:nvPr/>
          </p:nvSpPr>
          <p:spPr>
            <a:xfrm>
              <a:off x="1843656" y="2662922"/>
              <a:ext cx="8504688" cy="1858799"/>
            </a:xfrm>
            <a:custGeom>
              <a:avLst/>
              <a:gdLst/>
              <a:ahLst/>
              <a:cxnLst>
                <a:cxn ang="0">
                  <a:pos x="wd2" y="hd2"/>
                </a:cxn>
                <a:cxn ang="5400000">
                  <a:pos x="wd2" y="hd2"/>
                </a:cxn>
                <a:cxn ang="10800000">
                  <a:pos x="wd2" y="hd2"/>
                </a:cxn>
                <a:cxn ang="16200000">
                  <a:pos x="wd2" y="hd2"/>
                </a:cxn>
              </a:cxnLst>
              <a:rect l="0" t="0" r="r" b="b"/>
              <a:pathLst>
                <a:path w="21600" h="21600" extrusionOk="0">
                  <a:moveTo>
                    <a:pt x="19240" y="0"/>
                  </a:moveTo>
                  <a:lnTo>
                    <a:pt x="2360" y="0"/>
                  </a:lnTo>
                  <a:cubicBezTo>
                    <a:pt x="1056" y="0"/>
                    <a:pt x="0" y="4830"/>
                    <a:pt x="0" y="10800"/>
                  </a:cubicBezTo>
                  <a:cubicBezTo>
                    <a:pt x="0" y="16770"/>
                    <a:pt x="1056" y="21600"/>
                    <a:pt x="2360" y="21600"/>
                  </a:cubicBezTo>
                  <a:lnTo>
                    <a:pt x="19240" y="21600"/>
                  </a:lnTo>
                  <a:cubicBezTo>
                    <a:pt x="20544" y="21600"/>
                    <a:pt x="21600" y="16770"/>
                    <a:pt x="21600" y="10800"/>
                  </a:cubicBezTo>
                  <a:cubicBezTo>
                    <a:pt x="21600" y="4830"/>
                    <a:pt x="20544" y="0"/>
                    <a:pt x="19240" y="0"/>
                  </a:cubicBezTo>
                  <a:close/>
                </a:path>
              </a:pathLst>
            </a:custGeom>
            <a:solidFill>
              <a:srgbClr val="063951"/>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Shape">
              <a:extLst>
                <a:ext uri="{FF2B5EF4-FFF2-40B4-BE49-F238E27FC236}">
                  <a16:creationId xmlns:a16="http://schemas.microsoft.com/office/drawing/2014/main" id="{42C252E9-55BE-6321-3BD6-7B7D932E2A5E}"/>
                </a:ext>
              </a:extLst>
            </p:cNvPr>
            <p:cNvSpPr/>
            <p:nvPr/>
          </p:nvSpPr>
          <p:spPr>
            <a:xfrm>
              <a:off x="1965083" y="2784347"/>
              <a:ext cx="8261834" cy="1615948"/>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63" name="Group 2">
              <a:extLst>
                <a:ext uri="{FF2B5EF4-FFF2-40B4-BE49-F238E27FC236}">
                  <a16:creationId xmlns:a16="http://schemas.microsoft.com/office/drawing/2014/main" id="{0EAE8D20-DF3C-F66B-7730-BCB7F5EC1CB2}"/>
                </a:ext>
              </a:extLst>
            </p:cNvPr>
            <p:cNvGrpSpPr/>
            <p:nvPr/>
          </p:nvGrpSpPr>
          <p:grpSpPr>
            <a:xfrm>
              <a:off x="2092351" y="2915122"/>
              <a:ext cx="5571717" cy="1354398"/>
              <a:chOff x="2299826" y="2789161"/>
              <a:chExt cx="5571717" cy="1354398"/>
            </a:xfrm>
          </p:grpSpPr>
          <p:sp>
            <p:nvSpPr>
              <p:cNvPr id="640" name="Freeform 17">
                <a:extLst>
                  <a:ext uri="{FF2B5EF4-FFF2-40B4-BE49-F238E27FC236}">
                    <a16:creationId xmlns:a16="http://schemas.microsoft.com/office/drawing/2014/main" id="{0A540857-F733-A8D7-45F9-F80166E7BCF9}"/>
                  </a:ext>
                </a:extLst>
              </p:cNvPr>
              <p:cNvSpPr/>
              <p:nvPr/>
            </p:nvSpPr>
            <p:spPr>
              <a:xfrm>
                <a:off x="2299826" y="2789161"/>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1" name="Freeform 19">
                <a:extLst>
                  <a:ext uri="{FF2B5EF4-FFF2-40B4-BE49-F238E27FC236}">
                    <a16:creationId xmlns:a16="http://schemas.microsoft.com/office/drawing/2014/main" id="{BC1443CA-CE26-7D5F-AB57-A5AC39DC6937}"/>
                  </a:ext>
                </a:extLst>
              </p:cNvPr>
              <p:cNvSpPr/>
              <p:nvPr/>
            </p:nvSpPr>
            <p:spPr>
              <a:xfrm>
                <a:off x="3111687"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2" name="Freeform 21">
                <a:extLst>
                  <a:ext uri="{FF2B5EF4-FFF2-40B4-BE49-F238E27FC236}">
                    <a16:creationId xmlns:a16="http://schemas.microsoft.com/office/drawing/2014/main" id="{9510AE81-23EB-B5D7-C0F9-E37E527AE346}"/>
                  </a:ext>
                </a:extLst>
              </p:cNvPr>
              <p:cNvSpPr/>
              <p:nvPr/>
            </p:nvSpPr>
            <p:spPr>
              <a:xfrm>
                <a:off x="3923548"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3" name="Freeform 23">
                <a:extLst>
                  <a:ext uri="{FF2B5EF4-FFF2-40B4-BE49-F238E27FC236}">
                    <a16:creationId xmlns:a16="http://schemas.microsoft.com/office/drawing/2014/main" id="{45777273-736E-99C6-5238-4BEF5D7DEE81}"/>
                  </a:ext>
                </a:extLst>
              </p:cNvPr>
              <p:cNvSpPr/>
              <p:nvPr/>
            </p:nvSpPr>
            <p:spPr>
              <a:xfrm>
                <a:off x="4735409"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4" name="Freeform 25">
                <a:extLst>
                  <a:ext uri="{FF2B5EF4-FFF2-40B4-BE49-F238E27FC236}">
                    <a16:creationId xmlns:a16="http://schemas.microsoft.com/office/drawing/2014/main" id="{CBCE54DA-C7AA-D2EB-A1EA-BC6717F69E7B}"/>
                  </a:ext>
                </a:extLst>
              </p:cNvPr>
              <p:cNvSpPr/>
              <p:nvPr/>
            </p:nvSpPr>
            <p:spPr>
              <a:xfrm>
                <a:off x="5547270"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5" name="Freeform 27">
                <a:extLst>
                  <a:ext uri="{FF2B5EF4-FFF2-40B4-BE49-F238E27FC236}">
                    <a16:creationId xmlns:a16="http://schemas.microsoft.com/office/drawing/2014/main" id="{118B08DA-E18C-6CDE-7912-4577A6ABBADA}"/>
                  </a:ext>
                </a:extLst>
              </p:cNvPr>
              <p:cNvSpPr/>
              <p:nvPr/>
            </p:nvSpPr>
            <p:spPr>
              <a:xfrm>
                <a:off x="6359131"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7" name="Freeform 29">
                <a:extLst>
                  <a:ext uri="{FF2B5EF4-FFF2-40B4-BE49-F238E27FC236}">
                    <a16:creationId xmlns:a16="http://schemas.microsoft.com/office/drawing/2014/main" id="{F286E94A-3B9A-2C66-87DB-292D5A665981}"/>
                  </a:ext>
                </a:extLst>
              </p:cNvPr>
              <p:cNvSpPr/>
              <p:nvPr/>
            </p:nvSpPr>
            <p:spPr>
              <a:xfrm>
                <a:off x="7170992"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66" name="Google Shape;873;p51">
            <a:extLst>
              <a:ext uri="{FF2B5EF4-FFF2-40B4-BE49-F238E27FC236}">
                <a16:creationId xmlns:a16="http://schemas.microsoft.com/office/drawing/2014/main" id="{4AF3100A-8219-F910-8FBA-DD33EE808675}"/>
              </a:ext>
            </a:extLst>
          </p:cNvPr>
          <p:cNvSpPr txBox="1">
            <a:spLocks/>
          </p:cNvSpPr>
          <p:nvPr/>
        </p:nvSpPr>
        <p:spPr>
          <a:xfrm>
            <a:off x="4137927" y="1591103"/>
            <a:ext cx="4309878" cy="3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600" dirty="0">
                <a:solidFill>
                  <a:schemeClr val="lt1"/>
                </a:solidFill>
              </a:rPr>
              <a:t>Schutz der Benutzerdaten</a:t>
            </a:r>
          </a:p>
        </p:txBody>
      </p:sp>
      <p:grpSp>
        <p:nvGrpSpPr>
          <p:cNvPr id="684" name="Group 5">
            <a:extLst>
              <a:ext uri="{FF2B5EF4-FFF2-40B4-BE49-F238E27FC236}">
                <a16:creationId xmlns:a16="http://schemas.microsoft.com/office/drawing/2014/main" id="{658C05BE-6434-105B-72D4-2FCBEBE09909}"/>
              </a:ext>
            </a:extLst>
          </p:cNvPr>
          <p:cNvGrpSpPr/>
          <p:nvPr/>
        </p:nvGrpSpPr>
        <p:grpSpPr>
          <a:xfrm>
            <a:off x="696195" y="3013846"/>
            <a:ext cx="3240000" cy="216000"/>
            <a:chOff x="1843656" y="2662922"/>
            <a:chExt cx="8504688" cy="1858799"/>
          </a:xfrm>
        </p:grpSpPr>
        <p:sp>
          <p:nvSpPr>
            <p:cNvPr id="685" name="Shape">
              <a:extLst>
                <a:ext uri="{FF2B5EF4-FFF2-40B4-BE49-F238E27FC236}">
                  <a16:creationId xmlns:a16="http://schemas.microsoft.com/office/drawing/2014/main" id="{B8FCCDFF-D610-D921-B40E-4D71357A8AA0}"/>
                </a:ext>
              </a:extLst>
            </p:cNvPr>
            <p:cNvSpPr/>
            <p:nvPr/>
          </p:nvSpPr>
          <p:spPr>
            <a:xfrm>
              <a:off x="1843656" y="2662922"/>
              <a:ext cx="8504688" cy="1858799"/>
            </a:xfrm>
            <a:custGeom>
              <a:avLst/>
              <a:gdLst/>
              <a:ahLst/>
              <a:cxnLst>
                <a:cxn ang="0">
                  <a:pos x="wd2" y="hd2"/>
                </a:cxn>
                <a:cxn ang="5400000">
                  <a:pos x="wd2" y="hd2"/>
                </a:cxn>
                <a:cxn ang="10800000">
                  <a:pos x="wd2" y="hd2"/>
                </a:cxn>
                <a:cxn ang="16200000">
                  <a:pos x="wd2" y="hd2"/>
                </a:cxn>
              </a:cxnLst>
              <a:rect l="0" t="0" r="r" b="b"/>
              <a:pathLst>
                <a:path w="21600" h="21600" extrusionOk="0">
                  <a:moveTo>
                    <a:pt x="19240" y="0"/>
                  </a:moveTo>
                  <a:lnTo>
                    <a:pt x="2360" y="0"/>
                  </a:lnTo>
                  <a:cubicBezTo>
                    <a:pt x="1056" y="0"/>
                    <a:pt x="0" y="4830"/>
                    <a:pt x="0" y="10800"/>
                  </a:cubicBezTo>
                  <a:cubicBezTo>
                    <a:pt x="0" y="16770"/>
                    <a:pt x="1056" y="21600"/>
                    <a:pt x="2360" y="21600"/>
                  </a:cubicBezTo>
                  <a:lnTo>
                    <a:pt x="19240" y="21600"/>
                  </a:lnTo>
                  <a:cubicBezTo>
                    <a:pt x="20544" y="21600"/>
                    <a:pt x="21600" y="16770"/>
                    <a:pt x="21600" y="10800"/>
                  </a:cubicBezTo>
                  <a:cubicBezTo>
                    <a:pt x="21600" y="4830"/>
                    <a:pt x="20544" y="0"/>
                    <a:pt x="19240" y="0"/>
                  </a:cubicBezTo>
                  <a:close/>
                </a:path>
              </a:pathLst>
            </a:custGeom>
            <a:solidFill>
              <a:srgbClr val="063951"/>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6" name="Shape">
              <a:extLst>
                <a:ext uri="{FF2B5EF4-FFF2-40B4-BE49-F238E27FC236}">
                  <a16:creationId xmlns:a16="http://schemas.microsoft.com/office/drawing/2014/main" id="{6F33134D-85B5-22B5-B44C-A3D31843CC79}"/>
                </a:ext>
              </a:extLst>
            </p:cNvPr>
            <p:cNvSpPr/>
            <p:nvPr/>
          </p:nvSpPr>
          <p:spPr>
            <a:xfrm>
              <a:off x="1965083" y="2784347"/>
              <a:ext cx="8261834" cy="1615948"/>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687" name="Group 2">
              <a:extLst>
                <a:ext uri="{FF2B5EF4-FFF2-40B4-BE49-F238E27FC236}">
                  <a16:creationId xmlns:a16="http://schemas.microsoft.com/office/drawing/2014/main" id="{709AB8C7-12F1-961E-BC71-B95660AC5951}"/>
                </a:ext>
              </a:extLst>
            </p:cNvPr>
            <p:cNvGrpSpPr/>
            <p:nvPr/>
          </p:nvGrpSpPr>
          <p:grpSpPr>
            <a:xfrm>
              <a:off x="2092351" y="2915122"/>
              <a:ext cx="6383578" cy="1354399"/>
              <a:chOff x="2299826" y="2789161"/>
              <a:chExt cx="6383578" cy="1354399"/>
            </a:xfrm>
          </p:grpSpPr>
          <p:sp>
            <p:nvSpPr>
              <p:cNvPr id="688" name="Freeform 17">
                <a:extLst>
                  <a:ext uri="{FF2B5EF4-FFF2-40B4-BE49-F238E27FC236}">
                    <a16:creationId xmlns:a16="http://schemas.microsoft.com/office/drawing/2014/main" id="{1BE27138-9C6D-554F-10EF-910216C7B411}"/>
                  </a:ext>
                </a:extLst>
              </p:cNvPr>
              <p:cNvSpPr/>
              <p:nvPr/>
            </p:nvSpPr>
            <p:spPr>
              <a:xfrm>
                <a:off x="2299826" y="2789161"/>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9" name="Freeform 19">
                <a:extLst>
                  <a:ext uri="{FF2B5EF4-FFF2-40B4-BE49-F238E27FC236}">
                    <a16:creationId xmlns:a16="http://schemas.microsoft.com/office/drawing/2014/main" id="{45AA4D9F-B59F-64BE-E4CB-57382C100FBB}"/>
                  </a:ext>
                </a:extLst>
              </p:cNvPr>
              <p:cNvSpPr/>
              <p:nvPr/>
            </p:nvSpPr>
            <p:spPr>
              <a:xfrm>
                <a:off x="3111687"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0" name="Freeform 21">
                <a:extLst>
                  <a:ext uri="{FF2B5EF4-FFF2-40B4-BE49-F238E27FC236}">
                    <a16:creationId xmlns:a16="http://schemas.microsoft.com/office/drawing/2014/main" id="{A66BB7B4-9561-46AA-327D-D9736E7FCD94}"/>
                  </a:ext>
                </a:extLst>
              </p:cNvPr>
              <p:cNvSpPr/>
              <p:nvPr/>
            </p:nvSpPr>
            <p:spPr>
              <a:xfrm>
                <a:off x="3923548"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1" name="Freeform 23">
                <a:extLst>
                  <a:ext uri="{FF2B5EF4-FFF2-40B4-BE49-F238E27FC236}">
                    <a16:creationId xmlns:a16="http://schemas.microsoft.com/office/drawing/2014/main" id="{C1EF9BA6-F74A-CA27-4BAA-09D9F6F0BEF6}"/>
                  </a:ext>
                </a:extLst>
              </p:cNvPr>
              <p:cNvSpPr/>
              <p:nvPr/>
            </p:nvSpPr>
            <p:spPr>
              <a:xfrm>
                <a:off x="4735409"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2" name="Freeform 25">
                <a:extLst>
                  <a:ext uri="{FF2B5EF4-FFF2-40B4-BE49-F238E27FC236}">
                    <a16:creationId xmlns:a16="http://schemas.microsoft.com/office/drawing/2014/main" id="{81635A15-BC47-D9DF-58FD-AEB11465F13D}"/>
                  </a:ext>
                </a:extLst>
              </p:cNvPr>
              <p:cNvSpPr/>
              <p:nvPr/>
            </p:nvSpPr>
            <p:spPr>
              <a:xfrm>
                <a:off x="5547270"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3" name="Freeform 27">
                <a:extLst>
                  <a:ext uri="{FF2B5EF4-FFF2-40B4-BE49-F238E27FC236}">
                    <a16:creationId xmlns:a16="http://schemas.microsoft.com/office/drawing/2014/main" id="{C139C5BA-209C-FE6D-9661-69FADCA72398}"/>
                  </a:ext>
                </a:extLst>
              </p:cNvPr>
              <p:cNvSpPr/>
              <p:nvPr/>
            </p:nvSpPr>
            <p:spPr>
              <a:xfrm>
                <a:off x="6359131"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4" name="Freeform 29">
                <a:extLst>
                  <a:ext uri="{FF2B5EF4-FFF2-40B4-BE49-F238E27FC236}">
                    <a16:creationId xmlns:a16="http://schemas.microsoft.com/office/drawing/2014/main" id="{0198F59A-516C-4381-8AF7-41C7658BE2AB}"/>
                  </a:ext>
                </a:extLst>
              </p:cNvPr>
              <p:cNvSpPr/>
              <p:nvPr/>
            </p:nvSpPr>
            <p:spPr>
              <a:xfrm>
                <a:off x="7170993" y="2789161"/>
                <a:ext cx="700550" cy="1354399"/>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5" name="Freeform 31">
                <a:extLst>
                  <a:ext uri="{FF2B5EF4-FFF2-40B4-BE49-F238E27FC236}">
                    <a16:creationId xmlns:a16="http://schemas.microsoft.com/office/drawing/2014/main" id="{DC67EB40-8565-0625-4818-0A4DFAB49CAC}"/>
                  </a:ext>
                </a:extLst>
              </p:cNvPr>
              <p:cNvSpPr/>
              <p:nvPr/>
            </p:nvSpPr>
            <p:spPr>
              <a:xfrm>
                <a:off x="7982853"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98" name="Google Shape;873;p51">
            <a:extLst>
              <a:ext uri="{FF2B5EF4-FFF2-40B4-BE49-F238E27FC236}">
                <a16:creationId xmlns:a16="http://schemas.microsoft.com/office/drawing/2014/main" id="{4B853734-B08F-1B0D-45A9-2620DF36FEED}"/>
              </a:ext>
            </a:extLst>
          </p:cNvPr>
          <p:cNvSpPr txBox="1">
            <a:spLocks/>
          </p:cNvSpPr>
          <p:nvPr/>
        </p:nvSpPr>
        <p:spPr>
          <a:xfrm>
            <a:off x="4137927" y="2028283"/>
            <a:ext cx="4309878" cy="3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600" dirty="0">
                <a:solidFill>
                  <a:schemeClr val="lt1"/>
                </a:solidFill>
              </a:rPr>
              <a:t>Studium nach Semester planen</a:t>
            </a:r>
          </a:p>
        </p:txBody>
      </p:sp>
      <p:sp>
        <p:nvSpPr>
          <p:cNvPr id="699" name="Google Shape;873;p51">
            <a:extLst>
              <a:ext uri="{FF2B5EF4-FFF2-40B4-BE49-F238E27FC236}">
                <a16:creationId xmlns:a16="http://schemas.microsoft.com/office/drawing/2014/main" id="{31B342EE-5BED-6DAF-E3B0-DCD4A0773719}"/>
              </a:ext>
            </a:extLst>
          </p:cNvPr>
          <p:cNvSpPr txBox="1">
            <a:spLocks/>
          </p:cNvSpPr>
          <p:nvPr/>
        </p:nvSpPr>
        <p:spPr>
          <a:xfrm>
            <a:off x="4137927" y="2465463"/>
            <a:ext cx="5580000" cy="3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600" dirty="0">
                <a:solidFill>
                  <a:schemeClr val="lt1"/>
                </a:solidFill>
              </a:rPr>
              <a:t>Durchführungszeiten der Module (FS/HS)</a:t>
            </a:r>
          </a:p>
        </p:txBody>
      </p:sp>
      <p:sp>
        <p:nvSpPr>
          <p:cNvPr id="700" name="Google Shape;873;p51">
            <a:extLst>
              <a:ext uri="{FF2B5EF4-FFF2-40B4-BE49-F238E27FC236}">
                <a16:creationId xmlns:a16="http://schemas.microsoft.com/office/drawing/2014/main" id="{F39B4532-7A27-1B9A-1E72-88533C9D8803}"/>
              </a:ext>
            </a:extLst>
          </p:cNvPr>
          <p:cNvSpPr txBox="1">
            <a:spLocks/>
          </p:cNvSpPr>
          <p:nvPr/>
        </p:nvSpPr>
        <p:spPr>
          <a:xfrm>
            <a:off x="4137927" y="2902643"/>
            <a:ext cx="4309878" cy="3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600" dirty="0">
                <a:solidFill>
                  <a:schemeClr val="lt1"/>
                </a:solidFill>
              </a:rPr>
              <a:t>Qualität des Codes</a:t>
            </a:r>
            <a:endParaRPr lang="en-US" dirty="0">
              <a:solidFill>
                <a:schemeClr val="lt1"/>
              </a:solidFill>
            </a:endParaRPr>
          </a:p>
        </p:txBody>
      </p:sp>
      <p:sp>
        <p:nvSpPr>
          <p:cNvPr id="701" name="Google Shape;873;p51">
            <a:extLst>
              <a:ext uri="{FF2B5EF4-FFF2-40B4-BE49-F238E27FC236}">
                <a16:creationId xmlns:a16="http://schemas.microsoft.com/office/drawing/2014/main" id="{1F724EC2-5C88-B2F5-2D04-12E7751FBDA2}"/>
              </a:ext>
            </a:extLst>
          </p:cNvPr>
          <p:cNvSpPr txBox="1">
            <a:spLocks/>
          </p:cNvSpPr>
          <p:nvPr/>
        </p:nvSpPr>
        <p:spPr>
          <a:xfrm>
            <a:off x="4137927" y="3339823"/>
            <a:ext cx="4309878" cy="3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600" dirty="0">
                <a:solidFill>
                  <a:schemeClr val="lt1"/>
                </a:solidFill>
              </a:rPr>
              <a:t>Noten zu Modulen erfassen</a:t>
            </a:r>
          </a:p>
        </p:txBody>
      </p:sp>
      <p:sp>
        <p:nvSpPr>
          <p:cNvPr id="702" name="Google Shape;873;p51">
            <a:extLst>
              <a:ext uri="{FF2B5EF4-FFF2-40B4-BE49-F238E27FC236}">
                <a16:creationId xmlns:a16="http://schemas.microsoft.com/office/drawing/2014/main" id="{21268636-C60D-97C3-2406-2FB94B6E1A28}"/>
              </a:ext>
            </a:extLst>
          </p:cNvPr>
          <p:cNvSpPr txBox="1">
            <a:spLocks/>
          </p:cNvSpPr>
          <p:nvPr/>
        </p:nvSpPr>
        <p:spPr>
          <a:xfrm>
            <a:off x="4137927" y="3777003"/>
            <a:ext cx="4309878" cy="3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600" dirty="0">
                <a:solidFill>
                  <a:schemeClr val="lt1"/>
                </a:solidFill>
              </a:rPr>
              <a:t>Gesamtübersicht vom Studium</a:t>
            </a:r>
          </a:p>
        </p:txBody>
      </p:sp>
      <p:grpSp>
        <p:nvGrpSpPr>
          <p:cNvPr id="3" name="Gruppieren 2">
            <a:extLst>
              <a:ext uri="{FF2B5EF4-FFF2-40B4-BE49-F238E27FC236}">
                <a16:creationId xmlns:a16="http://schemas.microsoft.com/office/drawing/2014/main" id="{36D1FE01-F6B2-036C-E68F-650E9844862E}"/>
              </a:ext>
            </a:extLst>
          </p:cNvPr>
          <p:cNvGrpSpPr/>
          <p:nvPr/>
        </p:nvGrpSpPr>
        <p:grpSpPr>
          <a:xfrm>
            <a:off x="674992" y="2586482"/>
            <a:ext cx="3240000" cy="216000"/>
            <a:chOff x="674992" y="2586482"/>
            <a:chExt cx="3240000" cy="216000"/>
          </a:xfrm>
        </p:grpSpPr>
        <p:sp>
          <p:nvSpPr>
            <p:cNvPr id="671" name="Shape">
              <a:extLst>
                <a:ext uri="{FF2B5EF4-FFF2-40B4-BE49-F238E27FC236}">
                  <a16:creationId xmlns:a16="http://schemas.microsoft.com/office/drawing/2014/main" id="{3AACD16F-4C47-4E59-92CC-E3F86B659432}"/>
                </a:ext>
              </a:extLst>
            </p:cNvPr>
            <p:cNvSpPr/>
            <p:nvPr/>
          </p:nvSpPr>
          <p:spPr>
            <a:xfrm>
              <a:off x="674992" y="2586482"/>
              <a:ext cx="3240000" cy="216000"/>
            </a:xfrm>
            <a:custGeom>
              <a:avLst/>
              <a:gdLst/>
              <a:ahLst/>
              <a:cxnLst>
                <a:cxn ang="0">
                  <a:pos x="wd2" y="hd2"/>
                </a:cxn>
                <a:cxn ang="5400000">
                  <a:pos x="wd2" y="hd2"/>
                </a:cxn>
                <a:cxn ang="10800000">
                  <a:pos x="wd2" y="hd2"/>
                </a:cxn>
                <a:cxn ang="16200000">
                  <a:pos x="wd2" y="hd2"/>
                </a:cxn>
              </a:cxnLst>
              <a:rect l="0" t="0" r="r" b="b"/>
              <a:pathLst>
                <a:path w="21600" h="21600" extrusionOk="0">
                  <a:moveTo>
                    <a:pt x="19240" y="0"/>
                  </a:moveTo>
                  <a:lnTo>
                    <a:pt x="2360" y="0"/>
                  </a:lnTo>
                  <a:cubicBezTo>
                    <a:pt x="1056" y="0"/>
                    <a:pt x="0" y="4830"/>
                    <a:pt x="0" y="10800"/>
                  </a:cubicBezTo>
                  <a:cubicBezTo>
                    <a:pt x="0" y="16770"/>
                    <a:pt x="1056" y="21600"/>
                    <a:pt x="2360" y="21600"/>
                  </a:cubicBezTo>
                  <a:lnTo>
                    <a:pt x="19240" y="21600"/>
                  </a:lnTo>
                  <a:cubicBezTo>
                    <a:pt x="20544" y="21600"/>
                    <a:pt x="21600" y="16770"/>
                    <a:pt x="21600" y="10800"/>
                  </a:cubicBezTo>
                  <a:cubicBezTo>
                    <a:pt x="21600" y="4830"/>
                    <a:pt x="20544" y="0"/>
                    <a:pt x="19240" y="0"/>
                  </a:cubicBezTo>
                  <a:close/>
                </a:path>
              </a:pathLst>
            </a:custGeom>
            <a:solidFill>
              <a:srgbClr val="063951"/>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2" name="Shape">
              <a:extLst>
                <a:ext uri="{FF2B5EF4-FFF2-40B4-BE49-F238E27FC236}">
                  <a16:creationId xmlns:a16="http://schemas.microsoft.com/office/drawing/2014/main" id="{A8E1E3FE-3835-D16C-9828-82F754866819}"/>
                </a:ext>
              </a:extLst>
            </p:cNvPr>
            <p:cNvSpPr/>
            <p:nvPr/>
          </p:nvSpPr>
          <p:spPr>
            <a:xfrm>
              <a:off x="721252" y="2600592"/>
              <a:ext cx="3147481" cy="187780"/>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E334804E-53DD-4CD7-889E-01119490D794}"/>
                </a:ext>
              </a:extLst>
            </p:cNvPr>
            <p:cNvGrpSpPr/>
            <p:nvPr/>
          </p:nvGrpSpPr>
          <p:grpSpPr>
            <a:xfrm>
              <a:off x="769736" y="2610834"/>
              <a:ext cx="2129710" cy="163341"/>
              <a:chOff x="769736" y="2610834"/>
              <a:chExt cx="2129710" cy="163341"/>
            </a:xfrm>
          </p:grpSpPr>
          <p:sp>
            <p:nvSpPr>
              <p:cNvPr id="674" name="Freeform 17">
                <a:extLst>
                  <a:ext uri="{FF2B5EF4-FFF2-40B4-BE49-F238E27FC236}">
                    <a16:creationId xmlns:a16="http://schemas.microsoft.com/office/drawing/2014/main" id="{C2F265A5-B20C-5EED-A93B-C42AC62D1883}"/>
                  </a:ext>
                </a:extLst>
              </p:cNvPr>
              <p:cNvSpPr/>
              <p:nvPr/>
            </p:nvSpPr>
            <p:spPr>
              <a:xfrm>
                <a:off x="769736" y="2615789"/>
                <a:ext cx="266886" cy="157387"/>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5" name="Freeform 19">
                <a:extLst>
                  <a:ext uri="{FF2B5EF4-FFF2-40B4-BE49-F238E27FC236}">
                    <a16:creationId xmlns:a16="http://schemas.microsoft.com/office/drawing/2014/main" id="{33D22F8A-8C42-EA3A-849D-C40662835D0D}"/>
                  </a:ext>
                </a:extLst>
              </p:cNvPr>
              <p:cNvSpPr/>
              <p:nvPr/>
            </p:nvSpPr>
            <p:spPr>
              <a:xfrm>
                <a:off x="1079028" y="2615789"/>
                <a:ext cx="266886" cy="157387"/>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6" name="Freeform 21">
                <a:extLst>
                  <a:ext uri="{FF2B5EF4-FFF2-40B4-BE49-F238E27FC236}">
                    <a16:creationId xmlns:a16="http://schemas.microsoft.com/office/drawing/2014/main" id="{14B952A2-447F-BACD-2A21-57D5AA637130}"/>
                  </a:ext>
                </a:extLst>
              </p:cNvPr>
              <p:cNvSpPr/>
              <p:nvPr/>
            </p:nvSpPr>
            <p:spPr>
              <a:xfrm>
                <a:off x="1388320" y="2615789"/>
                <a:ext cx="266886" cy="157387"/>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Freeform 23">
                <a:extLst>
                  <a:ext uri="{FF2B5EF4-FFF2-40B4-BE49-F238E27FC236}">
                    <a16:creationId xmlns:a16="http://schemas.microsoft.com/office/drawing/2014/main" id="{14729464-4EF9-41A0-2D24-EAFB185BA331}"/>
                  </a:ext>
                </a:extLst>
              </p:cNvPr>
              <p:cNvSpPr/>
              <p:nvPr/>
            </p:nvSpPr>
            <p:spPr>
              <a:xfrm>
                <a:off x="1698731" y="2616788"/>
                <a:ext cx="266886" cy="157387"/>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25">
                <a:extLst>
                  <a:ext uri="{FF2B5EF4-FFF2-40B4-BE49-F238E27FC236}">
                    <a16:creationId xmlns:a16="http://schemas.microsoft.com/office/drawing/2014/main" id="{4291F1C4-6E0C-94BE-0B40-639DD2CD1870}"/>
                  </a:ext>
                </a:extLst>
              </p:cNvPr>
              <p:cNvSpPr/>
              <p:nvPr/>
            </p:nvSpPr>
            <p:spPr>
              <a:xfrm>
                <a:off x="2008023" y="2616788"/>
                <a:ext cx="266886" cy="157387"/>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27">
                <a:extLst>
                  <a:ext uri="{FF2B5EF4-FFF2-40B4-BE49-F238E27FC236}">
                    <a16:creationId xmlns:a16="http://schemas.microsoft.com/office/drawing/2014/main" id="{6C67909B-7E99-166D-A47B-430D08DCB9AF}"/>
                  </a:ext>
                </a:extLst>
              </p:cNvPr>
              <p:cNvSpPr/>
              <p:nvPr/>
            </p:nvSpPr>
            <p:spPr>
              <a:xfrm>
                <a:off x="2317315" y="2616788"/>
                <a:ext cx="266886" cy="157387"/>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Freeform 29">
                <a:extLst>
                  <a:ext uri="{FF2B5EF4-FFF2-40B4-BE49-F238E27FC236}">
                    <a16:creationId xmlns:a16="http://schemas.microsoft.com/office/drawing/2014/main" id="{51A56C66-CC70-B74D-0CCB-4EC45020BA65}"/>
                  </a:ext>
                </a:extLst>
              </p:cNvPr>
              <p:cNvSpPr/>
              <p:nvPr/>
            </p:nvSpPr>
            <p:spPr>
              <a:xfrm>
                <a:off x="2632560" y="2610834"/>
                <a:ext cx="266886" cy="157387"/>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grpSp>
        <p:nvGrpSpPr>
          <p:cNvPr id="2" name="Gruppieren 1">
            <a:extLst>
              <a:ext uri="{FF2B5EF4-FFF2-40B4-BE49-F238E27FC236}">
                <a16:creationId xmlns:a16="http://schemas.microsoft.com/office/drawing/2014/main" id="{AD02B665-BA8E-73E6-75DF-385F9FD1A92E}"/>
              </a:ext>
            </a:extLst>
          </p:cNvPr>
          <p:cNvGrpSpPr/>
          <p:nvPr/>
        </p:nvGrpSpPr>
        <p:grpSpPr>
          <a:xfrm>
            <a:off x="709966" y="2138199"/>
            <a:ext cx="3240000" cy="216000"/>
            <a:chOff x="709966" y="2138199"/>
            <a:chExt cx="3240000" cy="216000"/>
          </a:xfrm>
        </p:grpSpPr>
        <p:sp>
          <p:nvSpPr>
            <p:cNvPr id="23" name="Shape">
              <a:extLst>
                <a:ext uri="{FF2B5EF4-FFF2-40B4-BE49-F238E27FC236}">
                  <a16:creationId xmlns:a16="http://schemas.microsoft.com/office/drawing/2014/main" id="{61AD44D5-31D9-CEA3-DA86-FB373FD3A8C1}"/>
                </a:ext>
              </a:extLst>
            </p:cNvPr>
            <p:cNvSpPr/>
            <p:nvPr/>
          </p:nvSpPr>
          <p:spPr>
            <a:xfrm>
              <a:off x="709966" y="2138199"/>
              <a:ext cx="3240000" cy="216000"/>
            </a:xfrm>
            <a:custGeom>
              <a:avLst/>
              <a:gdLst/>
              <a:ahLst/>
              <a:cxnLst>
                <a:cxn ang="0">
                  <a:pos x="wd2" y="hd2"/>
                </a:cxn>
                <a:cxn ang="5400000">
                  <a:pos x="wd2" y="hd2"/>
                </a:cxn>
                <a:cxn ang="10800000">
                  <a:pos x="wd2" y="hd2"/>
                </a:cxn>
                <a:cxn ang="16200000">
                  <a:pos x="wd2" y="hd2"/>
                </a:cxn>
              </a:cxnLst>
              <a:rect l="0" t="0" r="r" b="b"/>
              <a:pathLst>
                <a:path w="21600" h="21600" extrusionOk="0">
                  <a:moveTo>
                    <a:pt x="19240" y="0"/>
                  </a:moveTo>
                  <a:lnTo>
                    <a:pt x="2360" y="0"/>
                  </a:lnTo>
                  <a:cubicBezTo>
                    <a:pt x="1056" y="0"/>
                    <a:pt x="0" y="4830"/>
                    <a:pt x="0" y="10800"/>
                  </a:cubicBezTo>
                  <a:cubicBezTo>
                    <a:pt x="0" y="16770"/>
                    <a:pt x="1056" y="21600"/>
                    <a:pt x="2360" y="21600"/>
                  </a:cubicBezTo>
                  <a:lnTo>
                    <a:pt x="19240" y="21600"/>
                  </a:lnTo>
                  <a:cubicBezTo>
                    <a:pt x="20544" y="21600"/>
                    <a:pt x="21600" y="16770"/>
                    <a:pt x="21600" y="10800"/>
                  </a:cubicBezTo>
                  <a:cubicBezTo>
                    <a:pt x="21600" y="4830"/>
                    <a:pt x="20544" y="0"/>
                    <a:pt x="19240" y="0"/>
                  </a:cubicBezTo>
                  <a:close/>
                </a:path>
              </a:pathLst>
            </a:custGeom>
            <a:solidFill>
              <a:srgbClr val="063951"/>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650EC143-8AE8-27E0-C7B4-924121DD1F3B}"/>
                </a:ext>
              </a:extLst>
            </p:cNvPr>
            <p:cNvSpPr/>
            <p:nvPr/>
          </p:nvSpPr>
          <p:spPr>
            <a:xfrm>
              <a:off x="756226" y="2152309"/>
              <a:ext cx="3147481" cy="187780"/>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5" name="Group 2">
              <a:extLst>
                <a:ext uri="{FF2B5EF4-FFF2-40B4-BE49-F238E27FC236}">
                  <a16:creationId xmlns:a16="http://schemas.microsoft.com/office/drawing/2014/main" id="{9938E3C0-DA37-5A3A-957E-B440EDF88D94}"/>
                </a:ext>
              </a:extLst>
            </p:cNvPr>
            <p:cNvGrpSpPr/>
            <p:nvPr/>
          </p:nvGrpSpPr>
          <p:grpSpPr>
            <a:xfrm>
              <a:off x="804709" y="2167506"/>
              <a:ext cx="3050505" cy="157387"/>
              <a:chOff x="2299826" y="2789161"/>
              <a:chExt cx="8007299" cy="1354399"/>
            </a:xfrm>
          </p:grpSpPr>
          <p:sp>
            <p:nvSpPr>
              <p:cNvPr id="26" name="Freeform 17">
                <a:extLst>
                  <a:ext uri="{FF2B5EF4-FFF2-40B4-BE49-F238E27FC236}">
                    <a16:creationId xmlns:a16="http://schemas.microsoft.com/office/drawing/2014/main" id="{317AA113-F93C-9BAC-7873-CA994CC301AA}"/>
                  </a:ext>
                </a:extLst>
              </p:cNvPr>
              <p:cNvSpPr/>
              <p:nvPr/>
            </p:nvSpPr>
            <p:spPr>
              <a:xfrm>
                <a:off x="2299826" y="2789161"/>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Freeform 19">
                <a:extLst>
                  <a:ext uri="{FF2B5EF4-FFF2-40B4-BE49-F238E27FC236}">
                    <a16:creationId xmlns:a16="http://schemas.microsoft.com/office/drawing/2014/main" id="{CF518D73-A1C9-4ADF-3D6D-64D81EA7B426}"/>
                  </a:ext>
                </a:extLst>
              </p:cNvPr>
              <p:cNvSpPr/>
              <p:nvPr/>
            </p:nvSpPr>
            <p:spPr>
              <a:xfrm>
                <a:off x="3111687"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Freeform 21">
                <a:extLst>
                  <a:ext uri="{FF2B5EF4-FFF2-40B4-BE49-F238E27FC236}">
                    <a16:creationId xmlns:a16="http://schemas.microsoft.com/office/drawing/2014/main" id="{000E2772-55C0-311B-0299-7A22A8AE1346}"/>
                  </a:ext>
                </a:extLst>
              </p:cNvPr>
              <p:cNvSpPr/>
              <p:nvPr/>
            </p:nvSpPr>
            <p:spPr>
              <a:xfrm>
                <a:off x="3923548"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Freeform 23">
                <a:extLst>
                  <a:ext uri="{FF2B5EF4-FFF2-40B4-BE49-F238E27FC236}">
                    <a16:creationId xmlns:a16="http://schemas.microsoft.com/office/drawing/2014/main" id="{47D4DD7C-F92D-C283-1CA6-E63A07E6D209}"/>
                  </a:ext>
                </a:extLst>
              </p:cNvPr>
              <p:cNvSpPr/>
              <p:nvPr/>
            </p:nvSpPr>
            <p:spPr>
              <a:xfrm>
                <a:off x="4735409"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Freeform 25">
                <a:extLst>
                  <a:ext uri="{FF2B5EF4-FFF2-40B4-BE49-F238E27FC236}">
                    <a16:creationId xmlns:a16="http://schemas.microsoft.com/office/drawing/2014/main" id="{054B53FF-64F7-AE34-0247-0AE68F60A983}"/>
                  </a:ext>
                </a:extLst>
              </p:cNvPr>
              <p:cNvSpPr/>
              <p:nvPr/>
            </p:nvSpPr>
            <p:spPr>
              <a:xfrm>
                <a:off x="5547270"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Freeform 27">
                <a:extLst>
                  <a:ext uri="{FF2B5EF4-FFF2-40B4-BE49-F238E27FC236}">
                    <a16:creationId xmlns:a16="http://schemas.microsoft.com/office/drawing/2014/main" id="{2189356D-E903-8B59-6DE1-347294343551}"/>
                  </a:ext>
                </a:extLst>
              </p:cNvPr>
              <p:cNvSpPr/>
              <p:nvPr/>
            </p:nvSpPr>
            <p:spPr>
              <a:xfrm>
                <a:off x="6359131"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Freeform 29">
                <a:extLst>
                  <a:ext uri="{FF2B5EF4-FFF2-40B4-BE49-F238E27FC236}">
                    <a16:creationId xmlns:a16="http://schemas.microsoft.com/office/drawing/2014/main" id="{D2BD784E-3BDE-4C46-7A1C-F9AADBCA70ED}"/>
                  </a:ext>
                </a:extLst>
              </p:cNvPr>
              <p:cNvSpPr/>
              <p:nvPr/>
            </p:nvSpPr>
            <p:spPr>
              <a:xfrm>
                <a:off x="7170992"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Freeform 31">
                <a:extLst>
                  <a:ext uri="{FF2B5EF4-FFF2-40B4-BE49-F238E27FC236}">
                    <a16:creationId xmlns:a16="http://schemas.microsoft.com/office/drawing/2014/main" id="{1AC5D720-BEEC-B0E3-0A0A-DEADC5A58A91}"/>
                  </a:ext>
                </a:extLst>
              </p:cNvPr>
              <p:cNvSpPr/>
              <p:nvPr/>
            </p:nvSpPr>
            <p:spPr>
              <a:xfrm>
                <a:off x="7982853"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Freeform 33">
                <a:extLst>
                  <a:ext uri="{FF2B5EF4-FFF2-40B4-BE49-F238E27FC236}">
                    <a16:creationId xmlns:a16="http://schemas.microsoft.com/office/drawing/2014/main" id="{5F0507C5-C26D-FDA8-0DC5-548B9D6A3524}"/>
                  </a:ext>
                </a:extLst>
              </p:cNvPr>
              <p:cNvSpPr/>
              <p:nvPr/>
            </p:nvSpPr>
            <p:spPr>
              <a:xfrm>
                <a:off x="8794714"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4CC1E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Freeform 36">
                <a:extLst>
                  <a:ext uri="{FF2B5EF4-FFF2-40B4-BE49-F238E27FC236}">
                    <a16:creationId xmlns:a16="http://schemas.microsoft.com/office/drawing/2014/main" id="{7F0C8782-3402-0355-8819-50D2378BDB8F}"/>
                  </a:ext>
                </a:extLst>
              </p:cNvPr>
              <p:cNvSpPr/>
              <p:nvPr/>
            </p:nvSpPr>
            <p:spPr>
              <a:xfrm rot="10800000">
                <a:off x="9606574" y="2789162"/>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4CC1E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grpSp>
        <p:nvGrpSpPr>
          <p:cNvPr id="4" name="Gruppieren 3">
            <a:extLst>
              <a:ext uri="{FF2B5EF4-FFF2-40B4-BE49-F238E27FC236}">
                <a16:creationId xmlns:a16="http://schemas.microsoft.com/office/drawing/2014/main" id="{27B13CBA-C7FF-2F78-5F49-749642F155AF}"/>
              </a:ext>
            </a:extLst>
          </p:cNvPr>
          <p:cNvGrpSpPr/>
          <p:nvPr/>
        </p:nvGrpSpPr>
        <p:grpSpPr>
          <a:xfrm>
            <a:off x="682423" y="3453337"/>
            <a:ext cx="3240000" cy="216000"/>
            <a:chOff x="682423" y="3453337"/>
            <a:chExt cx="3240000" cy="216000"/>
          </a:xfrm>
        </p:grpSpPr>
        <p:sp>
          <p:nvSpPr>
            <p:cNvPr id="660" name="Shape">
              <a:extLst>
                <a:ext uri="{FF2B5EF4-FFF2-40B4-BE49-F238E27FC236}">
                  <a16:creationId xmlns:a16="http://schemas.microsoft.com/office/drawing/2014/main" id="{BD0BDB55-8736-7E75-B055-C6009364BB9C}"/>
                </a:ext>
              </a:extLst>
            </p:cNvPr>
            <p:cNvSpPr/>
            <p:nvPr/>
          </p:nvSpPr>
          <p:spPr>
            <a:xfrm>
              <a:off x="682423" y="3453337"/>
              <a:ext cx="3240000" cy="216000"/>
            </a:xfrm>
            <a:custGeom>
              <a:avLst/>
              <a:gdLst/>
              <a:ahLst/>
              <a:cxnLst>
                <a:cxn ang="0">
                  <a:pos x="wd2" y="hd2"/>
                </a:cxn>
                <a:cxn ang="5400000">
                  <a:pos x="wd2" y="hd2"/>
                </a:cxn>
                <a:cxn ang="10800000">
                  <a:pos x="wd2" y="hd2"/>
                </a:cxn>
                <a:cxn ang="16200000">
                  <a:pos x="wd2" y="hd2"/>
                </a:cxn>
              </a:cxnLst>
              <a:rect l="0" t="0" r="r" b="b"/>
              <a:pathLst>
                <a:path w="21600" h="21600" extrusionOk="0">
                  <a:moveTo>
                    <a:pt x="19240" y="0"/>
                  </a:moveTo>
                  <a:lnTo>
                    <a:pt x="2360" y="0"/>
                  </a:lnTo>
                  <a:cubicBezTo>
                    <a:pt x="1056" y="0"/>
                    <a:pt x="0" y="4830"/>
                    <a:pt x="0" y="10800"/>
                  </a:cubicBezTo>
                  <a:cubicBezTo>
                    <a:pt x="0" y="16770"/>
                    <a:pt x="1056" y="21600"/>
                    <a:pt x="2360" y="21600"/>
                  </a:cubicBezTo>
                  <a:lnTo>
                    <a:pt x="19240" y="21600"/>
                  </a:lnTo>
                  <a:cubicBezTo>
                    <a:pt x="20544" y="21600"/>
                    <a:pt x="21600" y="16770"/>
                    <a:pt x="21600" y="10800"/>
                  </a:cubicBezTo>
                  <a:cubicBezTo>
                    <a:pt x="21600" y="4830"/>
                    <a:pt x="20544" y="0"/>
                    <a:pt x="19240" y="0"/>
                  </a:cubicBezTo>
                  <a:close/>
                </a:path>
              </a:pathLst>
            </a:custGeom>
            <a:solidFill>
              <a:srgbClr val="063951"/>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1" name="Shape">
              <a:extLst>
                <a:ext uri="{FF2B5EF4-FFF2-40B4-BE49-F238E27FC236}">
                  <a16:creationId xmlns:a16="http://schemas.microsoft.com/office/drawing/2014/main" id="{44EA354A-6745-C2C4-10F4-C8F74306E433}"/>
                </a:ext>
              </a:extLst>
            </p:cNvPr>
            <p:cNvSpPr/>
            <p:nvPr/>
          </p:nvSpPr>
          <p:spPr>
            <a:xfrm>
              <a:off x="728683" y="3467447"/>
              <a:ext cx="3147481" cy="187780"/>
            </a:xfrm>
            <a:custGeom>
              <a:avLst/>
              <a:gdLst/>
              <a:ahLst/>
              <a:cxnLst>
                <a:cxn ang="0">
                  <a:pos x="wd2" y="hd2"/>
                </a:cxn>
                <a:cxn ang="5400000">
                  <a:pos x="wd2" y="hd2"/>
                </a:cxn>
                <a:cxn ang="10800000">
                  <a:pos x="wd2" y="hd2"/>
                </a:cxn>
                <a:cxn ang="16200000">
                  <a:pos x="wd2" y="hd2"/>
                </a:cxn>
              </a:cxnLst>
              <a:rect l="0" t="0" r="r" b="b"/>
              <a:pathLst>
                <a:path w="21600" h="21600" extrusionOk="0">
                  <a:moveTo>
                    <a:pt x="19488" y="0"/>
                  </a:moveTo>
                  <a:lnTo>
                    <a:pt x="2112" y="0"/>
                  </a:lnTo>
                  <a:cubicBezTo>
                    <a:pt x="952" y="0"/>
                    <a:pt x="0" y="4807"/>
                    <a:pt x="0" y="10800"/>
                  </a:cubicBezTo>
                  <a:lnTo>
                    <a:pt x="0" y="10800"/>
                  </a:lnTo>
                  <a:cubicBezTo>
                    <a:pt x="0" y="16731"/>
                    <a:pt x="940" y="21600"/>
                    <a:pt x="2112" y="21600"/>
                  </a:cubicBezTo>
                  <a:lnTo>
                    <a:pt x="19488" y="21600"/>
                  </a:lnTo>
                  <a:cubicBezTo>
                    <a:pt x="20648" y="21600"/>
                    <a:pt x="21600" y="16793"/>
                    <a:pt x="21600" y="10800"/>
                  </a:cubicBezTo>
                  <a:lnTo>
                    <a:pt x="21600" y="10800"/>
                  </a:lnTo>
                  <a:cubicBezTo>
                    <a:pt x="21600" y="4807"/>
                    <a:pt x="20660" y="0"/>
                    <a:pt x="19488" y="0"/>
                  </a:cubicBezTo>
                  <a:close/>
                </a:path>
              </a:pathLst>
            </a:cu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662" name="Group 2">
              <a:extLst>
                <a:ext uri="{FF2B5EF4-FFF2-40B4-BE49-F238E27FC236}">
                  <a16:creationId xmlns:a16="http://schemas.microsoft.com/office/drawing/2014/main" id="{C6C5979E-B3FF-A711-885D-F4B8E16C2E3B}"/>
                </a:ext>
              </a:extLst>
            </p:cNvPr>
            <p:cNvGrpSpPr/>
            <p:nvPr/>
          </p:nvGrpSpPr>
          <p:grpSpPr>
            <a:xfrm>
              <a:off x="777166" y="3482644"/>
              <a:ext cx="3050505" cy="157387"/>
              <a:chOff x="2299826" y="2789161"/>
              <a:chExt cx="8007299" cy="1354399"/>
            </a:xfrm>
          </p:grpSpPr>
          <p:sp>
            <p:nvSpPr>
              <p:cNvPr id="663" name="Freeform 17">
                <a:extLst>
                  <a:ext uri="{FF2B5EF4-FFF2-40B4-BE49-F238E27FC236}">
                    <a16:creationId xmlns:a16="http://schemas.microsoft.com/office/drawing/2014/main" id="{EE37D6D5-BE10-31C8-4780-A2061951A4BB}"/>
                  </a:ext>
                </a:extLst>
              </p:cNvPr>
              <p:cNvSpPr/>
              <p:nvPr/>
            </p:nvSpPr>
            <p:spPr>
              <a:xfrm>
                <a:off x="2299826" y="2789161"/>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4" name="Freeform 19">
                <a:extLst>
                  <a:ext uri="{FF2B5EF4-FFF2-40B4-BE49-F238E27FC236}">
                    <a16:creationId xmlns:a16="http://schemas.microsoft.com/office/drawing/2014/main" id="{637D4E06-E141-81E4-29F7-36F040E4429E}"/>
                  </a:ext>
                </a:extLst>
              </p:cNvPr>
              <p:cNvSpPr/>
              <p:nvPr/>
            </p:nvSpPr>
            <p:spPr>
              <a:xfrm>
                <a:off x="3111687"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C13018"/>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5" name="Freeform 21">
                <a:extLst>
                  <a:ext uri="{FF2B5EF4-FFF2-40B4-BE49-F238E27FC236}">
                    <a16:creationId xmlns:a16="http://schemas.microsoft.com/office/drawing/2014/main" id="{3C7EE891-6120-8391-3397-165F6727441E}"/>
                  </a:ext>
                </a:extLst>
              </p:cNvPr>
              <p:cNvSpPr/>
              <p:nvPr/>
            </p:nvSpPr>
            <p:spPr>
              <a:xfrm>
                <a:off x="3923548"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7" name="Freeform 23">
                <a:extLst>
                  <a:ext uri="{FF2B5EF4-FFF2-40B4-BE49-F238E27FC236}">
                    <a16:creationId xmlns:a16="http://schemas.microsoft.com/office/drawing/2014/main" id="{DD23B742-5E82-5D02-4478-CB72FA484ABD}"/>
                  </a:ext>
                </a:extLst>
              </p:cNvPr>
              <p:cNvSpPr/>
              <p:nvPr/>
            </p:nvSpPr>
            <p:spPr>
              <a:xfrm>
                <a:off x="4735409"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7931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8" name="Freeform 25">
                <a:extLst>
                  <a:ext uri="{FF2B5EF4-FFF2-40B4-BE49-F238E27FC236}">
                    <a16:creationId xmlns:a16="http://schemas.microsoft.com/office/drawing/2014/main" id="{5753DCC7-E61C-34AF-69D3-57D6965147BB}"/>
                  </a:ext>
                </a:extLst>
              </p:cNvPr>
              <p:cNvSpPr/>
              <p:nvPr/>
            </p:nvSpPr>
            <p:spPr>
              <a:xfrm>
                <a:off x="5547270"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9" name="Freeform 27">
                <a:extLst>
                  <a:ext uri="{FF2B5EF4-FFF2-40B4-BE49-F238E27FC236}">
                    <a16:creationId xmlns:a16="http://schemas.microsoft.com/office/drawing/2014/main" id="{39401EBA-7E7C-0FCA-94E5-31EFF8A9FC42}"/>
                  </a:ext>
                </a:extLst>
              </p:cNvPr>
              <p:cNvSpPr/>
              <p:nvPr/>
            </p:nvSpPr>
            <p:spPr>
              <a:xfrm>
                <a:off x="6359131"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FFCC4C"/>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7" name="Freeform 29">
                <a:extLst>
                  <a:ext uri="{FF2B5EF4-FFF2-40B4-BE49-F238E27FC236}">
                    <a16:creationId xmlns:a16="http://schemas.microsoft.com/office/drawing/2014/main" id="{CBEBCF0E-E446-516D-6010-063D49CC629C}"/>
                  </a:ext>
                </a:extLst>
              </p:cNvPr>
              <p:cNvSpPr/>
              <p:nvPr/>
            </p:nvSpPr>
            <p:spPr>
              <a:xfrm>
                <a:off x="7170992"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8" name="Freeform 31">
                <a:extLst>
                  <a:ext uri="{FF2B5EF4-FFF2-40B4-BE49-F238E27FC236}">
                    <a16:creationId xmlns:a16="http://schemas.microsoft.com/office/drawing/2014/main" id="{077EDCAC-CB0C-58EA-F715-182D491FF76E}"/>
                  </a:ext>
                </a:extLst>
              </p:cNvPr>
              <p:cNvSpPr/>
              <p:nvPr/>
            </p:nvSpPr>
            <p:spPr>
              <a:xfrm>
                <a:off x="7982853"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A2B969"/>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9" name="Freeform 33">
                <a:extLst>
                  <a:ext uri="{FF2B5EF4-FFF2-40B4-BE49-F238E27FC236}">
                    <a16:creationId xmlns:a16="http://schemas.microsoft.com/office/drawing/2014/main" id="{568C9335-50F1-262D-4F19-AAB1299A5959}"/>
                  </a:ext>
                </a:extLst>
              </p:cNvPr>
              <p:cNvSpPr/>
              <p:nvPr/>
            </p:nvSpPr>
            <p:spPr>
              <a:xfrm>
                <a:off x="8794714" y="2789161"/>
                <a:ext cx="700551" cy="1354398"/>
              </a:xfrm>
              <a:custGeom>
                <a:avLst/>
                <a:gdLst>
                  <a:gd name="connsiteX0" fmla="*/ 0 w 700551"/>
                  <a:gd name="connsiteY0" fmla="*/ 0 h 1354398"/>
                  <a:gd name="connsiteX1" fmla="*/ 700551 w 700551"/>
                  <a:gd name="connsiteY1" fmla="*/ 0 h 1354398"/>
                  <a:gd name="connsiteX2" fmla="*/ 700551 w 700551"/>
                  <a:gd name="connsiteY2" fmla="*/ 1354398 h 1354398"/>
                  <a:gd name="connsiteX3" fmla="*/ 0 w 700551"/>
                  <a:gd name="connsiteY3" fmla="*/ 1354398 h 1354398"/>
                </a:gdLst>
                <a:ahLst/>
                <a:cxnLst>
                  <a:cxn ang="0">
                    <a:pos x="connsiteX0" y="connsiteY0"/>
                  </a:cxn>
                  <a:cxn ang="0">
                    <a:pos x="connsiteX1" y="connsiteY1"/>
                  </a:cxn>
                  <a:cxn ang="0">
                    <a:pos x="connsiteX2" y="connsiteY2"/>
                  </a:cxn>
                  <a:cxn ang="0">
                    <a:pos x="connsiteX3" y="connsiteY3"/>
                  </a:cxn>
                </a:cxnLst>
                <a:rect l="l" t="t" r="r" b="b"/>
                <a:pathLst>
                  <a:path w="700551" h="1354398">
                    <a:moveTo>
                      <a:pt x="0" y="0"/>
                    </a:moveTo>
                    <a:lnTo>
                      <a:pt x="700551" y="0"/>
                    </a:lnTo>
                    <a:lnTo>
                      <a:pt x="700551" y="1354398"/>
                    </a:lnTo>
                    <a:lnTo>
                      <a:pt x="0" y="1354398"/>
                    </a:lnTo>
                    <a:close/>
                  </a:path>
                </a:pathLst>
              </a:custGeom>
              <a:solidFill>
                <a:srgbClr val="4CC1E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0" name="Freeform 36">
                <a:extLst>
                  <a:ext uri="{FF2B5EF4-FFF2-40B4-BE49-F238E27FC236}">
                    <a16:creationId xmlns:a16="http://schemas.microsoft.com/office/drawing/2014/main" id="{B333F4FC-3378-1B5E-B732-9D0C8E16836B}"/>
                  </a:ext>
                </a:extLst>
              </p:cNvPr>
              <p:cNvSpPr/>
              <p:nvPr/>
            </p:nvSpPr>
            <p:spPr>
              <a:xfrm rot="10800000">
                <a:off x="9606574" y="2789162"/>
                <a:ext cx="700551" cy="1354398"/>
              </a:xfrm>
              <a:custGeom>
                <a:avLst/>
                <a:gdLst>
                  <a:gd name="connsiteX0" fmla="*/ 677059 w 700551"/>
                  <a:gd name="connsiteY0" fmla="*/ 0 h 1354398"/>
                  <a:gd name="connsiteX1" fmla="*/ 700551 w 700551"/>
                  <a:gd name="connsiteY1" fmla="*/ 0 h 1354398"/>
                  <a:gd name="connsiteX2" fmla="*/ 700551 w 700551"/>
                  <a:gd name="connsiteY2" fmla="*/ 1354398 h 1354398"/>
                  <a:gd name="connsiteX3" fmla="*/ 677059 w 700551"/>
                  <a:gd name="connsiteY3" fmla="*/ 1354398 h 1354398"/>
                  <a:gd name="connsiteX4" fmla="*/ 13777 w 700551"/>
                  <a:gd name="connsiteY4" fmla="*/ 813576 h 1354398"/>
                  <a:gd name="connsiteX5" fmla="*/ 0 w 700551"/>
                  <a:gd name="connsiteY5" fmla="*/ 677229 h 1354398"/>
                  <a:gd name="connsiteX6" fmla="*/ 0 w 700551"/>
                  <a:gd name="connsiteY6" fmla="*/ 677170 h 1354398"/>
                  <a:gd name="connsiteX7" fmla="*/ 13777 w 700551"/>
                  <a:gd name="connsiteY7" fmla="*/ 540822 h 1354398"/>
                  <a:gd name="connsiteX8" fmla="*/ 677059 w 700551"/>
                  <a:gd name="connsiteY8" fmla="*/ 0 h 13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51" h="1354398">
                    <a:moveTo>
                      <a:pt x="677059" y="0"/>
                    </a:moveTo>
                    <a:lnTo>
                      <a:pt x="700551" y="0"/>
                    </a:lnTo>
                    <a:lnTo>
                      <a:pt x="700551" y="1354398"/>
                    </a:lnTo>
                    <a:lnTo>
                      <a:pt x="677059" y="1354398"/>
                    </a:lnTo>
                    <a:cubicBezTo>
                      <a:pt x="350381" y="1354398"/>
                      <a:pt x="77014" y="1121994"/>
                      <a:pt x="13777" y="813576"/>
                    </a:cubicBezTo>
                    <a:lnTo>
                      <a:pt x="0" y="677229"/>
                    </a:lnTo>
                    <a:lnTo>
                      <a:pt x="0" y="677170"/>
                    </a:lnTo>
                    <a:lnTo>
                      <a:pt x="13777" y="540822"/>
                    </a:lnTo>
                    <a:cubicBezTo>
                      <a:pt x="77014" y="232404"/>
                      <a:pt x="350381" y="0"/>
                      <a:pt x="677059" y="0"/>
                    </a:cubicBezTo>
                    <a:close/>
                  </a:path>
                </a:pathLst>
              </a:custGeom>
              <a:solidFill>
                <a:srgbClr val="4CC1EF"/>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50956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 calcmode="lin" valueType="num">
                                      <p:cBhvr additive="base">
                                        <p:cTn id="7" dur="500" fill="hold"/>
                                        <p:tgtEl>
                                          <p:spTgt spid="666"/>
                                        </p:tgtEl>
                                        <p:attrNameLst>
                                          <p:attrName>ppt_x</p:attrName>
                                        </p:attrNameLst>
                                      </p:cBhvr>
                                      <p:tavLst>
                                        <p:tav tm="0">
                                          <p:val>
                                            <p:strVal val="0-#ppt_w/2"/>
                                          </p:val>
                                        </p:tav>
                                        <p:tav tm="100000">
                                          <p:val>
                                            <p:strVal val="#ppt_x"/>
                                          </p:val>
                                        </p:tav>
                                      </p:tavLst>
                                    </p:anim>
                                    <p:anim calcmode="lin" valueType="num">
                                      <p:cBhvr additive="base">
                                        <p:cTn id="8" dur="500" fill="hold"/>
                                        <p:tgtEl>
                                          <p:spTgt spid="6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83"/>
                                        </p:tgtEl>
                                        <p:attrNameLst>
                                          <p:attrName>style.visibility</p:attrName>
                                        </p:attrNameLst>
                                      </p:cBhvr>
                                      <p:to>
                                        <p:strVal val="visible"/>
                                      </p:to>
                                    </p:set>
                                    <p:animEffect transition="in" filter="wipe(left)">
                                      <p:cBhvr>
                                        <p:cTn id="12" dur="500"/>
                                        <p:tgtEl>
                                          <p:spTgt spid="68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98"/>
                                        </p:tgtEl>
                                        <p:attrNameLst>
                                          <p:attrName>style.visibility</p:attrName>
                                        </p:attrNameLst>
                                      </p:cBhvr>
                                      <p:to>
                                        <p:strVal val="visible"/>
                                      </p:to>
                                    </p:set>
                                    <p:anim calcmode="lin" valueType="num">
                                      <p:cBhvr additive="base">
                                        <p:cTn id="17" dur="500" fill="hold"/>
                                        <p:tgtEl>
                                          <p:spTgt spid="698"/>
                                        </p:tgtEl>
                                        <p:attrNameLst>
                                          <p:attrName>ppt_x</p:attrName>
                                        </p:attrNameLst>
                                      </p:cBhvr>
                                      <p:tavLst>
                                        <p:tav tm="0">
                                          <p:val>
                                            <p:strVal val="0-#ppt_w/2"/>
                                          </p:val>
                                        </p:tav>
                                        <p:tav tm="100000">
                                          <p:val>
                                            <p:strVal val="#ppt_x"/>
                                          </p:val>
                                        </p:tav>
                                      </p:tavLst>
                                    </p:anim>
                                    <p:anim calcmode="lin" valueType="num">
                                      <p:cBhvr additive="base">
                                        <p:cTn id="18" dur="500" fill="hold"/>
                                        <p:tgtEl>
                                          <p:spTgt spid="69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99"/>
                                        </p:tgtEl>
                                        <p:attrNameLst>
                                          <p:attrName>style.visibility</p:attrName>
                                        </p:attrNameLst>
                                      </p:cBhvr>
                                      <p:to>
                                        <p:strVal val="visible"/>
                                      </p:to>
                                    </p:set>
                                    <p:anim calcmode="lin" valueType="num">
                                      <p:cBhvr additive="base">
                                        <p:cTn id="27" dur="500" fill="hold"/>
                                        <p:tgtEl>
                                          <p:spTgt spid="699"/>
                                        </p:tgtEl>
                                        <p:attrNameLst>
                                          <p:attrName>ppt_x</p:attrName>
                                        </p:attrNameLst>
                                      </p:cBhvr>
                                      <p:tavLst>
                                        <p:tav tm="0">
                                          <p:val>
                                            <p:strVal val="0-#ppt_w/2"/>
                                          </p:val>
                                        </p:tav>
                                        <p:tav tm="100000">
                                          <p:val>
                                            <p:strVal val="#ppt_x"/>
                                          </p:val>
                                        </p:tav>
                                      </p:tavLst>
                                    </p:anim>
                                    <p:anim calcmode="lin" valueType="num">
                                      <p:cBhvr additive="base">
                                        <p:cTn id="28" dur="500" fill="hold"/>
                                        <p:tgtEl>
                                          <p:spTgt spid="699"/>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00"/>
                                        </p:tgtEl>
                                        <p:attrNameLst>
                                          <p:attrName>style.visibility</p:attrName>
                                        </p:attrNameLst>
                                      </p:cBhvr>
                                      <p:to>
                                        <p:strVal val="visible"/>
                                      </p:to>
                                    </p:set>
                                    <p:anim calcmode="lin" valueType="num">
                                      <p:cBhvr additive="base">
                                        <p:cTn id="37" dur="500" fill="hold"/>
                                        <p:tgtEl>
                                          <p:spTgt spid="700"/>
                                        </p:tgtEl>
                                        <p:attrNameLst>
                                          <p:attrName>ppt_x</p:attrName>
                                        </p:attrNameLst>
                                      </p:cBhvr>
                                      <p:tavLst>
                                        <p:tav tm="0">
                                          <p:val>
                                            <p:strVal val="0-#ppt_w/2"/>
                                          </p:val>
                                        </p:tav>
                                        <p:tav tm="100000">
                                          <p:val>
                                            <p:strVal val="#ppt_x"/>
                                          </p:val>
                                        </p:tav>
                                      </p:tavLst>
                                    </p:anim>
                                    <p:anim calcmode="lin" valueType="num">
                                      <p:cBhvr additive="base">
                                        <p:cTn id="38" dur="500" fill="hold"/>
                                        <p:tgtEl>
                                          <p:spTgt spid="700"/>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684"/>
                                        </p:tgtEl>
                                        <p:attrNameLst>
                                          <p:attrName>style.visibility</p:attrName>
                                        </p:attrNameLst>
                                      </p:cBhvr>
                                      <p:to>
                                        <p:strVal val="visible"/>
                                      </p:to>
                                    </p:set>
                                    <p:animEffect transition="in" filter="wipe(left)">
                                      <p:cBhvr>
                                        <p:cTn id="42" dur="500"/>
                                        <p:tgtEl>
                                          <p:spTgt spid="68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01"/>
                                        </p:tgtEl>
                                        <p:attrNameLst>
                                          <p:attrName>style.visibility</p:attrName>
                                        </p:attrNameLst>
                                      </p:cBhvr>
                                      <p:to>
                                        <p:strVal val="visible"/>
                                      </p:to>
                                    </p:set>
                                    <p:anim calcmode="lin" valueType="num">
                                      <p:cBhvr additive="base">
                                        <p:cTn id="47" dur="500" fill="hold"/>
                                        <p:tgtEl>
                                          <p:spTgt spid="701"/>
                                        </p:tgtEl>
                                        <p:attrNameLst>
                                          <p:attrName>ppt_x</p:attrName>
                                        </p:attrNameLst>
                                      </p:cBhvr>
                                      <p:tavLst>
                                        <p:tav tm="0">
                                          <p:val>
                                            <p:strVal val="0-#ppt_w/2"/>
                                          </p:val>
                                        </p:tav>
                                        <p:tav tm="100000">
                                          <p:val>
                                            <p:strVal val="#ppt_x"/>
                                          </p:val>
                                        </p:tav>
                                      </p:tavLst>
                                    </p:anim>
                                    <p:anim calcmode="lin" valueType="num">
                                      <p:cBhvr additive="base">
                                        <p:cTn id="48" dur="500" fill="hold"/>
                                        <p:tgtEl>
                                          <p:spTgt spid="701"/>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02"/>
                                        </p:tgtEl>
                                        <p:attrNameLst>
                                          <p:attrName>style.visibility</p:attrName>
                                        </p:attrNameLst>
                                      </p:cBhvr>
                                      <p:to>
                                        <p:strVal val="visible"/>
                                      </p:to>
                                    </p:set>
                                    <p:anim calcmode="lin" valueType="num">
                                      <p:cBhvr additive="base">
                                        <p:cTn id="57" dur="500" fill="hold"/>
                                        <p:tgtEl>
                                          <p:spTgt spid="702"/>
                                        </p:tgtEl>
                                        <p:attrNameLst>
                                          <p:attrName>ppt_x</p:attrName>
                                        </p:attrNameLst>
                                      </p:cBhvr>
                                      <p:tavLst>
                                        <p:tav tm="0">
                                          <p:val>
                                            <p:strVal val="0-#ppt_w/2"/>
                                          </p:val>
                                        </p:tav>
                                        <p:tav tm="100000">
                                          <p:val>
                                            <p:strVal val="#ppt_x"/>
                                          </p:val>
                                        </p:tav>
                                      </p:tavLst>
                                    </p:anim>
                                    <p:anim calcmode="lin" valueType="num">
                                      <p:cBhvr additive="base">
                                        <p:cTn id="58" dur="500" fill="hold"/>
                                        <p:tgtEl>
                                          <p:spTgt spid="702"/>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left)">
                                      <p:cBhvr>
                                        <p:cTn id="6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698" grpId="0"/>
      <p:bldP spid="699" grpId="0"/>
      <p:bldP spid="700" grpId="0"/>
      <p:bldP spid="701" grpId="0"/>
      <p:bldP spid="7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5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CH" dirty="0" err="1"/>
              <a:t>anpassung</a:t>
            </a:r>
            <a:r>
              <a:rPr lang="en" dirty="0"/>
              <a:t> </a:t>
            </a:r>
            <a:r>
              <a:rPr lang="en" dirty="0">
                <a:solidFill>
                  <a:schemeClr val="dk2"/>
                </a:solidFill>
              </a:rPr>
              <a:t>der ziele</a:t>
            </a:r>
            <a:endParaRPr dirty="0">
              <a:solidFill>
                <a:schemeClr val="dk2"/>
              </a:solidFill>
            </a:endParaRPr>
          </a:p>
        </p:txBody>
      </p:sp>
      <p:sp>
        <p:nvSpPr>
          <p:cNvPr id="22" name="Google Shape;866;p51">
            <a:extLst>
              <a:ext uri="{FF2B5EF4-FFF2-40B4-BE49-F238E27FC236}">
                <a16:creationId xmlns:a16="http://schemas.microsoft.com/office/drawing/2014/main" id="{31BFCFFE-F7E7-DBB5-CD6F-92849BB4044A}"/>
              </a:ext>
            </a:extLst>
          </p:cNvPr>
          <p:cNvSpPr/>
          <p:nvPr/>
        </p:nvSpPr>
        <p:spPr>
          <a:xfrm>
            <a:off x="1078028" y="2489122"/>
            <a:ext cx="2643369" cy="710056"/>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7;p51">
            <a:extLst>
              <a:ext uri="{FF2B5EF4-FFF2-40B4-BE49-F238E27FC236}">
                <a16:creationId xmlns:a16="http://schemas.microsoft.com/office/drawing/2014/main" id="{4FEF10E5-93E7-D829-6C92-A67E4E348781}"/>
              </a:ext>
            </a:extLst>
          </p:cNvPr>
          <p:cNvSpPr/>
          <p:nvPr/>
        </p:nvSpPr>
        <p:spPr>
          <a:xfrm>
            <a:off x="1078029" y="2520500"/>
            <a:ext cx="2643369" cy="622908"/>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868;p51">
            <a:extLst>
              <a:ext uri="{FF2B5EF4-FFF2-40B4-BE49-F238E27FC236}">
                <a16:creationId xmlns:a16="http://schemas.microsoft.com/office/drawing/2014/main" id="{647EAE73-63D9-F039-1561-4ADE5A19859D}"/>
              </a:ext>
            </a:extLst>
          </p:cNvPr>
          <p:cNvGrpSpPr/>
          <p:nvPr/>
        </p:nvGrpSpPr>
        <p:grpSpPr>
          <a:xfrm>
            <a:off x="1078028" y="2086885"/>
            <a:ext cx="2643369" cy="346467"/>
            <a:chOff x="552455" y="401675"/>
            <a:chExt cx="3070200" cy="426900"/>
          </a:xfrm>
        </p:grpSpPr>
        <p:sp>
          <p:nvSpPr>
            <p:cNvPr id="25" name="Google Shape;869;p51">
              <a:extLst>
                <a:ext uri="{FF2B5EF4-FFF2-40B4-BE49-F238E27FC236}">
                  <a16:creationId xmlns:a16="http://schemas.microsoft.com/office/drawing/2014/main" id="{AA18FEF9-7A31-8C1C-DDA8-0E815C6F7A34}"/>
                </a:ext>
              </a:extLst>
            </p:cNvPr>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0;p51">
              <a:extLst>
                <a:ext uri="{FF2B5EF4-FFF2-40B4-BE49-F238E27FC236}">
                  <a16:creationId xmlns:a16="http://schemas.microsoft.com/office/drawing/2014/main" id="{16956699-97A5-5DF8-5D7E-8926DEAC661F}"/>
                </a:ext>
              </a:extLst>
            </p:cNvPr>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1;p51">
              <a:extLst>
                <a:ext uri="{FF2B5EF4-FFF2-40B4-BE49-F238E27FC236}">
                  <a16:creationId xmlns:a16="http://schemas.microsoft.com/office/drawing/2014/main" id="{D9EBCF42-BDA2-377A-DB9A-05123FAC111E}"/>
                </a:ext>
              </a:extLst>
            </p:cNvPr>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2;p51">
              <a:extLst>
                <a:ext uri="{FF2B5EF4-FFF2-40B4-BE49-F238E27FC236}">
                  <a16:creationId xmlns:a16="http://schemas.microsoft.com/office/drawing/2014/main" id="{92D06D63-5A3B-F78D-4624-A2BFCD13FCF3}"/>
                </a:ext>
              </a:extLst>
            </p:cNvPr>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873;p51">
            <a:extLst>
              <a:ext uri="{FF2B5EF4-FFF2-40B4-BE49-F238E27FC236}">
                <a16:creationId xmlns:a16="http://schemas.microsoft.com/office/drawing/2014/main" id="{CED9A203-C369-83D3-B5EB-64CEFAD3D3BB}"/>
              </a:ext>
            </a:extLst>
          </p:cNvPr>
          <p:cNvSpPr txBox="1">
            <a:spLocks/>
          </p:cNvSpPr>
          <p:nvPr/>
        </p:nvSpPr>
        <p:spPr>
          <a:xfrm>
            <a:off x="1078030" y="2638766"/>
            <a:ext cx="2643368" cy="421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400" dirty="0">
                <a:solidFill>
                  <a:schemeClr val="lt1"/>
                </a:solidFill>
              </a:rPr>
              <a:t>Nur für BFH Studiengänge</a:t>
            </a:r>
          </a:p>
        </p:txBody>
      </p:sp>
      <p:sp>
        <p:nvSpPr>
          <p:cNvPr id="2" name="Google Shape;866;p51">
            <a:extLst>
              <a:ext uri="{FF2B5EF4-FFF2-40B4-BE49-F238E27FC236}">
                <a16:creationId xmlns:a16="http://schemas.microsoft.com/office/drawing/2014/main" id="{D4F64B90-B967-ABD2-302F-051345BA806A}"/>
              </a:ext>
            </a:extLst>
          </p:cNvPr>
          <p:cNvSpPr/>
          <p:nvPr/>
        </p:nvSpPr>
        <p:spPr>
          <a:xfrm>
            <a:off x="4935795" y="3254948"/>
            <a:ext cx="2643369" cy="710056"/>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67;p51">
            <a:extLst>
              <a:ext uri="{FF2B5EF4-FFF2-40B4-BE49-F238E27FC236}">
                <a16:creationId xmlns:a16="http://schemas.microsoft.com/office/drawing/2014/main" id="{1043C210-65D6-37EB-F646-44694B11B043}"/>
              </a:ext>
            </a:extLst>
          </p:cNvPr>
          <p:cNvSpPr/>
          <p:nvPr/>
        </p:nvSpPr>
        <p:spPr>
          <a:xfrm>
            <a:off x="4935796" y="3286326"/>
            <a:ext cx="2643369" cy="622908"/>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68;p51">
            <a:extLst>
              <a:ext uri="{FF2B5EF4-FFF2-40B4-BE49-F238E27FC236}">
                <a16:creationId xmlns:a16="http://schemas.microsoft.com/office/drawing/2014/main" id="{0DC00955-CBE0-514E-E6F7-F60D55548FB6}"/>
              </a:ext>
            </a:extLst>
          </p:cNvPr>
          <p:cNvGrpSpPr/>
          <p:nvPr/>
        </p:nvGrpSpPr>
        <p:grpSpPr>
          <a:xfrm>
            <a:off x="4935795" y="2852711"/>
            <a:ext cx="2643369" cy="346467"/>
            <a:chOff x="552455" y="401675"/>
            <a:chExt cx="3070200" cy="426900"/>
          </a:xfrm>
        </p:grpSpPr>
        <p:sp>
          <p:nvSpPr>
            <p:cNvPr id="5" name="Google Shape;869;p51">
              <a:extLst>
                <a:ext uri="{FF2B5EF4-FFF2-40B4-BE49-F238E27FC236}">
                  <a16:creationId xmlns:a16="http://schemas.microsoft.com/office/drawing/2014/main" id="{7D4D8824-7C3B-B97F-707E-2B727095C8C5}"/>
                </a:ext>
              </a:extLst>
            </p:cNvPr>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0;p51">
              <a:extLst>
                <a:ext uri="{FF2B5EF4-FFF2-40B4-BE49-F238E27FC236}">
                  <a16:creationId xmlns:a16="http://schemas.microsoft.com/office/drawing/2014/main" id="{DB375B8E-DF2E-D0D7-A369-230425779A00}"/>
                </a:ext>
              </a:extLst>
            </p:cNvPr>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1;p51">
              <a:extLst>
                <a:ext uri="{FF2B5EF4-FFF2-40B4-BE49-F238E27FC236}">
                  <a16:creationId xmlns:a16="http://schemas.microsoft.com/office/drawing/2014/main" id="{6A77F3F1-5418-A103-84D1-8F796E321740}"/>
                </a:ext>
              </a:extLst>
            </p:cNvPr>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2;p51">
              <a:extLst>
                <a:ext uri="{FF2B5EF4-FFF2-40B4-BE49-F238E27FC236}">
                  <a16:creationId xmlns:a16="http://schemas.microsoft.com/office/drawing/2014/main" id="{BEA2B8EA-02D4-16F1-2C50-B4D5E9336579}"/>
                </a:ext>
              </a:extLst>
            </p:cNvPr>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73;p51">
            <a:extLst>
              <a:ext uri="{FF2B5EF4-FFF2-40B4-BE49-F238E27FC236}">
                <a16:creationId xmlns:a16="http://schemas.microsoft.com/office/drawing/2014/main" id="{4040719E-5E7F-8C1B-5521-7E94B2C726A1}"/>
              </a:ext>
            </a:extLst>
          </p:cNvPr>
          <p:cNvSpPr txBox="1">
            <a:spLocks/>
          </p:cNvSpPr>
          <p:nvPr/>
        </p:nvSpPr>
        <p:spPr>
          <a:xfrm>
            <a:off x="4935797" y="3404592"/>
            <a:ext cx="2643368" cy="421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400" dirty="0">
                <a:solidFill>
                  <a:schemeClr val="lt1"/>
                </a:solidFill>
              </a:rPr>
              <a:t>Keine Registrierung</a:t>
            </a:r>
          </a:p>
        </p:txBody>
      </p:sp>
      <p:sp>
        <p:nvSpPr>
          <p:cNvPr id="10" name="Google Shape;524;p34">
            <a:extLst>
              <a:ext uri="{FF2B5EF4-FFF2-40B4-BE49-F238E27FC236}">
                <a16:creationId xmlns:a16="http://schemas.microsoft.com/office/drawing/2014/main" id="{15A8A7ED-6DA0-0B58-CFA9-85774AAEEA7F}"/>
              </a:ext>
            </a:extLst>
          </p:cNvPr>
          <p:cNvSpPr/>
          <p:nvPr/>
        </p:nvSpPr>
        <p:spPr>
          <a:xfrm>
            <a:off x="7511273" y="4408227"/>
            <a:ext cx="584987" cy="445774"/>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5;p34">
            <a:extLst>
              <a:ext uri="{FF2B5EF4-FFF2-40B4-BE49-F238E27FC236}">
                <a16:creationId xmlns:a16="http://schemas.microsoft.com/office/drawing/2014/main" id="{62F6DB6F-04A7-4EDA-BC27-FBE5D284F280}"/>
              </a:ext>
            </a:extLst>
          </p:cNvPr>
          <p:cNvSpPr/>
          <p:nvPr/>
        </p:nvSpPr>
        <p:spPr>
          <a:xfrm>
            <a:off x="8278135" y="4408227"/>
            <a:ext cx="584987" cy="445774"/>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p34">
            <a:extLst>
              <a:ext uri="{FF2B5EF4-FFF2-40B4-BE49-F238E27FC236}">
                <a16:creationId xmlns:a16="http://schemas.microsoft.com/office/drawing/2014/main" id="{3ABD3BA1-4189-3FD3-9F44-30EEF2AFCDEC}"/>
              </a:ext>
            </a:extLst>
          </p:cNvPr>
          <p:cNvSpPr/>
          <p:nvPr/>
        </p:nvSpPr>
        <p:spPr>
          <a:xfrm>
            <a:off x="6744411" y="4408227"/>
            <a:ext cx="584987" cy="445774"/>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0" dur="1000" fill="hold"/>
                                        <p:tgtEl>
                                          <p:spTgt spid="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
                                        </p:tgtEl>
                                      </p:cBhvr>
                                    </p:animEffect>
                                  </p:childTnLst>
                                </p:cTn>
                              </p:par>
                              <p:par>
                                <p:cTn id="25" presetID="25"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0" dur="1000" fill="hold"/>
                                        <p:tgtEl>
                                          <p:spTgt spid="2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4"/>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40" dur="1000" fill="hold"/>
                                        <p:tgtEl>
                                          <p:spTgt spid="29"/>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52" dur="1000" fill="hold"/>
                                        <p:tgtEl>
                                          <p:spTgt spid="2"/>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62" dur="1000" fill="hold"/>
                                        <p:tgtEl>
                                          <p:spTgt spid="3"/>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3"/>
                                        </p:tgtEl>
                                      </p:cBhvr>
                                    </p:animEffect>
                                  </p:childTnLst>
                                </p:cTn>
                              </p:par>
                              <p:par>
                                <p:cTn id="67" presetID="25"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72" dur="1000" fill="hold"/>
                                        <p:tgtEl>
                                          <p:spTgt spid="4"/>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4"/>
                                        </p:tgtEl>
                                      </p:cBhvr>
                                    </p:animEffect>
                                  </p:childTnLst>
                                </p:cTn>
                              </p:par>
                              <p:par>
                                <p:cTn id="77" presetID="25"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82" dur="1000" fill="hold"/>
                                        <p:tgtEl>
                                          <p:spTgt spid="9"/>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p:bldP spid="2" grpId="0" animBg="1"/>
      <p:bldP spid="3"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5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CH" dirty="0"/>
              <a:t>die</a:t>
            </a:r>
            <a:r>
              <a:rPr lang="en" dirty="0"/>
              <a:t> </a:t>
            </a:r>
            <a:r>
              <a:rPr lang="en" dirty="0">
                <a:solidFill>
                  <a:schemeClr val="dk2"/>
                </a:solidFill>
              </a:rPr>
              <a:t>herausforderungen</a:t>
            </a:r>
            <a:endParaRPr dirty="0">
              <a:solidFill>
                <a:schemeClr val="dk2"/>
              </a:solidFill>
            </a:endParaRPr>
          </a:p>
        </p:txBody>
      </p:sp>
      <p:sp>
        <p:nvSpPr>
          <p:cNvPr id="22" name="Google Shape;866;p51">
            <a:extLst>
              <a:ext uri="{FF2B5EF4-FFF2-40B4-BE49-F238E27FC236}">
                <a16:creationId xmlns:a16="http://schemas.microsoft.com/office/drawing/2014/main" id="{31BFCFFE-F7E7-DBB5-CD6F-92849BB4044A}"/>
              </a:ext>
            </a:extLst>
          </p:cNvPr>
          <p:cNvSpPr/>
          <p:nvPr/>
        </p:nvSpPr>
        <p:spPr>
          <a:xfrm>
            <a:off x="1078028" y="2489122"/>
            <a:ext cx="2643369" cy="1475882"/>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7;p51">
            <a:extLst>
              <a:ext uri="{FF2B5EF4-FFF2-40B4-BE49-F238E27FC236}">
                <a16:creationId xmlns:a16="http://schemas.microsoft.com/office/drawing/2014/main" id="{4FEF10E5-93E7-D829-6C92-A67E4E348781}"/>
              </a:ext>
            </a:extLst>
          </p:cNvPr>
          <p:cNvSpPr/>
          <p:nvPr/>
        </p:nvSpPr>
        <p:spPr>
          <a:xfrm>
            <a:off x="1078029" y="2520500"/>
            <a:ext cx="2643369" cy="1388734"/>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868;p51">
            <a:extLst>
              <a:ext uri="{FF2B5EF4-FFF2-40B4-BE49-F238E27FC236}">
                <a16:creationId xmlns:a16="http://schemas.microsoft.com/office/drawing/2014/main" id="{647EAE73-63D9-F039-1561-4ADE5A19859D}"/>
              </a:ext>
            </a:extLst>
          </p:cNvPr>
          <p:cNvGrpSpPr/>
          <p:nvPr/>
        </p:nvGrpSpPr>
        <p:grpSpPr>
          <a:xfrm>
            <a:off x="1078028" y="2086885"/>
            <a:ext cx="2643369" cy="346467"/>
            <a:chOff x="552455" y="401675"/>
            <a:chExt cx="3070200" cy="426900"/>
          </a:xfrm>
        </p:grpSpPr>
        <p:sp>
          <p:nvSpPr>
            <p:cNvPr id="25" name="Google Shape;869;p51">
              <a:extLst>
                <a:ext uri="{FF2B5EF4-FFF2-40B4-BE49-F238E27FC236}">
                  <a16:creationId xmlns:a16="http://schemas.microsoft.com/office/drawing/2014/main" id="{AA18FEF9-7A31-8C1C-DDA8-0E815C6F7A34}"/>
                </a:ext>
              </a:extLst>
            </p:cNvPr>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0;p51">
              <a:extLst>
                <a:ext uri="{FF2B5EF4-FFF2-40B4-BE49-F238E27FC236}">
                  <a16:creationId xmlns:a16="http://schemas.microsoft.com/office/drawing/2014/main" id="{16956699-97A5-5DF8-5D7E-8926DEAC661F}"/>
                </a:ext>
              </a:extLst>
            </p:cNvPr>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1;p51">
              <a:extLst>
                <a:ext uri="{FF2B5EF4-FFF2-40B4-BE49-F238E27FC236}">
                  <a16:creationId xmlns:a16="http://schemas.microsoft.com/office/drawing/2014/main" id="{D9EBCF42-BDA2-377A-DB9A-05123FAC111E}"/>
                </a:ext>
              </a:extLst>
            </p:cNvPr>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2;p51">
              <a:extLst>
                <a:ext uri="{FF2B5EF4-FFF2-40B4-BE49-F238E27FC236}">
                  <a16:creationId xmlns:a16="http://schemas.microsoft.com/office/drawing/2014/main" id="{92D06D63-5A3B-F78D-4624-A2BFCD13FCF3}"/>
                </a:ext>
              </a:extLst>
            </p:cNvPr>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873;p51">
            <a:extLst>
              <a:ext uri="{FF2B5EF4-FFF2-40B4-BE49-F238E27FC236}">
                <a16:creationId xmlns:a16="http://schemas.microsoft.com/office/drawing/2014/main" id="{CED9A203-C369-83D3-B5EB-64CEFAD3D3BB}"/>
              </a:ext>
            </a:extLst>
          </p:cNvPr>
          <p:cNvSpPr txBox="1">
            <a:spLocks/>
          </p:cNvSpPr>
          <p:nvPr/>
        </p:nvSpPr>
        <p:spPr>
          <a:xfrm>
            <a:off x="1222280" y="3515564"/>
            <a:ext cx="2643368" cy="421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400" dirty="0">
                <a:solidFill>
                  <a:schemeClr val="lt1"/>
                </a:solidFill>
              </a:rPr>
              <a:t>Übersicht</a:t>
            </a:r>
          </a:p>
        </p:txBody>
      </p:sp>
      <p:sp>
        <p:nvSpPr>
          <p:cNvPr id="2" name="Google Shape;866;p51">
            <a:extLst>
              <a:ext uri="{FF2B5EF4-FFF2-40B4-BE49-F238E27FC236}">
                <a16:creationId xmlns:a16="http://schemas.microsoft.com/office/drawing/2014/main" id="{D4F64B90-B967-ABD2-302F-051345BA806A}"/>
              </a:ext>
            </a:extLst>
          </p:cNvPr>
          <p:cNvSpPr/>
          <p:nvPr/>
        </p:nvSpPr>
        <p:spPr>
          <a:xfrm>
            <a:off x="4935795" y="3254947"/>
            <a:ext cx="2643369" cy="1195487"/>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67;p51">
            <a:extLst>
              <a:ext uri="{FF2B5EF4-FFF2-40B4-BE49-F238E27FC236}">
                <a16:creationId xmlns:a16="http://schemas.microsoft.com/office/drawing/2014/main" id="{1043C210-65D6-37EB-F646-44694B11B043}"/>
              </a:ext>
            </a:extLst>
          </p:cNvPr>
          <p:cNvSpPr/>
          <p:nvPr/>
        </p:nvSpPr>
        <p:spPr>
          <a:xfrm>
            <a:off x="4935796" y="3286325"/>
            <a:ext cx="2643369" cy="1108253"/>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68;p51">
            <a:extLst>
              <a:ext uri="{FF2B5EF4-FFF2-40B4-BE49-F238E27FC236}">
                <a16:creationId xmlns:a16="http://schemas.microsoft.com/office/drawing/2014/main" id="{0DC00955-CBE0-514E-E6F7-F60D55548FB6}"/>
              </a:ext>
            </a:extLst>
          </p:cNvPr>
          <p:cNvGrpSpPr/>
          <p:nvPr/>
        </p:nvGrpSpPr>
        <p:grpSpPr>
          <a:xfrm>
            <a:off x="4935795" y="2852711"/>
            <a:ext cx="2643369" cy="346467"/>
            <a:chOff x="552455" y="401675"/>
            <a:chExt cx="3070200" cy="426900"/>
          </a:xfrm>
        </p:grpSpPr>
        <p:sp>
          <p:nvSpPr>
            <p:cNvPr id="5" name="Google Shape;869;p51">
              <a:extLst>
                <a:ext uri="{FF2B5EF4-FFF2-40B4-BE49-F238E27FC236}">
                  <a16:creationId xmlns:a16="http://schemas.microsoft.com/office/drawing/2014/main" id="{7D4D8824-7C3B-B97F-707E-2B727095C8C5}"/>
                </a:ext>
              </a:extLst>
            </p:cNvPr>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0;p51">
              <a:extLst>
                <a:ext uri="{FF2B5EF4-FFF2-40B4-BE49-F238E27FC236}">
                  <a16:creationId xmlns:a16="http://schemas.microsoft.com/office/drawing/2014/main" id="{DB375B8E-DF2E-D0D7-A369-230425779A00}"/>
                </a:ext>
              </a:extLst>
            </p:cNvPr>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1;p51">
              <a:extLst>
                <a:ext uri="{FF2B5EF4-FFF2-40B4-BE49-F238E27FC236}">
                  <a16:creationId xmlns:a16="http://schemas.microsoft.com/office/drawing/2014/main" id="{6A77F3F1-5418-A103-84D1-8F796E321740}"/>
                </a:ext>
              </a:extLst>
            </p:cNvPr>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2;p51">
              <a:extLst>
                <a:ext uri="{FF2B5EF4-FFF2-40B4-BE49-F238E27FC236}">
                  <a16:creationId xmlns:a16="http://schemas.microsoft.com/office/drawing/2014/main" id="{BEA2B8EA-02D4-16F1-2C50-B4D5E9336579}"/>
                </a:ext>
              </a:extLst>
            </p:cNvPr>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73;p51">
            <a:extLst>
              <a:ext uri="{FF2B5EF4-FFF2-40B4-BE49-F238E27FC236}">
                <a16:creationId xmlns:a16="http://schemas.microsoft.com/office/drawing/2014/main" id="{4040719E-5E7F-8C1B-5521-7E94B2C726A1}"/>
              </a:ext>
            </a:extLst>
          </p:cNvPr>
          <p:cNvSpPr txBox="1">
            <a:spLocks/>
          </p:cNvSpPr>
          <p:nvPr/>
        </p:nvSpPr>
        <p:spPr>
          <a:xfrm>
            <a:off x="5067944" y="3988488"/>
            <a:ext cx="2643368" cy="421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de-DE" sz="1400" dirty="0">
                <a:solidFill>
                  <a:schemeClr val="lt1"/>
                </a:solidFill>
              </a:rPr>
              <a:t>Performance</a:t>
            </a:r>
          </a:p>
        </p:txBody>
      </p:sp>
      <p:sp>
        <p:nvSpPr>
          <p:cNvPr id="10" name="Google Shape;524;p34">
            <a:extLst>
              <a:ext uri="{FF2B5EF4-FFF2-40B4-BE49-F238E27FC236}">
                <a16:creationId xmlns:a16="http://schemas.microsoft.com/office/drawing/2014/main" id="{6AC9CC87-A620-1DB3-F942-31B372DE934D}"/>
              </a:ext>
            </a:extLst>
          </p:cNvPr>
          <p:cNvSpPr/>
          <p:nvPr/>
        </p:nvSpPr>
        <p:spPr>
          <a:xfrm>
            <a:off x="1404155" y="4450435"/>
            <a:ext cx="584987" cy="445774"/>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5;p34">
            <a:extLst>
              <a:ext uri="{FF2B5EF4-FFF2-40B4-BE49-F238E27FC236}">
                <a16:creationId xmlns:a16="http://schemas.microsoft.com/office/drawing/2014/main" id="{0B002240-8691-FA1A-4BCF-3473B173A4B3}"/>
              </a:ext>
            </a:extLst>
          </p:cNvPr>
          <p:cNvSpPr/>
          <p:nvPr/>
        </p:nvSpPr>
        <p:spPr>
          <a:xfrm>
            <a:off x="2171017" y="4450435"/>
            <a:ext cx="584987" cy="445774"/>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p34">
            <a:extLst>
              <a:ext uri="{FF2B5EF4-FFF2-40B4-BE49-F238E27FC236}">
                <a16:creationId xmlns:a16="http://schemas.microsoft.com/office/drawing/2014/main" id="{365AD698-8F3B-F4A6-8707-150543F0DBA2}"/>
              </a:ext>
            </a:extLst>
          </p:cNvPr>
          <p:cNvSpPr/>
          <p:nvPr/>
        </p:nvSpPr>
        <p:spPr>
          <a:xfrm>
            <a:off x="637293" y="4450435"/>
            <a:ext cx="584987" cy="445774"/>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3;p55">
            <a:extLst>
              <a:ext uri="{FF2B5EF4-FFF2-40B4-BE49-F238E27FC236}">
                <a16:creationId xmlns:a16="http://schemas.microsoft.com/office/drawing/2014/main" id="{AA0B8A1F-90AD-F0F6-F176-99C09C189F16}"/>
              </a:ext>
            </a:extLst>
          </p:cNvPr>
          <p:cNvSpPr/>
          <p:nvPr/>
        </p:nvSpPr>
        <p:spPr>
          <a:xfrm rot="10800000" flipH="1">
            <a:off x="6583339" y="866925"/>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4;p55">
            <a:extLst>
              <a:ext uri="{FF2B5EF4-FFF2-40B4-BE49-F238E27FC236}">
                <a16:creationId xmlns:a16="http://schemas.microsoft.com/office/drawing/2014/main" id="{018DEB18-A13D-B02B-8475-5FFF8115968D}"/>
              </a:ext>
            </a:extLst>
          </p:cNvPr>
          <p:cNvSpPr/>
          <p:nvPr/>
        </p:nvSpPr>
        <p:spPr>
          <a:xfrm>
            <a:off x="7071969" y="938375"/>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5;p55">
            <a:extLst>
              <a:ext uri="{FF2B5EF4-FFF2-40B4-BE49-F238E27FC236}">
                <a16:creationId xmlns:a16="http://schemas.microsoft.com/office/drawing/2014/main" id="{5EAFB985-C4DA-938D-465B-3DA2F6272C24}"/>
              </a:ext>
            </a:extLst>
          </p:cNvPr>
          <p:cNvSpPr/>
          <p:nvPr/>
        </p:nvSpPr>
        <p:spPr>
          <a:xfrm rot="5400000">
            <a:off x="7192942" y="1498593"/>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5" name="Grafik 864" descr="3D-Brille mit einfarbiger Füllung">
            <a:extLst>
              <a:ext uri="{FF2B5EF4-FFF2-40B4-BE49-F238E27FC236}">
                <a16:creationId xmlns:a16="http://schemas.microsoft.com/office/drawing/2014/main" id="{31D25029-A7A8-881E-260D-3A4AA2CD0C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7931" y="2396003"/>
            <a:ext cx="1382311" cy="1382311"/>
          </a:xfrm>
          <a:prstGeom prst="rect">
            <a:avLst/>
          </a:prstGeom>
        </p:spPr>
      </p:pic>
      <p:pic>
        <p:nvPicPr>
          <p:cNvPr id="867" name="Grafik 866" descr="Messgerät mit einfarbiger Füllung">
            <a:extLst>
              <a:ext uri="{FF2B5EF4-FFF2-40B4-BE49-F238E27FC236}">
                <a16:creationId xmlns:a16="http://schemas.microsoft.com/office/drawing/2014/main" id="{EB8410D6-417B-3604-9377-23BC083CD7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4297" y="3008811"/>
            <a:ext cx="1385767" cy="1385767"/>
          </a:xfrm>
          <a:prstGeom prst="rect">
            <a:avLst/>
          </a:prstGeom>
        </p:spPr>
      </p:pic>
    </p:spTree>
    <p:extLst>
      <p:ext uri="{BB962C8B-B14F-4D97-AF65-F5344CB8AC3E}">
        <p14:creationId xmlns:p14="http://schemas.microsoft.com/office/powerpoint/2010/main" val="244657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0" dur="1000" fill="hold"/>
                                        <p:tgtEl>
                                          <p:spTgt spid="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
                                        </p:tgtEl>
                                      </p:cBhvr>
                                    </p:animEffect>
                                  </p:childTnLst>
                                </p:cTn>
                              </p:par>
                              <p:par>
                                <p:cTn id="25" presetID="25"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0" dur="1000" fill="hold"/>
                                        <p:tgtEl>
                                          <p:spTgt spid="2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4"/>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40" dur="1000" fill="hold"/>
                                        <p:tgtEl>
                                          <p:spTgt spid="29"/>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9"/>
                                        </p:tgtEl>
                                      </p:cBhvr>
                                    </p:animEffect>
                                  </p:childTnLst>
                                </p:cTn>
                              </p:par>
                              <p:par>
                                <p:cTn id="45" presetID="25" presetClass="entr" presetSubtype="0" fill="hold" nodeType="withEffect">
                                  <p:stCondLst>
                                    <p:cond delay="0"/>
                                  </p:stCondLst>
                                  <p:childTnLst>
                                    <p:set>
                                      <p:cBhvr>
                                        <p:cTn id="46" dur="1" fill="hold">
                                          <p:stCondLst>
                                            <p:cond delay="0"/>
                                          </p:stCondLst>
                                        </p:cTn>
                                        <p:tgtEl>
                                          <p:spTgt spid="865"/>
                                        </p:tgtEl>
                                        <p:attrNameLst>
                                          <p:attrName>style.visibility</p:attrName>
                                        </p:attrNameLst>
                                      </p:cBhvr>
                                      <p:to>
                                        <p:strVal val="visible"/>
                                      </p:to>
                                    </p:set>
                                    <p:anim calcmode="lin" valueType="num">
                                      <p:cBhvr>
                                        <p:cTn id="47" dur="500" decel="50000" fill="hold">
                                          <p:stCondLst>
                                            <p:cond delay="0"/>
                                          </p:stCondLst>
                                        </p:cTn>
                                        <p:tgtEl>
                                          <p:spTgt spid="865"/>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865"/>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865"/>
                                        </p:tgtEl>
                                        <p:attrNameLst>
                                          <p:attrName>ppt_w</p:attrName>
                                        </p:attrNameLst>
                                      </p:cBhvr>
                                      <p:tavLst>
                                        <p:tav tm="0">
                                          <p:val>
                                            <p:strVal val="#ppt_w*.05"/>
                                          </p:val>
                                        </p:tav>
                                        <p:tav tm="100000">
                                          <p:val>
                                            <p:strVal val="#ppt_w"/>
                                          </p:val>
                                        </p:tav>
                                      </p:tavLst>
                                    </p:anim>
                                    <p:anim calcmode="lin" valueType="num">
                                      <p:cBhvr>
                                        <p:cTn id="50" dur="1000" fill="hold"/>
                                        <p:tgtEl>
                                          <p:spTgt spid="865"/>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865"/>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865"/>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865"/>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865"/>
                                        </p:tgtEl>
                                      </p:cBhvr>
                                    </p:animEffect>
                                  </p:childTnLst>
                                </p:cTn>
                              </p:par>
                            </p:childTnLst>
                          </p:cTn>
                        </p:par>
                      </p:childTnLst>
                    </p:cTn>
                  </p:par>
                  <p:par>
                    <p:cTn id="55" fill="hold">
                      <p:stCondLst>
                        <p:cond delay="indefinite"/>
                      </p:stCondLst>
                      <p:childTnLst>
                        <p:par>
                          <p:cTn id="56" fill="hold">
                            <p:stCondLst>
                              <p:cond delay="0"/>
                            </p:stCondLst>
                            <p:childTnLst>
                              <p:par>
                                <p:cTn id="57" presetID="25"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62" dur="1000" fill="hold"/>
                                        <p:tgtEl>
                                          <p:spTgt spid="2"/>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2"/>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72" dur="1000" fill="hold"/>
                                        <p:tgtEl>
                                          <p:spTgt spid="3"/>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3"/>
                                        </p:tgtEl>
                                      </p:cBhvr>
                                    </p:animEffect>
                                  </p:childTnLst>
                                </p:cTn>
                              </p:par>
                              <p:par>
                                <p:cTn id="77" presetID="25" presetClass="entr" presetSubtype="0" fill="hold"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p:cTn id="7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82" dur="1000" fill="hold"/>
                                        <p:tgtEl>
                                          <p:spTgt spid="4"/>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4"/>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9"/>
                                        </p:tgtEl>
                                        <p:attrNameLst>
                                          <p:attrName>style.visibility</p:attrName>
                                        </p:attrNameLst>
                                      </p:cBhvr>
                                      <p:to>
                                        <p:strVal val="visible"/>
                                      </p:to>
                                    </p:set>
                                    <p:anim calcmode="lin" valueType="num">
                                      <p:cBhvr>
                                        <p:cTn id="8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9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92" dur="1000" fill="hold"/>
                                        <p:tgtEl>
                                          <p:spTgt spid="9"/>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9"/>
                                        </p:tgtEl>
                                      </p:cBhvr>
                                    </p:animEffect>
                                  </p:childTnLst>
                                </p:cTn>
                              </p:par>
                              <p:par>
                                <p:cTn id="97" presetID="25" presetClass="entr" presetSubtype="0" fill="hold" nodeType="withEffect">
                                  <p:stCondLst>
                                    <p:cond delay="0"/>
                                  </p:stCondLst>
                                  <p:childTnLst>
                                    <p:set>
                                      <p:cBhvr>
                                        <p:cTn id="98" dur="1" fill="hold">
                                          <p:stCondLst>
                                            <p:cond delay="0"/>
                                          </p:stCondLst>
                                        </p:cTn>
                                        <p:tgtEl>
                                          <p:spTgt spid="867"/>
                                        </p:tgtEl>
                                        <p:attrNameLst>
                                          <p:attrName>style.visibility</p:attrName>
                                        </p:attrNameLst>
                                      </p:cBhvr>
                                      <p:to>
                                        <p:strVal val="visible"/>
                                      </p:to>
                                    </p:set>
                                    <p:anim calcmode="lin" valueType="num">
                                      <p:cBhvr>
                                        <p:cTn id="99" dur="500" decel="50000" fill="hold">
                                          <p:stCondLst>
                                            <p:cond delay="0"/>
                                          </p:stCondLst>
                                        </p:cTn>
                                        <p:tgtEl>
                                          <p:spTgt spid="867"/>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867"/>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867"/>
                                        </p:tgtEl>
                                        <p:attrNameLst>
                                          <p:attrName>ppt_w</p:attrName>
                                        </p:attrNameLst>
                                      </p:cBhvr>
                                      <p:tavLst>
                                        <p:tav tm="0">
                                          <p:val>
                                            <p:strVal val="#ppt_w*.05"/>
                                          </p:val>
                                        </p:tav>
                                        <p:tav tm="100000">
                                          <p:val>
                                            <p:strVal val="#ppt_w"/>
                                          </p:val>
                                        </p:tav>
                                      </p:tavLst>
                                    </p:anim>
                                    <p:anim calcmode="lin" valueType="num">
                                      <p:cBhvr>
                                        <p:cTn id="102" dur="1000" fill="hold"/>
                                        <p:tgtEl>
                                          <p:spTgt spid="867"/>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867"/>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867"/>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867"/>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p:bldP spid="2" grpId="0" animBg="1"/>
      <p:bldP spid="3"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9;p52">
            <a:extLst>
              <a:ext uri="{FF2B5EF4-FFF2-40B4-BE49-F238E27FC236}">
                <a16:creationId xmlns:a16="http://schemas.microsoft.com/office/drawing/2014/main" id="{4D865356-79DD-FC83-D1A9-2C8B27AAE161}"/>
              </a:ext>
            </a:extLst>
          </p:cNvPr>
          <p:cNvSpPr txBox="1">
            <a:spLocks/>
          </p:cNvSpPr>
          <p:nvPr/>
        </p:nvSpPr>
        <p:spPr>
          <a:xfrm>
            <a:off x="720000" y="1323809"/>
            <a:ext cx="77040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Epilogue"/>
              <a:buNone/>
              <a:defRPr sz="5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5200"/>
              <a:buFont typeface="Epilogue"/>
              <a:buNone/>
              <a:defRPr sz="5200" b="1" i="0" u="none" strike="noStrike" cap="none">
                <a:solidFill>
                  <a:schemeClr val="dk1"/>
                </a:solidFill>
                <a:latin typeface="Epilogue"/>
                <a:ea typeface="Epilogue"/>
                <a:cs typeface="Epilogue"/>
                <a:sym typeface="Epilogue"/>
              </a:defRPr>
            </a:lvl9pPr>
          </a:lstStyle>
          <a:p>
            <a:r>
              <a:rPr lang="de-CH" dirty="0"/>
              <a:t>live </a:t>
            </a:r>
            <a:r>
              <a:rPr lang="de-CH" dirty="0" err="1">
                <a:solidFill>
                  <a:schemeClr val="dk2"/>
                </a:solidFill>
              </a:rPr>
              <a:t>demonstration</a:t>
            </a:r>
            <a:endParaRPr lang="de-CH" dirty="0">
              <a:solidFill>
                <a:schemeClr val="dk2"/>
              </a:solidFill>
            </a:endParaRPr>
          </a:p>
        </p:txBody>
      </p:sp>
      <p:sp>
        <p:nvSpPr>
          <p:cNvPr id="5" name="Google Shape;866;p51">
            <a:extLst>
              <a:ext uri="{FF2B5EF4-FFF2-40B4-BE49-F238E27FC236}">
                <a16:creationId xmlns:a16="http://schemas.microsoft.com/office/drawing/2014/main" id="{D14FDE89-3DD8-CE4C-2C85-C0F4588963E8}"/>
              </a:ext>
            </a:extLst>
          </p:cNvPr>
          <p:cNvSpPr/>
          <p:nvPr/>
        </p:nvSpPr>
        <p:spPr>
          <a:xfrm>
            <a:off x="3374947" y="2558534"/>
            <a:ext cx="2126694" cy="1176498"/>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7;p51">
            <a:extLst>
              <a:ext uri="{FF2B5EF4-FFF2-40B4-BE49-F238E27FC236}">
                <a16:creationId xmlns:a16="http://schemas.microsoft.com/office/drawing/2014/main" id="{11B6F4ED-094F-9D29-A18A-CAF16AB74CB1}"/>
              </a:ext>
            </a:extLst>
          </p:cNvPr>
          <p:cNvSpPr/>
          <p:nvPr/>
        </p:nvSpPr>
        <p:spPr>
          <a:xfrm>
            <a:off x="3374948" y="2589911"/>
            <a:ext cx="2126694" cy="1076595"/>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868;p51">
            <a:extLst>
              <a:ext uri="{FF2B5EF4-FFF2-40B4-BE49-F238E27FC236}">
                <a16:creationId xmlns:a16="http://schemas.microsoft.com/office/drawing/2014/main" id="{9491FF8F-ED8E-A557-F87B-07E7A2D054A6}"/>
              </a:ext>
            </a:extLst>
          </p:cNvPr>
          <p:cNvGrpSpPr/>
          <p:nvPr/>
        </p:nvGrpSpPr>
        <p:grpSpPr>
          <a:xfrm>
            <a:off x="3374947" y="2171601"/>
            <a:ext cx="2126694" cy="318407"/>
            <a:chOff x="552455" y="401675"/>
            <a:chExt cx="3070200" cy="426900"/>
          </a:xfrm>
        </p:grpSpPr>
        <p:sp>
          <p:nvSpPr>
            <p:cNvPr id="8" name="Google Shape;869;p51">
              <a:extLst>
                <a:ext uri="{FF2B5EF4-FFF2-40B4-BE49-F238E27FC236}">
                  <a16:creationId xmlns:a16="http://schemas.microsoft.com/office/drawing/2014/main" id="{3D720932-4F0B-5A44-472F-6C146DE5ECEA}"/>
                </a:ext>
              </a:extLst>
            </p:cNvPr>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70;p51">
              <a:extLst>
                <a:ext uri="{FF2B5EF4-FFF2-40B4-BE49-F238E27FC236}">
                  <a16:creationId xmlns:a16="http://schemas.microsoft.com/office/drawing/2014/main" id="{B3CDD61D-796A-4867-29E9-4E3DACA9C2D9}"/>
                </a:ext>
              </a:extLst>
            </p:cNvPr>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1;p51">
              <a:extLst>
                <a:ext uri="{FF2B5EF4-FFF2-40B4-BE49-F238E27FC236}">
                  <a16:creationId xmlns:a16="http://schemas.microsoft.com/office/drawing/2014/main" id="{969E9599-99BA-9278-136D-7D859B8CDB50}"/>
                </a:ext>
              </a:extLst>
            </p:cNvPr>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2;p51">
              <a:extLst>
                <a:ext uri="{FF2B5EF4-FFF2-40B4-BE49-F238E27FC236}">
                  <a16:creationId xmlns:a16="http://schemas.microsoft.com/office/drawing/2014/main" id="{36186CE5-DA55-3F77-6155-021A4C135173}"/>
                </a:ext>
              </a:extLst>
            </p:cNvPr>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43;p55">
            <a:extLst>
              <a:ext uri="{FF2B5EF4-FFF2-40B4-BE49-F238E27FC236}">
                <a16:creationId xmlns:a16="http://schemas.microsoft.com/office/drawing/2014/main" id="{27BF22A1-85E5-018D-7F6F-865F6A10750E}"/>
              </a:ext>
            </a:extLst>
          </p:cNvPr>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4;p55">
            <a:extLst>
              <a:ext uri="{FF2B5EF4-FFF2-40B4-BE49-F238E27FC236}">
                <a16:creationId xmlns:a16="http://schemas.microsoft.com/office/drawing/2014/main" id="{777A3817-250A-08AC-975F-4F0ACF6A6947}"/>
              </a:ext>
            </a:extLst>
          </p:cNvPr>
          <p:cNvSpPr/>
          <p:nvPr/>
        </p:nvSpPr>
        <p:spPr>
          <a:xfrm>
            <a:off x="602930"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5;p55">
            <a:extLst>
              <a:ext uri="{FF2B5EF4-FFF2-40B4-BE49-F238E27FC236}">
                <a16:creationId xmlns:a16="http://schemas.microsoft.com/office/drawing/2014/main" id="{2F8C172A-7F47-1861-53A9-B534E34A3283}"/>
              </a:ext>
            </a:extLst>
          </p:cNvPr>
          <p:cNvSpPr/>
          <p:nvPr/>
        </p:nvSpPr>
        <p:spPr>
          <a:xfrm rot="5400000">
            <a:off x="723903"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rafik 15">
            <a:extLst>
              <a:ext uri="{FF2B5EF4-FFF2-40B4-BE49-F238E27FC236}">
                <a16:creationId xmlns:a16="http://schemas.microsoft.com/office/drawing/2014/main" id="{777535C9-4887-F06B-13AF-CE2E45541DA3}"/>
              </a:ext>
            </a:extLst>
          </p:cNvPr>
          <p:cNvPicPr>
            <a:picLocks noChangeAspect="1"/>
          </p:cNvPicPr>
          <p:nvPr/>
        </p:nvPicPr>
        <p:blipFill>
          <a:blip r:embed="rId2">
            <a:duotone>
              <a:schemeClr val="accent3">
                <a:shade val="45000"/>
                <a:satMod val="135000"/>
              </a:schemeClr>
              <a:prstClr val="white"/>
            </a:duotone>
          </a:blip>
          <a:stretch>
            <a:fillRect/>
          </a:stretch>
        </p:blipFill>
        <p:spPr>
          <a:xfrm>
            <a:off x="3988617" y="2678531"/>
            <a:ext cx="899354" cy="899354"/>
          </a:xfrm>
          <a:prstGeom prst="rect">
            <a:avLst/>
          </a:prstGeom>
        </p:spPr>
      </p:pic>
    </p:spTree>
    <p:extLst>
      <p:ext uri="{BB962C8B-B14F-4D97-AF65-F5344CB8AC3E}">
        <p14:creationId xmlns:p14="http://schemas.microsoft.com/office/powerpoint/2010/main" val="2795996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par>
                                <p:cTn id="35" presetID="25" presetClass="entr" presetSubtype="0" fill="hold" nodeType="with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40" dur="1000" fill="hold"/>
                                        <p:tgtEl>
                                          <p:spTgt spid="16"/>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de-CH"/>
              <a:t>t</a:t>
            </a:r>
            <a:r>
              <a:rPr lang="en"/>
              <a:t>hat’s </a:t>
            </a:r>
            <a:br>
              <a:rPr lang="en"/>
            </a:br>
            <a:r>
              <a:rPr lang="en">
                <a:solidFill>
                  <a:schemeClr val="dk2"/>
                </a:solidFill>
              </a:rPr>
              <a:t>it</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0190A9-CDC4-4D67-BA98-EE8210F99D28}">
  <we:reference id="wa200003706" version="1.1.0.0" store="de-DE" storeType="OMEX"/>
  <we:alternateReferences>
    <we:reference id="wa200003706" version="1.1.0.0" store="WA20000370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Bildschirmpräsentation (16:9)</PresentationFormat>
  <Paragraphs>36</Paragraphs>
  <Slides>7</Slides>
  <Notes>6</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Software Development Agency by Slidesgo</vt:lpstr>
      <vt:lpstr>CreditWizard ECTS-Rechner</vt:lpstr>
      <vt:lpstr>kurzer rückblick</vt:lpstr>
      <vt:lpstr>aktueller stand</vt:lpstr>
      <vt:lpstr>anpassung der ziele</vt:lpstr>
      <vt:lpstr>die herausforderungen</vt:lpstr>
      <vt:lpstr>PowerPoint-Präsentation</vt:lpstr>
      <vt:lpstr>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CreditWizard ECTS-Rechner</dc:title>
  <cp:lastModifiedBy>Niels Strub</cp:lastModifiedBy>
  <cp:revision>92</cp:revision>
  <dcterms:modified xsi:type="dcterms:W3CDTF">2023-05-03T14:56:24Z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a68f73-b527-45da-b1a3-2f598590be36_Enabled">
    <vt:lpwstr>true</vt:lpwstr>
  </property>
  <property fmtid="{D5CDD505-2E9C-101B-9397-08002B2CF9AE}" pid="3" name="MSIP_Label_f9a68f73-b527-45da-b1a3-2f598590be36_SetDate">
    <vt:lpwstr>2023-05-03T05:43:43Z</vt:lpwstr>
  </property>
  <property fmtid="{D5CDD505-2E9C-101B-9397-08002B2CF9AE}" pid="4" name="MSIP_Label_f9a68f73-b527-45da-b1a3-2f598590be36_Method">
    <vt:lpwstr>Standard</vt:lpwstr>
  </property>
  <property fmtid="{D5CDD505-2E9C-101B-9397-08002B2CF9AE}" pid="5" name="MSIP_Label_f9a68f73-b527-45da-b1a3-2f598590be36_Name">
    <vt:lpwstr>internal</vt:lpwstr>
  </property>
  <property fmtid="{D5CDD505-2E9C-101B-9397-08002B2CF9AE}" pid="6" name="MSIP_Label_f9a68f73-b527-45da-b1a3-2f598590be36_SiteId">
    <vt:lpwstr>3ae7c479-0cf1-47f4-8f84-929f364eff67</vt:lpwstr>
  </property>
  <property fmtid="{D5CDD505-2E9C-101B-9397-08002B2CF9AE}" pid="7" name="MSIP_Label_f9a68f73-b527-45da-b1a3-2f598590be36_ActionId">
    <vt:lpwstr>9f923be6-3a3e-4881-8723-78e6211bcdd1</vt:lpwstr>
  </property>
  <property fmtid="{D5CDD505-2E9C-101B-9397-08002B2CF9AE}" pid="8" name="MSIP_Label_f9a68f73-b527-45da-b1a3-2f598590be36_ContentBits">
    <vt:lpwstr>0</vt:lpwstr>
  </property>
</Properties>
</file>