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96" r:id="rId5"/>
    <p:sldId id="256" r:id="rId6"/>
    <p:sldId id="277" r:id="rId7"/>
    <p:sldId id="289" r:id="rId8"/>
    <p:sldId id="264" r:id="rId9"/>
    <p:sldId id="262" r:id="rId10"/>
    <p:sldId id="295" r:id="rId11"/>
    <p:sldId id="297" r:id="rId12"/>
    <p:sldId id="298" r:id="rId13"/>
    <p:sldId id="299" r:id="rId14"/>
    <p:sldId id="258"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6C53B5-F6C7-42F1-AA53-45D7267C7FBD}">
          <p14:sldIdLst>
            <p14:sldId id="296"/>
            <p14:sldId id="256"/>
            <p14:sldId id="277"/>
            <p14:sldId id="289"/>
            <p14:sldId id="264"/>
            <p14:sldId id="262"/>
            <p14:sldId id="295"/>
            <p14:sldId id="297"/>
            <p14:sldId id="298"/>
            <p14:sldId id="299"/>
            <p14:sldId id="258"/>
            <p14:sldId id="276"/>
          </p14:sldIdLst>
        </p14:section>
        <p14:section name="Untitled Section" id="{5B8C6EDF-872C-41F4-B0D0-CAA4CDC23AD8}">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Srivardhan Reddy" initials="SR" lastIdx="1" clrIdx="3">
    <p:extLst>
      <p:ext uri="{19B8F6BF-5375-455C-9EA6-DF929625EA0E}">
        <p15:presenceInfo xmlns:p15="http://schemas.microsoft.com/office/powerpoint/2012/main" userId="b75e382510c13b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08-08T23:11:32.98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8/14/2022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783E8F-F441-4EDA-EF10-9FE5A0B903B9}"/>
              </a:ext>
            </a:extLst>
          </p:cNvPr>
          <p:cNvSpPr>
            <a:spLocks noGrp="1"/>
          </p:cNvSpPr>
          <p:nvPr>
            <p:ph type="ctrTitle"/>
          </p:nvPr>
        </p:nvSpPr>
        <p:spPr>
          <a:xfrm>
            <a:off x="3625114" y="2478248"/>
            <a:ext cx="4941771" cy="1122202"/>
          </a:xfrm>
        </p:spPr>
        <p:txBody>
          <a:bodyPr/>
          <a:lstStyle/>
          <a:p>
            <a:r>
              <a:rPr lang="en-US" sz="4000" b="1" dirty="0"/>
              <a:t>Hello everyone!</a:t>
            </a:r>
            <a:endParaRPr lang="en-IN" sz="4000" b="1" dirty="0"/>
          </a:p>
        </p:txBody>
      </p:sp>
      <p:sp>
        <p:nvSpPr>
          <p:cNvPr id="4" name="Date Placeholder 3">
            <a:extLst>
              <a:ext uri="{FF2B5EF4-FFF2-40B4-BE49-F238E27FC236}">
                <a16:creationId xmlns:a16="http://schemas.microsoft.com/office/drawing/2014/main" id="{8F16BB94-752A-2797-6E45-E40FE059BE28}"/>
              </a:ext>
            </a:extLst>
          </p:cNvPr>
          <p:cNvSpPr>
            <a:spLocks noGrp="1"/>
          </p:cNvSpPr>
          <p:nvPr>
            <p:ph type="dt" sz="half" idx="4294967295"/>
          </p:nvPr>
        </p:nvSpPr>
        <p:spPr>
          <a:xfrm>
            <a:off x="0" y="6356350"/>
            <a:ext cx="985838"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5B936E08-3C7A-00F0-E186-60093BF86B69}"/>
              </a:ext>
            </a:extLst>
          </p:cNvPr>
          <p:cNvSpPr>
            <a:spLocks noGrp="1"/>
          </p:cNvSpPr>
          <p:nvPr>
            <p:ph type="ftr" sz="quarter" idx="4294967295"/>
          </p:nvPr>
        </p:nvSpPr>
        <p:spPr>
          <a:xfrm>
            <a:off x="0" y="6356350"/>
            <a:ext cx="2482850" cy="365125"/>
          </a:xfrm>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B8BA1A9-64C8-D70D-38D6-94005DB55F4F}"/>
              </a:ext>
            </a:extLst>
          </p:cNvPr>
          <p:cNvSpPr>
            <a:spLocks noGrp="1"/>
          </p:cNvSpPr>
          <p:nvPr>
            <p:ph type="sldNum" sz="quarter" idx="4294967295"/>
          </p:nvPr>
        </p:nvSpPr>
        <p:spPr>
          <a:xfrm>
            <a:off x="0" y="6356350"/>
            <a:ext cx="989013" cy="365125"/>
          </a:xfrm>
        </p:spPr>
        <p:txBody>
          <a:bodyPr/>
          <a:lstStyle/>
          <a:p>
            <a:fld id="{B5CEABB6-07DC-46E8-9B57-56EC44A396E5}" type="slidenum">
              <a:rPr lang="en-US" smtClean="0"/>
              <a:t>1</a:t>
            </a:fld>
            <a:endParaRPr lang="en-US" dirty="0"/>
          </a:p>
        </p:txBody>
      </p:sp>
    </p:spTree>
    <p:extLst>
      <p:ext uri="{BB962C8B-B14F-4D97-AF65-F5344CB8AC3E}">
        <p14:creationId xmlns:p14="http://schemas.microsoft.com/office/powerpoint/2010/main" val="136133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1C4F-2B70-A0DD-4593-42EB291F4327}"/>
              </a:ext>
            </a:extLst>
          </p:cNvPr>
          <p:cNvSpPr>
            <a:spLocks noGrp="1"/>
          </p:cNvSpPr>
          <p:nvPr>
            <p:ph type="title"/>
          </p:nvPr>
        </p:nvSpPr>
        <p:spPr>
          <a:xfrm>
            <a:off x="1362075" y="970102"/>
            <a:ext cx="5111750" cy="608050"/>
          </a:xfrm>
        </p:spPr>
        <p:txBody>
          <a:bodyPr/>
          <a:lstStyle/>
          <a:p>
            <a:r>
              <a:rPr lang="en-GB" dirty="0"/>
              <a:t>Tool setup</a:t>
            </a:r>
            <a:endParaRPr lang="en-IN" dirty="0"/>
          </a:p>
        </p:txBody>
      </p:sp>
      <p:sp>
        <p:nvSpPr>
          <p:cNvPr id="3" name="Text Placeholder 2">
            <a:extLst>
              <a:ext uri="{FF2B5EF4-FFF2-40B4-BE49-F238E27FC236}">
                <a16:creationId xmlns:a16="http://schemas.microsoft.com/office/drawing/2014/main" id="{FE9F0C0D-79BE-467F-77D3-0013CE455991}"/>
              </a:ext>
            </a:extLst>
          </p:cNvPr>
          <p:cNvSpPr>
            <a:spLocks noGrp="1"/>
          </p:cNvSpPr>
          <p:nvPr>
            <p:ph type="body" idx="1"/>
          </p:nvPr>
        </p:nvSpPr>
        <p:spPr>
          <a:xfrm>
            <a:off x="1362075" y="2054772"/>
            <a:ext cx="5111750" cy="2357664"/>
          </a:xfrm>
        </p:spPr>
        <p:txBody>
          <a:bodyPr/>
          <a:lstStyle/>
          <a:p>
            <a:pPr marL="285750" indent="-285750">
              <a:buFont typeface="Arial" panose="020B0604020202020204" pitchFamily="34" charset="0"/>
              <a:buChar char="•"/>
            </a:pPr>
            <a:r>
              <a:rPr lang="en-IN" sz="1600" dirty="0"/>
              <a:t>Python</a:t>
            </a:r>
          </a:p>
          <a:p>
            <a:pPr marL="285750" indent="-285750">
              <a:buFont typeface="Arial" panose="020B0604020202020204" pitchFamily="34" charset="0"/>
              <a:buChar char="•"/>
            </a:pPr>
            <a:r>
              <a:rPr lang="en-IN" sz="1600" dirty="0"/>
              <a:t>MySQL</a:t>
            </a:r>
          </a:p>
          <a:p>
            <a:pPr marL="285750" indent="-285750">
              <a:buFont typeface="Arial" panose="020B0604020202020204" pitchFamily="34" charset="0"/>
              <a:buChar char="•"/>
            </a:pPr>
            <a:r>
              <a:rPr lang="en-IN" sz="1600" dirty="0"/>
              <a:t>Kivy</a:t>
            </a:r>
          </a:p>
          <a:p>
            <a:pPr marL="285750" indent="-285750">
              <a:buFont typeface="Arial" panose="020B0604020202020204" pitchFamily="34" charset="0"/>
              <a:buChar char="•"/>
            </a:pPr>
            <a:r>
              <a:rPr lang="en-IN" sz="1600" dirty="0"/>
              <a:t>Heroku</a:t>
            </a:r>
          </a:p>
          <a:p>
            <a:pPr marL="285750" indent="-285750">
              <a:buFont typeface="Arial" panose="020B0604020202020204" pitchFamily="34" charset="0"/>
              <a:buChar char="•"/>
            </a:pPr>
            <a:r>
              <a:rPr lang="en-IN" sz="1600" dirty="0"/>
              <a:t>Pycharm</a:t>
            </a:r>
          </a:p>
          <a:p>
            <a:pPr marL="285750" indent="-28575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D5C369CA-4F98-9445-47ED-9BFB6F26B6F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7E13A6B-F6B7-A3C3-5E7B-0325753084E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BE03717-9B45-6346-C087-833E55C681BF}"/>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7" name="Picture 6">
            <a:extLst>
              <a:ext uri="{FF2B5EF4-FFF2-40B4-BE49-F238E27FC236}">
                <a16:creationId xmlns:a16="http://schemas.microsoft.com/office/drawing/2014/main" id="{EFEB30D9-476E-42F8-8964-913D32F11C0B}"/>
              </a:ext>
            </a:extLst>
          </p:cNvPr>
          <p:cNvPicPr>
            <a:picLocks noChangeAspect="1"/>
          </p:cNvPicPr>
          <p:nvPr/>
        </p:nvPicPr>
        <p:blipFill>
          <a:blip r:embed="rId2"/>
          <a:stretch>
            <a:fillRect/>
          </a:stretch>
        </p:blipFill>
        <p:spPr>
          <a:xfrm>
            <a:off x="7868627" y="1465080"/>
            <a:ext cx="1352486" cy="1352486"/>
          </a:xfrm>
          <a:prstGeom prst="rect">
            <a:avLst/>
          </a:prstGeom>
        </p:spPr>
      </p:pic>
      <p:pic>
        <p:nvPicPr>
          <p:cNvPr id="8" name="Picture 7">
            <a:extLst>
              <a:ext uri="{FF2B5EF4-FFF2-40B4-BE49-F238E27FC236}">
                <a16:creationId xmlns:a16="http://schemas.microsoft.com/office/drawing/2014/main" id="{15B212CB-1BEF-4758-81C1-97008372B9ED}"/>
              </a:ext>
            </a:extLst>
          </p:cNvPr>
          <p:cNvPicPr>
            <a:picLocks noChangeAspect="1"/>
          </p:cNvPicPr>
          <p:nvPr/>
        </p:nvPicPr>
        <p:blipFill>
          <a:blip r:embed="rId3"/>
          <a:stretch>
            <a:fillRect/>
          </a:stretch>
        </p:blipFill>
        <p:spPr>
          <a:xfrm>
            <a:off x="8748998" y="3109090"/>
            <a:ext cx="3166860" cy="1477868"/>
          </a:xfrm>
          <a:prstGeom prst="rect">
            <a:avLst/>
          </a:prstGeom>
        </p:spPr>
      </p:pic>
      <p:pic>
        <p:nvPicPr>
          <p:cNvPr id="9" name="Picture 8">
            <a:extLst>
              <a:ext uri="{FF2B5EF4-FFF2-40B4-BE49-F238E27FC236}">
                <a16:creationId xmlns:a16="http://schemas.microsoft.com/office/drawing/2014/main" id="{3D153C82-247F-4768-A568-F040420B9D5D}"/>
              </a:ext>
            </a:extLst>
          </p:cNvPr>
          <p:cNvPicPr>
            <a:picLocks noChangeAspect="1"/>
          </p:cNvPicPr>
          <p:nvPr/>
        </p:nvPicPr>
        <p:blipFill>
          <a:blip r:embed="rId4"/>
          <a:stretch>
            <a:fillRect/>
          </a:stretch>
        </p:blipFill>
        <p:spPr>
          <a:xfrm>
            <a:off x="9483524" y="827726"/>
            <a:ext cx="1907660" cy="1907660"/>
          </a:xfrm>
          <a:prstGeom prst="rect">
            <a:avLst/>
          </a:prstGeom>
        </p:spPr>
      </p:pic>
    </p:spTree>
    <p:extLst>
      <p:ext uri="{BB962C8B-B14F-4D97-AF65-F5344CB8AC3E}">
        <p14:creationId xmlns:p14="http://schemas.microsoft.com/office/powerpoint/2010/main" val="392376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8964040" y="2571234"/>
            <a:ext cx="3517288" cy="1715531"/>
          </a:xfrm>
        </p:spPr>
        <p:txBody>
          <a:bodyPr/>
          <a:lstStyle/>
          <a:p>
            <a:r>
              <a:rPr lang="en-US" dirty="0"/>
              <a:t>Class diagrams</a:t>
            </a:r>
            <a:br>
              <a:rPr lang="en-US" dirty="0"/>
            </a:br>
            <a:endParaRPr lang="en-US" dirty="0"/>
          </a:p>
        </p:txBody>
      </p:sp>
      <p:pic>
        <p:nvPicPr>
          <p:cNvPr id="4" name="Picture 3">
            <a:extLst>
              <a:ext uri="{FF2B5EF4-FFF2-40B4-BE49-F238E27FC236}">
                <a16:creationId xmlns:a16="http://schemas.microsoft.com/office/drawing/2014/main" id="{9D714ACC-0D15-A99D-46FF-BE58AE469D25}"/>
              </a:ext>
            </a:extLst>
          </p:cNvPr>
          <p:cNvPicPr>
            <a:picLocks noChangeAspect="1"/>
          </p:cNvPicPr>
          <p:nvPr/>
        </p:nvPicPr>
        <p:blipFill>
          <a:blip r:embed="rId2"/>
          <a:stretch>
            <a:fillRect/>
          </a:stretch>
        </p:blipFill>
        <p:spPr>
          <a:xfrm>
            <a:off x="69140" y="319110"/>
            <a:ext cx="8398246" cy="6060590"/>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 &lt;3</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522884" y="3062311"/>
            <a:ext cx="4941771" cy="1606144"/>
          </a:xfrm>
        </p:spPr>
        <p:txBody>
          <a:bodyPr/>
          <a:lstStyle/>
          <a:p>
            <a:r>
              <a:rPr lang="en-US" dirty="0"/>
              <a:t>Doctor appointment booking system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993609" y="4722711"/>
            <a:ext cx="4941770" cy="1606144"/>
          </a:xfrm>
        </p:spPr>
        <p:txBody>
          <a:bodyPr>
            <a:normAutofit/>
          </a:bodyPr>
          <a:lstStyle/>
          <a:p>
            <a:pPr algn="ctr"/>
            <a:r>
              <a:rPr lang="en-US" sz="2000" dirty="0"/>
              <a:t>Python full stack development </a:t>
            </a:r>
          </a:p>
          <a:p>
            <a:pPr algn="ctr"/>
            <a:r>
              <a:rPr lang="en-US" sz="1800" dirty="0"/>
              <a:t>Under the guidance of </a:t>
            </a:r>
          </a:p>
          <a:p>
            <a:pPr algn="ctr"/>
            <a:r>
              <a:rPr lang="en-US" sz="1800" b="1" dirty="0"/>
              <a:t>Geetha Singh</a:t>
            </a:r>
          </a:p>
          <a:p>
            <a:pPr algn="ctr"/>
            <a:endParaRPr lang="en-US" sz="1800" dirty="0"/>
          </a:p>
          <a:p>
            <a:pPr algn="ctr"/>
            <a:endParaRPr lang="en-US" sz="1800" dirty="0"/>
          </a:p>
        </p:txBody>
      </p:sp>
    </p:spTree>
    <p:extLst>
      <p:ext uri="{BB962C8B-B14F-4D97-AF65-F5344CB8AC3E}">
        <p14:creationId xmlns:p14="http://schemas.microsoft.com/office/powerpoint/2010/main" val="164242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Our team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756086" cy="2519363"/>
          </a:xfrm>
        </p:spPr>
        <p:txBody>
          <a:bodyPr>
            <a:normAutofit/>
          </a:bodyPr>
          <a:lstStyle/>
          <a:p>
            <a:r>
              <a:rPr lang="en-US" sz="1800" dirty="0"/>
              <a:t>2110030019- I N Chiranjeevi </a:t>
            </a:r>
          </a:p>
          <a:p>
            <a:r>
              <a:rPr lang="en-US" sz="1800" dirty="0"/>
              <a:t>2110030110- J </a:t>
            </a:r>
            <a:r>
              <a:rPr lang="en-US" sz="1800" dirty="0" err="1"/>
              <a:t>Laasya</a:t>
            </a:r>
            <a:r>
              <a:rPr lang="en-US" sz="1800" dirty="0"/>
              <a:t> </a:t>
            </a:r>
            <a:r>
              <a:rPr lang="en-US" sz="1800" dirty="0" err="1"/>
              <a:t>Kruthi</a:t>
            </a:r>
            <a:endParaRPr lang="en-US" sz="1800" dirty="0"/>
          </a:p>
          <a:p>
            <a:r>
              <a:rPr lang="en-US" sz="1800" dirty="0"/>
              <a:t>2110030041- K Shikha</a:t>
            </a:r>
          </a:p>
          <a:p>
            <a:r>
              <a:rPr lang="en-US" sz="1800" dirty="0"/>
              <a:t>2110030100- E </a:t>
            </a:r>
            <a:r>
              <a:rPr lang="en-US" sz="1800" dirty="0" err="1"/>
              <a:t>Srivardhan</a:t>
            </a:r>
            <a:r>
              <a:rPr lang="en-US" sz="1800" dirty="0"/>
              <a:t> Reddy</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284474" y="1476253"/>
            <a:ext cx="3779232" cy="1325563"/>
          </a:xfrm>
        </p:spPr>
        <p:txBody>
          <a:bodyPr>
            <a:normAutofit/>
          </a:bodyPr>
          <a:lstStyle/>
          <a:p>
            <a:r>
              <a:rPr lang="en-US" sz="3500" b="1" dirty="0"/>
              <a:t>Content table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1553259"/>
            <a:ext cx="5433204" cy="1809632"/>
          </a:xfrm>
        </p:spPr>
        <p:txBody>
          <a:bodyPr vert="horz" lIns="91440" tIns="45720" rIns="91440" bIns="45720" rtlCol="0" anchor="t">
            <a:noAutofit/>
          </a:bodyPr>
          <a:lstStyle/>
          <a:p>
            <a:pPr marL="457200" indent="-457200">
              <a:buFont typeface="Arial" panose="020B0604020202020204" pitchFamily="34" charset="0"/>
              <a:buChar char="•"/>
            </a:pPr>
            <a:r>
              <a:rPr lang="en-US" sz="3000" dirty="0"/>
              <a:t>Abstract </a:t>
            </a:r>
          </a:p>
          <a:p>
            <a:endParaRPr lang="en-US" sz="30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Autofit/>
          </a:bodyPr>
          <a:lstStyle/>
          <a:p>
            <a:pPr marL="457200" indent="-457200">
              <a:buFont typeface="Arial" panose="020B0604020202020204" pitchFamily="34" charset="0"/>
              <a:buChar char="•"/>
            </a:pPr>
            <a:r>
              <a:rPr lang="en-US" sz="3000" dirty="0"/>
              <a:t>GitHub Setup</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Autofit/>
          </a:bodyPr>
          <a:lstStyle/>
          <a:p>
            <a:pPr marL="457200" indent="-457200">
              <a:buFont typeface="Arial" panose="020B0604020202020204" pitchFamily="34" charset="0"/>
              <a:buChar char="•"/>
            </a:pPr>
            <a:r>
              <a:rPr lang="en-US" sz="2800" dirty="0"/>
              <a:t>Work allocation by the team members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Autofit/>
          </a:bodyPr>
          <a:lstStyle/>
          <a:p>
            <a:pPr marL="457200" indent="-457200">
              <a:buFont typeface="Arial" panose="020B0604020202020204" pitchFamily="34" charset="0"/>
              <a:buChar char="•"/>
            </a:pPr>
            <a:r>
              <a:rPr lang="en-US" sz="3000" dirty="0"/>
              <a:t>Data set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21339" y="5711539"/>
            <a:ext cx="5431971" cy="557950"/>
          </a:xfrm>
        </p:spPr>
        <p:txBody>
          <a:bodyPr>
            <a:normAutofit/>
          </a:bodyPr>
          <a:lstStyle/>
          <a:p>
            <a:pPr marL="457200" indent="-457200">
              <a:buFont typeface="Arial" panose="020B0604020202020204" pitchFamily="34" charset="0"/>
              <a:buChar char="•"/>
            </a:pPr>
            <a:r>
              <a:rPr lang="en-US" sz="3000" dirty="0"/>
              <a:t>Tool setup</a:t>
            </a:r>
          </a:p>
          <a:p>
            <a:endParaRPr lang="en-US" sz="20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136525"/>
            <a:ext cx="5111750" cy="1204912"/>
          </a:xfrm>
        </p:spPr>
        <p:txBody>
          <a:bodyPr/>
          <a:lstStyle/>
          <a:p>
            <a:r>
              <a:rPr lang="en-US" sz="3200" b="1" dirty="0"/>
              <a:t>Abstract</a:t>
            </a:r>
            <a:br>
              <a:rPr lang="en-US" dirty="0"/>
            </a:b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492370"/>
            <a:ext cx="10997242" cy="4863980"/>
          </a:xfrm>
        </p:spPr>
        <p:txBody>
          <a:bodyPr vert="horz" lIns="91440" tIns="45720" rIns="91440" bIns="45720" rtlCol="0" anchor="t">
            <a:normAutofit/>
          </a:bodyPr>
          <a:lstStyle/>
          <a:p>
            <a:pPr marL="457200" indent="-457200">
              <a:buFont typeface="Arial" panose="020B0604020202020204" pitchFamily="34" charset="0"/>
              <a:buChar char="•"/>
            </a:pPr>
            <a:r>
              <a:rPr lang="en-US" sz="2900" dirty="0">
                <a:solidFill>
                  <a:srgbClr val="000000"/>
                </a:solidFill>
                <a:latin typeface="STIXGeneral-Regular"/>
              </a:rPr>
              <a:t>I</a:t>
            </a:r>
            <a:r>
              <a:rPr lang="en-US" sz="2900" b="0" i="0" dirty="0">
                <a:solidFill>
                  <a:srgbClr val="000000"/>
                </a:solidFill>
                <a:effectLst/>
                <a:latin typeface="STIXGeneral-Regular"/>
              </a:rPr>
              <a:t>n the healthcare service, we propose appointment scheduling problems and various applications and solution approaches in healthcare systems. </a:t>
            </a:r>
          </a:p>
          <a:p>
            <a:pPr marL="457200" indent="-457200">
              <a:buFont typeface="Arial" panose="020B0604020202020204" pitchFamily="34" charset="0"/>
              <a:buChar char="•"/>
            </a:pPr>
            <a:r>
              <a:rPr lang="en-US" sz="2900" dirty="0">
                <a:solidFill>
                  <a:srgbClr val="000000"/>
                </a:solidFill>
                <a:latin typeface="STIXGeneral-Regular"/>
              </a:rPr>
              <a:t>The problems are based on </a:t>
            </a:r>
            <a:r>
              <a:rPr lang="en-US" sz="2900" b="0" i="0" dirty="0">
                <a:solidFill>
                  <a:srgbClr val="000000"/>
                </a:solidFill>
                <a:effectLst/>
                <a:latin typeface="STIXGeneral-Regular"/>
              </a:rPr>
              <a:t>the flow of patients, patient preferences, and random arrival time and service.</a:t>
            </a:r>
          </a:p>
          <a:p>
            <a:pPr marL="457200" indent="-457200">
              <a:buFont typeface="Arial" panose="020B0604020202020204" pitchFamily="34" charset="0"/>
              <a:buChar char="•"/>
            </a:pPr>
            <a:r>
              <a:rPr lang="en-US" sz="2900"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a:p>
            <a:endParaRPr lang="en-ZA" sz="20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25525" y="0"/>
            <a:ext cx="5111750" cy="1204912"/>
          </a:xfrm>
        </p:spPr>
        <p:txBody>
          <a:bodyPr anchor="b">
            <a:normAutofit/>
          </a:bodyPr>
          <a:lstStyle/>
          <a:p>
            <a:r>
              <a:rPr lang="en-US" b="1" dirty="0"/>
              <a:t>GITHUB SETUP</a:t>
            </a:r>
          </a:p>
        </p:txBody>
      </p:sp>
      <p:sp>
        <p:nvSpPr>
          <p:cNvPr id="87" name="Text Placeholder 2">
            <a:extLst>
              <a:ext uri="{FF2B5EF4-FFF2-40B4-BE49-F238E27FC236}">
                <a16:creationId xmlns:a16="http://schemas.microsoft.com/office/drawing/2014/main" id="{EC260CB4-801B-4AFE-8885-DD364D8915EA}"/>
              </a:ext>
            </a:extLst>
          </p:cNvPr>
          <p:cNvSpPr>
            <a:spLocks noGrp="1"/>
          </p:cNvSpPr>
          <p:nvPr>
            <p:ph type="body" idx="1"/>
          </p:nvPr>
        </p:nvSpPr>
        <p:spPr>
          <a:xfrm>
            <a:off x="1025525" y="1371389"/>
            <a:ext cx="8183458" cy="1525588"/>
          </a:xfrm>
        </p:spPr>
        <p:txBody>
          <a:bodyPr>
            <a:normAutofit/>
          </a:bodyPr>
          <a:lstStyle/>
          <a:p>
            <a:r>
              <a:rPr lang="en-US" sz="1800" dirty="0"/>
              <a:t>https://github.com/srivardhanw/Doctor-Appointment-Booking-System</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11"/>
          </p:nvPr>
        </p:nvSpPr>
        <p:spPr>
          <a:xfrm>
            <a:off x="5224463" y="6356350"/>
            <a:ext cx="1743075" cy="365125"/>
          </a:xfrm>
        </p:spPr>
        <p:txBody>
          <a:bodyPr anchor="ctr">
            <a:normAutofit/>
          </a:bodyPr>
          <a:lstStyle/>
          <a:p>
            <a:pPr>
              <a:spcAft>
                <a:spcPts val="600"/>
              </a:spcAft>
            </a:pPr>
            <a:r>
              <a:rPr lang="en-US" dirty="0"/>
              <a:t>Pitch Deck</a:t>
            </a:r>
            <a:endParaRPr lang="en-US"/>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29" name="Picture 28" descr="What Is GitHub? - Definition by CryptoDefinitions">
            <a:extLst>
              <a:ext uri="{FF2B5EF4-FFF2-40B4-BE49-F238E27FC236}">
                <a16:creationId xmlns:a16="http://schemas.microsoft.com/office/drawing/2014/main" id="{DC7D11CD-FB10-0176-D39F-B4B7F78C920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161" y="4076234"/>
            <a:ext cx="1355639" cy="748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476FFBA4-794D-8B32-0F67-42B4D7A93E44}"/>
              </a:ext>
            </a:extLst>
          </p:cNvPr>
          <p:cNvSpPr txBox="1">
            <a:spLocks/>
          </p:cNvSpPr>
          <p:nvPr/>
        </p:nvSpPr>
        <p:spPr>
          <a:xfrm>
            <a:off x="6800850" y="5051424"/>
            <a:ext cx="5111750" cy="15255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a:t>By clicking the given link, it will direct you the project repository where you can find the source code and all the information about our project : doctor appointment booking system</a:t>
            </a:r>
            <a:endParaRPr lang="en-US" sz="1800" dirty="0"/>
          </a:p>
        </p:txBody>
      </p:sp>
      <p:pic>
        <p:nvPicPr>
          <p:cNvPr id="6" name="Picture 5">
            <a:extLst>
              <a:ext uri="{FF2B5EF4-FFF2-40B4-BE49-F238E27FC236}">
                <a16:creationId xmlns:a16="http://schemas.microsoft.com/office/drawing/2014/main" id="{EE38A0C2-02FC-DDB7-23A2-E7F9179BAEB8}"/>
              </a:ext>
            </a:extLst>
          </p:cNvPr>
          <p:cNvPicPr>
            <a:picLocks noChangeAspect="1"/>
          </p:cNvPicPr>
          <p:nvPr/>
        </p:nvPicPr>
        <p:blipFill>
          <a:blip r:embed="rId3"/>
          <a:stretch>
            <a:fillRect/>
          </a:stretch>
        </p:blipFill>
        <p:spPr>
          <a:xfrm>
            <a:off x="1025525" y="1913670"/>
            <a:ext cx="6572540" cy="309773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136525"/>
            <a:ext cx="5111750" cy="1204912"/>
          </a:xfrm>
        </p:spPr>
        <p:txBody>
          <a:bodyPr/>
          <a:lstStyle/>
          <a:p>
            <a:r>
              <a:rPr lang="en-US" dirty="0"/>
              <a:t>Benefits </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0" y="1492370"/>
            <a:ext cx="6899694" cy="2898475"/>
          </a:xfrm>
        </p:spPr>
        <p:txBody>
          <a:bodyPr vert="horz" lIns="91440" tIns="45720" rIns="91440" bIns="45720" rtlCol="0" anchor="t">
            <a:normAutofit/>
          </a:bodyPr>
          <a:lstStyle/>
          <a:p>
            <a:pPr marL="514350" indent="-514350">
              <a:buFont typeface="+mj-lt"/>
              <a:buAutoNum type="arabicPeriod"/>
            </a:pPr>
            <a:r>
              <a:rPr lang="en-IN" sz="2000" b="1" i="0" dirty="0">
                <a:effectLst/>
                <a:latin typeface="STIXGeneral-Regular"/>
              </a:rPr>
              <a:t>Reducing Patient Wait Times</a:t>
            </a:r>
          </a:p>
          <a:p>
            <a:pPr marL="514350" indent="-514350">
              <a:buFont typeface="+mj-lt"/>
              <a:buAutoNum type="arabicPeriod"/>
            </a:pPr>
            <a:r>
              <a:rPr lang="en-US" sz="2000" b="1" i="0" dirty="0">
                <a:effectLst/>
                <a:latin typeface="STIXGeneral-Regular"/>
              </a:rPr>
              <a:t>Simplifying the Process of Finding a Doctor</a:t>
            </a:r>
            <a:endParaRPr lang="en-IN" sz="2000" b="1" dirty="0">
              <a:latin typeface="STIXGeneral-Regular"/>
            </a:endParaRPr>
          </a:p>
          <a:p>
            <a:pPr marL="514350" indent="-514350">
              <a:buFont typeface="+mj-lt"/>
              <a:buAutoNum type="arabicPeriod"/>
            </a:pPr>
            <a:r>
              <a:rPr lang="en-IN" sz="2000" b="1" dirty="0">
                <a:latin typeface="STIXGeneral-Regular"/>
              </a:rPr>
              <a:t>I</a:t>
            </a:r>
            <a:r>
              <a:rPr lang="en-IN" sz="2000" b="1" i="0" dirty="0">
                <a:effectLst/>
                <a:latin typeface="STIXGeneral-Regular"/>
              </a:rPr>
              <a:t>ncreasing Patient Satisfaction</a:t>
            </a:r>
          </a:p>
          <a:p>
            <a:pPr marL="514350" indent="-514350">
              <a:buFont typeface="+mj-lt"/>
              <a:buAutoNum type="arabicPeriod"/>
            </a:pPr>
            <a:r>
              <a:rPr lang="en-IN" sz="2000" b="1" i="0" dirty="0">
                <a:latin typeface="STIXGeneral-Regular"/>
              </a:rPr>
              <a:t>24*7 booking: Anytime Anywhere</a:t>
            </a:r>
          </a:p>
          <a:p>
            <a:pPr marL="514350" indent="-514350">
              <a:buFont typeface="+mj-lt"/>
              <a:buAutoNum type="arabicPeriod"/>
            </a:pPr>
            <a:r>
              <a:rPr lang="en-IN" sz="2000" b="1" i="0" dirty="0">
                <a:effectLst/>
                <a:latin typeface="STIXGeneral-Regular"/>
              </a:rPr>
              <a:t>Multiple locations and multiple doctors</a:t>
            </a:r>
            <a:endParaRPr lang="en-IN" sz="2000" b="1" dirty="0">
              <a:latin typeface="STIXGeneral-Regular"/>
            </a:endParaRPr>
          </a:p>
          <a:p>
            <a:endParaRPr lang="en-ZA" sz="20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8D47BE1F-442E-1D08-5454-5D2D2084C542}"/>
              </a:ext>
            </a:extLst>
          </p:cNvPr>
          <p:cNvPicPr>
            <a:picLocks noChangeAspect="1"/>
          </p:cNvPicPr>
          <p:nvPr/>
        </p:nvPicPr>
        <p:blipFill>
          <a:blip r:embed="rId2"/>
          <a:stretch>
            <a:fillRect/>
          </a:stretch>
        </p:blipFill>
        <p:spPr>
          <a:xfrm>
            <a:off x="7904992" y="1492370"/>
            <a:ext cx="3216727" cy="3216727"/>
          </a:xfrm>
          <a:prstGeom prst="rect">
            <a:avLst/>
          </a:prstGeom>
        </p:spPr>
      </p:pic>
    </p:spTree>
    <p:extLst>
      <p:ext uri="{BB962C8B-B14F-4D97-AF65-F5344CB8AC3E}">
        <p14:creationId xmlns:p14="http://schemas.microsoft.com/office/powerpoint/2010/main" val="283263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3BA3-188C-110A-2804-B360D3ABDD33}"/>
              </a:ext>
            </a:extLst>
          </p:cNvPr>
          <p:cNvSpPr>
            <a:spLocks noGrp="1"/>
          </p:cNvSpPr>
          <p:nvPr>
            <p:ph type="title"/>
          </p:nvPr>
        </p:nvSpPr>
        <p:spPr>
          <a:xfrm>
            <a:off x="1362075" y="710169"/>
            <a:ext cx="5111750" cy="900475"/>
          </a:xfrm>
        </p:spPr>
        <p:txBody>
          <a:bodyPr/>
          <a:lstStyle/>
          <a:p>
            <a:r>
              <a:rPr lang="en-GB" dirty="0"/>
              <a:t>Work Allocation By The  TEAM Members</a:t>
            </a:r>
            <a:endParaRPr lang="en-IN" dirty="0"/>
          </a:p>
        </p:txBody>
      </p:sp>
      <p:sp>
        <p:nvSpPr>
          <p:cNvPr id="3" name="Text Placeholder 2">
            <a:extLst>
              <a:ext uri="{FF2B5EF4-FFF2-40B4-BE49-F238E27FC236}">
                <a16:creationId xmlns:a16="http://schemas.microsoft.com/office/drawing/2014/main" id="{97F6737A-470C-AB80-4A57-0B068BA0BC28}"/>
              </a:ext>
            </a:extLst>
          </p:cNvPr>
          <p:cNvSpPr>
            <a:spLocks noGrp="1"/>
          </p:cNvSpPr>
          <p:nvPr>
            <p:ph type="body" idx="1"/>
          </p:nvPr>
        </p:nvSpPr>
        <p:spPr>
          <a:xfrm>
            <a:off x="1362075" y="2302246"/>
            <a:ext cx="8246087" cy="4460601"/>
          </a:xfrm>
        </p:spPr>
        <p:txBody>
          <a:bodyPr/>
          <a:lstStyle/>
          <a:p>
            <a:r>
              <a:rPr lang="en-GB" sz="1700" dirty="0"/>
              <a:t>We’ve divided our project into four parts:</a:t>
            </a:r>
          </a:p>
          <a:p>
            <a:pPr marL="285750" indent="-285750">
              <a:buFont typeface="Arial" panose="020B0604020202020204" pitchFamily="34" charset="0"/>
              <a:buChar char="•"/>
            </a:pPr>
            <a:r>
              <a:rPr lang="en-GB" sz="1700" dirty="0"/>
              <a:t>Front-End – everyone from the team</a:t>
            </a:r>
          </a:p>
          <a:p>
            <a:pPr marL="285750" indent="-285750">
              <a:buFont typeface="Arial" panose="020B0604020202020204" pitchFamily="34" charset="0"/>
              <a:buChar char="•"/>
            </a:pPr>
            <a:r>
              <a:rPr lang="en-GB" sz="1700" dirty="0"/>
              <a:t>Back-End – 2110030100_Srivardhan, 210030110_Laasya</a:t>
            </a:r>
          </a:p>
          <a:p>
            <a:pPr marL="285750" indent="-285750">
              <a:buFont typeface="Arial" panose="020B0604020202020204" pitchFamily="34" charset="0"/>
              <a:buChar char="•"/>
            </a:pPr>
            <a:r>
              <a:rPr lang="en-GB" sz="1700" dirty="0"/>
              <a:t>Presentation &amp; Class Diagram – 2110030019_Chiranjeevi, 2110030041_KalvaShikha</a:t>
            </a:r>
          </a:p>
          <a:p>
            <a:pPr marL="285750" indent="-285750">
              <a:buFont typeface="Arial" panose="020B0604020202020204" pitchFamily="34" charset="0"/>
              <a:buChar char="•"/>
            </a:pPr>
            <a:r>
              <a:rPr lang="en-GB" sz="1700" dirty="0"/>
              <a:t>Data Set Management - 210030110_Laasya, 2110030041_KalvaShikha</a:t>
            </a:r>
          </a:p>
          <a:p>
            <a:endParaRPr lang="en-GB" dirty="0"/>
          </a:p>
          <a:p>
            <a:endParaRPr lang="en-IN" dirty="0"/>
          </a:p>
        </p:txBody>
      </p:sp>
      <p:sp>
        <p:nvSpPr>
          <p:cNvPr id="4" name="Date Placeholder 3">
            <a:extLst>
              <a:ext uri="{FF2B5EF4-FFF2-40B4-BE49-F238E27FC236}">
                <a16:creationId xmlns:a16="http://schemas.microsoft.com/office/drawing/2014/main" id="{8E726C5C-656B-3AB0-9086-A2CC215569A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E0D6D2-369B-D76F-7A2D-34A44FEF7AD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1766C55-62B7-F8A6-962F-A8B690E2C4A9}"/>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1898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3BA3-188C-110A-2804-B360D3ABDD33}"/>
              </a:ext>
            </a:extLst>
          </p:cNvPr>
          <p:cNvSpPr>
            <a:spLocks noGrp="1"/>
          </p:cNvSpPr>
          <p:nvPr>
            <p:ph type="title"/>
          </p:nvPr>
        </p:nvSpPr>
        <p:spPr>
          <a:xfrm>
            <a:off x="1362075" y="710169"/>
            <a:ext cx="5111750" cy="900475"/>
          </a:xfrm>
        </p:spPr>
        <p:txBody>
          <a:bodyPr/>
          <a:lstStyle/>
          <a:p>
            <a:r>
              <a:rPr lang="en-GB" dirty="0"/>
              <a:t>Data set collection</a:t>
            </a:r>
            <a:endParaRPr lang="en-IN" dirty="0"/>
          </a:p>
        </p:txBody>
      </p:sp>
      <p:sp>
        <p:nvSpPr>
          <p:cNvPr id="4" name="Date Placeholder 3">
            <a:extLst>
              <a:ext uri="{FF2B5EF4-FFF2-40B4-BE49-F238E27FC236}">
                <a16:creationId xmlns:a16="http://schemas.microsoft.com/office/drawing/2014/main" id="{8E726C5C-656B-3AB0-9086-A2CC215569A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E0D6D2-369B-D76F-7A2D-34A44FEF7AD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1766C55-62B7-F8A6-962F-A8B690E2C4A9}"/>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8" name="Text Placeholder 7">
            <a:extLst>
              <a:ext uri="{FF2B5EF4-FFF2-40B4-BE49-F238E27FC236}">
                <a16:creationId xmlns:a16="http://schemas.microsoft.com/office/drawing/2014/main" id="{4C5E8728-9633-01C2-6FDC-646D1370450F}"/>
              </a:ext>
            </a:extLst>
          </p:cNvPr>
          <p:cNvSpPr>
            <a:spLocks noGrp="1"/>
          </p:cNvSpPr>
          <p:nvPr>
            <p:ph type="body" idx="1"/>
          </p:nvPr>
        </p:nvSpPr>
        <p:spPr>
          <a:xfrm>
            <a:off x="1362075" y="1975863"/>
            <a:ext cx="5111750" cy="4299611"/>
          </a:xfrm>
        </p:spPr>
        <p:txBody>
          <a:bodyPr/>
          <a:lstStyle/>
          <a:p>
            <a:r>
              <a:rPr lang="en-GB" b="0" i="0" dirty="0">
                <a:solidFill>
                  <a:srgbClr val="424242"/>
                </a:solidFill>
                <a:effectLst/>
                <a:latin typeface="Verdana" panose="020B0604030504040204" pitchFamily="34" charset="0"/>
              </a:rPr>
              <a:t>A data set is a structured collection of data points related to a particular subject. A collection of related data sets is called as a database.</a:t>
            </a:r>
          </a:p>
          <a:p>
            <a:endParaRPr lang="en-GB" dirty="0">
              <a:solidFill>
                <a:srgbClr val="424242"/>
              </a:solidFill>
              <a:latin typeface="Verdana" panose="020B0604030504040204" pitchFamily="34" charset="0"/>
            </a:endParaRPr>
          </a:p>
          <a:p>
            <a:r>
              <a:rPr lang="en-GB" b="0" i="0" dirty="0">
                <a:solidFill>
                  <a:srgbClr val="424242"/>
                </a:solidFill>
                <a:effectLst/>
                <a:latin typeface="Verdana" panose="020B0604030504040204" pitchFamily="34" charset="0"/>
              </a:rPr>
              <a:t>Items of related data are:</a:t>
            </a:r>
          </a:p>
          <a:p>
            <a:endParaRPr lang="en-GB" b="0" i="0" dirty="0">
              <a:solidFill>
                <a:srgbClr val="424242"/>
              </a:solidFill>
              <a:effectLst/>
              <a:latin typeface="Verdana" panose="020B0604030504040204" pitchFamily="34" charset="0"/>
            </a:endParaRPr>
          </a:p>
          <a:p>
            <a:pPr marL="342900" indent="-342900">
              <a:buAutoNum type="arabicPeriod"/>
            </a:pPr>
            <a:r>
              <a:rPr lang="en-GB" dirty="0">
                <a:solidFill>
                  <a:srgbClr val="424242"/>
                </a:solidFill>
                <a:latin typeface="Verdana" panose="020B0604030504040204" pitchFamily="34" charset="0"/>
              </a:rPr>
              <a:t>Patient Details  </a:t>
            </a:r>
          </a:p>
          <a:p>
            <a:pPr marL="285750" indent="-285750">
              <a:buFont typeface="Arial" panose="020B0604020202020204" pitchFamily="34" charset="0"/>
              <a:buChar char="•"/>
            </a:pPr>
            <a:r>
              <a:rPr lang="en-GB" b="0" i="0" dirty="0">
                <a:solidFill>
                  <a:srgbClr val="424242"/>
                </a:solidFill>
                <a:effectLst/>
                <a:latin typeface="Verdana" panose="020B0604030504040204" pitchFamily="34" charset="0"/>
              </a:rPr>
              <a:t>Contact No.</a:t>
            </a:r>
          </a:p>
          <a:p>
            <a:pPr marL="285750" indent="-285750">
              <a:buFont typeface="Arial" panose="020B0604020202020204" pitchFamily="34" charset="0"/>
              <a:buChar char="•"/>
            </a:pPr>
            <a:r>
              <a:rPr lang="en-GB" dirty="0">
                <a:solidFill>
                  <a:srgbClr val="424242"/>
                </a:solidFill>
                <a:latin typeface="Verdana" panose="020B0604030504040204" pitchFamily="34" charset="0"/>
              </a:rPr>
              <a:t>Name</a:t>
            </a:r>
          </a:p>
          <a:p>
            <a:pPr marL="285750" indent="-285750">
              <a:buFont typeface="Arial" panose="020B0604020202020204" pitchFamily="34" charset="0"/>
              <a:buChar char="•"/>
            </a:pPr>
            <a:r>
              <a:rPr lang="en-GB" b="0" i="0" dirty="0">
                <a:solidFill>
                  <a:srgbClr val="424242"/>
                </a:solidFill>
                <a:effectLst/>
                <a:latin typeface="Verdana" panose="020B0604030504040204" pitchFamily="34" charset="0"/>
              </a:rPr>
              <a:t>Gender</a:t>
            </a:r>
          </a:p>
          <a:p>
            <a:pPr marL="285750" indent="-285750">
              <a:buFont typeface="Arial" panose="020B0604020202020204" pitchFamily="34" charset="0"/>
              <a:buChar char="•"/>
            </a:pPr>
            <a:r>
              <a:rPr lang="en-GB" dirty="0">
                <a:solidFill>
                  <a:srgbClr val="424242"/>
                </a:solidFill>
                <a:latin typeface="Verdana" panose="020B0604030504040204" pitchFamily="34" charset="0"/>
              </a:rPr>
              <a:t>Age</a:t>
            </a:r>
            <a:endParaRPr lang="en-GB" b="0" i="0" dirty="0">
              <a:solidFill>
                <a:srgbClr val="424242"/>
              </a:solidFill>
              <a:effectLst/>
              <a:latin typeface="Verdana" panose="020B0604030504040204" pitchFamily="34" charset="0"/>
            </a:endParaRPr>
          </a:p>
          <a:p>
            <a:endParaRPr lang="en-GB" dirty="0">
              <a:solidFill>
                <a:srgbClr val="424242"/>
              </a:solidFill>
              <a:latin typeface="Verdana" panose="020B0604030504040204" pitchFamily="34" charset="0"/>
            </a:endParaRPr>
          </a:p>
          <a:p>
            <a:endParaRPr lang="en-GB" dirty="0">
              <a:solidFill>
                <a:srgbClr val="424242"/>
              </a:solidFill>
              <a:latin typeface="Verdana" panose="020B0604030504040204" pitchFamily="34" charset="0"/>
            </a:endParaRPr>
          </a:p>
          <a:p>
            <a:endParaRPr lang="en-IN" dirty="0"/>
          </a:p>
        </p:txBody>
      </p:sp>
      <p:sp>
        <p:nvSpPr>
          <p:cNvPr id="10" name="TextBox 9">
            <a:extLst>
              <a:ext uri="{FF2B5EF4-FFF2-40B4-BE49-F238E27FC236}">
                <a16:creationId xmlns:a16="http://schemas.microsoft.com/office/drawing/2014/main" id="{49F78425-26C3-7C40-F542-6B6F378B2D62}"/>
              </a:ext>
            </a:extLst>
          </p:cNvPr>
          <p:cNvSpPr txBox="1"/>
          <p:nvPr/>
        </p:nvSpPr>
        <p:spPr>
          <a:xfrm>
            <a:off x="3444086" y="3666882"/>
            <a:ext cx="2476775" cy="1661993"/>
          </a:xfrm>
          <a:prstGeom prst="rect">
            <a:avLst/>
          </a:prstGeom>
          <a:noFill/>
        </p:spPr>
        <p:txBody>
          <a:bodyPr wrap="square" rtlCol="0">
            <a:spAutoFit/>
          </a:bodyPr>
          <a:lstStyle/>
          <a:p>
            <a:pPr>
              <a:lnSpc>
                <a:spcPct val="150000"/>
              </a:lnSpc>
            </a:pPr>
            <a:r>
              <a:rPr lang="en-GB" sz="1400" dirty="0">
                <a:solidFill>
                  <a:srgbClr val="424242"/>
                </a:solidFill>
                <a:latin typeface="Verdana" panose="020B0604030504040204" pitchFamily="34" charset="0"/>
              </a:rPr>
              <a:t>2. Doctor Details</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Contact No.</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Name</a:t>
            </a:r>
          </a:p>
          <a:p>
            <a:pPr marL="285750" indent="-285750">
              <a:lnSpc>
                <a:spcPct val="150000"/>
              </a:lnSpc>
              <a:buFont typeface="Arial" panose="020B0604020202020204" pitchFamily="34" charset="0"/>
              <a:buChar char="•"/>
            </a:pPr>
            <a:r>
              <a:rPr lang="en-GB" sz="1400" dirty="0">
                <a:solidFill>
                  <a:srgbClr val="424242"/>
                </a:solidFill>
                <a:latin typeface="Verdana" panose="020B0604030504040204" pitchFamily="34" charset="0"/>
              </a:rPr>
              <a:t>Specialization</a:t>
            </a:r>
          </a:p>
          <a:p>
            <a:endParaRPr lang="en-IN" dirty="0"/>
          </a:p>
        </p:txBody>
      </p:sp>
      <p:pic>
        <p:nvPicPr>
          <p:cNvPr id="2050" name="Picture 2" descr="N3C External Datasets | N3C">
            <a:extLst>
              <a:ext uri="{FF2B5EF4-FFF2-40B4-BE49-F238E27FC236}">
                <a16:creationId xmlns:a16="http://schemas.microsoft.com/office/drawing/2014/main" id="{44FA2D91-9736-5C59-CDEA-CF1477DCC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726" y="1610644"/>
            <a:ext cx="3810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06014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87494D9FB7B44CA499A3E2F3C3EA06" ma:contentTypeVersion="11" ma:contentTypeDescription="Create a new document." ma:contentTypeScope="" ma:versionID="18cbd4bfac2d5d0f6805efc5e6073062">
  <xsd:schema xmlns:xsd="http://www.w3.org/2001/XMLSchema" xmlns:xs="http://www.w3.org/2001/XMLSchema" xmlns:p="http://schemas.microsoft.com/office/2006/metadata/properties" xmlns:ns3="26635e89-3a30-422e-8bd2-305a43477f1b" xmlns:ns4="77a2d3e1-9602-4833-a517-6aea37a0507e" targetNamespace="http://schemas.microsoft.com/office/2006/metadata/properties" ma:root="true" ma:fieldsID="3b2fd9cf2c9c47aadfb476c9a3fdbdff" ns3:_="" ns4:_="">
    <xsd:import namespace="26635e89-3a30-422e-8bd2-305a43477f1b"/>
    <xsd:import namespace="77a2d3e1-9602-4833-a517-6aea37a0507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635e89-3a30-422e-8bd2-305a43477f1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a2d3e1-9602-4833-a517-6aea37a0507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7a2d3e1-9602-4833-a517-6aea37a0507e"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D0BF546B-70CD-40A0-B567-3DFAB41060FA}">
  <ds:schemaRefs>
    <ds:schemaRef ds:uri="http://schemas.microsoft.com/office/2006/metadata/contentType"/>
    <ds:schemaRef ds:uri="http://schemas.microsoft.com/office/2006/metadata/properties/metaAttributes"/>
    <ds:schemaRef ds:uri="http://www.w3.org/2000/xmlns/"/>
    <ds:schemaRef ds:uri="http://www.w3.org/2001/XMLSchema"/>
    <ds:schemaRef ds:uri="26635e89-3a30-422e-8bd2-305a43477f1b"/>
    <ds:schemaRef ds:uri="77a2d3e1-9602-4833-a517-6aea37a050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www.w3.org/2000/xmlns/"/>
    <ds:schemaRef ds:uri="77a2d3e1-9602-4833-a517-6aea37a0507e"/>
    <ds:schemaRef ds:uri="http://www.w3.org/2001/XMLSchema-instance"/>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165</TotalTime>
  <Words>368</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STIXGeneral-Regular</vt:lpstr>
      <vt:lpstr>Tenorite</vt:lpstr>
      <vt:lpstr>Verdana</vt:lpstr>
      <vt:lpstr>Monoline</vt:lpstr>
      <vt:lpstr>Hello everyone!</vt:lpstr>
      <vt:lpstr>Doctor appointment booking system </vt:lpstr>
      <vt:lpstr>Our team</vt:lpstr>
      <vt:lpstr>Content table</vt:lpstr>
      <vt:lpstr>Abstract </vt:lpstr>
      <vt:lpstr>GITHUB SETUP</vt:lpstr>
      <vt:lpstr>Benefits </vt:lpstr>
      <vt:lpstr>Work Allocation By The  TEAM Members</vt:lpstr>
      <vt:lpstr>Data set collection</vt:lpstr>
      <vt:lpstr>Tool setup</vt:lpstr>
      <vt:lpstr>Class diagrams </vt:lpstr>
      <vt:lpstr>THANK YOU &lt;3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everyone!</dc:title>
  <dc:creator>I.N.CHIRANJEEVI .</dc:creator>
  <cp:lastModifiedBy>Laasya Kruthi Jiguru</cp:lastModifiedBy>
  <cp:revision>3</cp:revision>
  <dcterms:created xsi:type="dcterms:W3CDTF">2022-08-08T14:55:11Z</dcterms:created>
  <dcterms:modified xsi:type="dcterms:W3CDTF">2022-08-14T04:40:01Z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0x0101006287494D9FB7B44CA499A3E2F3C3EA06</vt:lpwstr>
  </property>
</Properties>
</file>