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1808" y="1190497"/>
            <a:ext cx="2526411" cy="39098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6346" y="1628648"/>
            <a:ext cx="2567546" cy="3929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9" y="1091190"/>
            <a:ext cx="1650746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03" y="3420110"/>
            <a:ext cx="7527290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953" y="2734170"/>
            <a:ext cx="15149194" cy="274764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 indent="34925">
              <a:lnSpc>
                <a:spcPct val="100400"/>
              </a:lnSpc>
              <a:spcBef>
                <a:spcPts val="80"/>
              </a:spcBef>
            </a:pPr>
            <a:r>
              <a:rPr dirty="0" sz="8900">
                <a:latin typeface="Times New Roman"/>
                <a:cs typeface="Times New Roman"/>
              </a:rPr>
              <a:t>Revolutionizing</a:t>
            </a:r>
            <a:r>
              <a:rPr dirty="0" sz="8900" spc="-229">
                <a:latin typeface="Times New Roman"/>
                <a:cs typeface="Times New Roman"/>
              </a:rPr>
              <a:t> </a:t>
            </a:r>
            <a:r>
              <a:rPr dirty="0" sz="8900" spc="-95">
                <a:latin typeface="Times New Roman"/>
                <a:cs typeface="Times New Roman"/>
              </a:rPr>
              <a:t>Democracy:</a:t>
            </a:r>
            <a:r>
              <a:rPr dirty="0" sz="8900" spc="-229">
                <a:latin typeface="Times New Roman"/>
                <a:cs typeface="Times New Roman"/>
              </a:rPr>
              <a:t> </a:t>
            </a:r>
            <a:r>
              <a:rPr dirty="0" sz="8900" spc="-25">
                <a:latin typeface="Times New Roman"/>
                <a:cs typeface="Times New Roman"/>
              </a:rPr>
              <a:t>The </a:t>
            </a:r>
            <a:r>
              <a:rPr dirty="0" sz="8900" spc="160">
                <a:latin typeface="Times New Roman"/>
                <a:cs typeface="Times New Roman"/>
              </a:rPr>
              <a:t>Impact</a:t>
            </a:r>
            <a:r>
              <a:rPr dirty="0" sz="8900" spc="-525">
                <a:latin typeface="Times New Roman"/>
                <a:cs typeface="Times New Roman"/>
              </a:rPr>
              <a:t> </a:t>
            </a:r>
            <a:r>
              <a:rPr dirty="0" sz="8900" spc="-120">
                <a:latin typeface="Times New Roman"/>
                <a:cs typeface="Times New Roman"/>
              </a:rPr>
              <a:t>of</a:t>
            </a:r>
            <a:r>
              <a:rPr dirty="0" sz="8900" spc="-520">
                <a:latin typeface="Times New Roman"/>
                <a:cs typeface="Times New Roman"/>
              </a:rPr>
              <a:t> </a:t>
            </a:r>
            <a:r>
              <a:rPr dirty="0" sz="8900" spc="114">
                <a:latin typeface="Times New Roman"/>
                <a:cs typeface="Times New Roman"/>
              </a:rPr>
              <a:t>Online</a:t>
            </a:r>
            <a:r>
              <a:rPr dirty="0" sz="8900" spc="-520">
                <a:latin typeface="Times New Roman"/>
                <a:cs typeface="Times New Roman"/>
              </a:rPr>
              <a:t> </a:t>
            </a:r>
            <a:r>
              <a:rPr dirty="0" sz="8900" spc="-125">
                <a:latin typeface="Times New Roman"/>
                <a:cs typeface="Times New Roman"/>
              </a:rPr>
              <a:t>Voting</a:t>
            </a:r>
            <a:r>
              <a:rPr dirty="0" sz="8900" spc="-520">
                <a:latin typeface="Times New Roman"/>
                <a:cs typeface="Times New Roman"/>
              </a:rPr>
              <a:t> </a:t>
            </a:r>
            <a:r>
              <a:rPr dirty="0" sz="8900" spc="-10">
                <a:latin typeface="Times New Roman"/>
                <a:cs typeface="Times New Roman"/>
              </a:rPr>
              <a:t>Systems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10000"/>
            <a:ext cx="18288000" cy="10277475"/>
            <a:chOff x="0" y="10000"/>
            <a:chExt cx="18288000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492" y="10000"/>
              <a:ext cx="8020507" cy="102769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615249" y="3414852"/>
            <a:ext cx="7407909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Online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voting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systems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power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revolutionize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democracy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increasing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accessibility,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engagement,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streamlining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electoral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process.</a:t>
            </a:r>
            <a:endParaRPr sz="2750">
              <a:latin typeface="Verdana"/>
              <a:cs typeface="Verdana"/>
            </a:endParaRPr>
          </a:p>
          <a:p>
            <a:pPr algn="just" marL="12700" marR="43180">
              <a:lnSpc>
                <a:spcPct val="101099"/>
              </a:lnSpc>
              <a:spcBef>
                <a:spcPts val="40"/>
              </a:spcBef>
            </a:pP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However,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addressing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security,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privacy,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ethical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considerations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their successful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implementation.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098" rIns="0" bIns="0" rtlCol="0" vert="horz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04"/>
              <a:t>Thanks!</a:t>
            </a:r>
            <a:endParaRPr sz="9850"/>
          </a:p>
        </p:txBody>
      </p:sp>
      <p:sp>
        <p:nvSpPr>
          <p:cNvPr id="8" name="object 8" descr="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065" marR="5080">
              <a:lnSpc>
                <a:spcPts val="3450"/>
              </a:lnSpc>
              <a:spcBef>
                <a:spcPts val="585"/>
              </a:spcBef>
            </a:pPr>
            <a:r>
              <a:rPr dirty="0" sz="3150">
                <a:latin typeface="Verdana"/>
                <a:cs typeface="Verdana"/>
              </a:rPr>
              <a:t>The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85">
                <a:latin typeface="Verdana"/>
                <a:cs typeface="Verdana"/>
              </a:rPr>
              <a:t>impact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of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250" spc="-10" i="1">
                <a:latin typeface="Verdana"/>
                <a:cs typeface="Verdana"/>
              </a:rPr>
              <a:t>online</a:t>
            </a:r>
            <a:r>
              <a:rPr dirty="0" sz="3250" spc="-275" i="1">
                <a:latin typeface="Verdana"/>
                <a:cs typeface="Verdana"/>
              </a:rPr>
              <a:t> </a:t>
            </a:r>
            <a:r>
              <a:rPr dirty="0" sz="3250" spc="-40" i="1">
                <a:latin typeface="Verdana"/>
                <a:cs typeface="Verdana"/>
              </a:rPr>
              <a:t>voting</a:t>
            </a:r>
            <a:r>
              <a:rPr dirty="0" sz="3250" spc="-275" i="1">
                <a:latin typeface="Verdana"/>
                <a:cs typeface="Verdana"/>
              </a:rPr>
              <a:t> </a:t>
            </a:r>
            <a:r>
              <a:rPr dirty="0" sz="3250" spc="-105" i="1">
                <a:latin typeface="Verdana"/>
                <a:cs typeface="Verdana"/>
              </a:rPr>
              <a:t>systems</a:t>
            </a:r>
            <a:r>
              <a:rPr dirty="0" sz="3250" spc="-275" i="1">
                <a:latin typeface="Verdana"/>
                <a:cs typeface="Verdana"/>
              </a:rPr>
              <a:t> </a:t>
            </a:r>
            <a:r>
              <a:rPr dirty="0" sz="3150" spc="95">
                <a:latin typeface="Verdana"/>
                <a:cs typeface="Verdana"/>
              </a:rPr>
              <a:t>on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democracy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-75">
                <a:latin typeface="Verdana"/>
                <a:cs typeface="Verdana"/>
              </a:rPr>
              <a:t>is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profound.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-45">
                <a:latin typeface="Verdana"/>
                <a:cs typeface="Verdana"/>
              </a:rPr>
              <a:t>This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presentation </a:t>
            </a:r>
            <a:r>
              <a:rPr dirty="0" sz="3150">
                <a:latin typeface="Verdana"/>
                <a:cs typeface="Verdana"/>
              </a:rPr>
              <a:t>will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-30">
                <a:latin typeface="Verdana"/>
                <a:cs typeface="Verdana"/>
              </a:rPr>
              <a:t>explore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beneﬁts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challenges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of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90">
                <a:latin typeface="Verdana"/>
                <a:cs typeface="Verdana"/>
              </a:rPr>
              <a:t>implementing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these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-105">
                <a:latin typeface="Verdana"/>
                <a:cs typeface="Verdana"/>
              </a:rPr>
              <a:t>systems,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-20">
                <a:latin typeface="Verdana"/>
                <a:cs typeface="Verdana"/>
              </a:rPr>
              <a:t>their </a:t>
            </a:r>
            <a:r>
              <a:rPr dirty="0" sz="3150">
                <a:latin typeface="Verdana"/>
                <a:cs typeface="Verdana"/>
              </a:rPr>
              <a:t>potential</a:t>
            </a:r>
            <a:r>
              <a:rPr dirty="0" sz="3150" spc="-21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to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revolutionize</a:t>
            </a:r>
            <a:r>
              <a:rPr dirty="0" sz="3150" spc="-210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-20">
                <a:latin typeface="Verdana"/>
                <a:cs typeface="Verdana"/>
              </a:rPr>
              <a:t>electoral</a:t>
            </a:r>
            <a:r>
              <a:rPr dirty="0" sz="3150" spc="-21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process.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5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405253" y="3414751"/>
            <a:ext cx="7392670" cy="21507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Historically,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voting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has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been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conducted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in-</a:t>
            </a:r>
            <a:r>
              <a:rPr dirty="0" sz="2850" spc="-40" i="1">
                <a:solidFill>
                  <a:srgbClr val="332C2C"/>
                </a:solidFill>
                <a:latin typeface="Verdana"/>
                <a:cs typeface="Verdana"/>
              </a:rPr>
              <a:t>person</a:t>
            </a:r>
            <a:r>
              <a:rPr dirty="0" sz="2850" spc="-22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paper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ballots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mail-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voting.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methods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limitations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terms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accessibility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efﬁciency,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leading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need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innovation.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0058" rIns="0" bIns="0" rtlCol="0" vert="horz">
            <a:spAutoFit/>
          </a:bodyPr>
          <a:lstStyle/>
          <a:p>
            <a:pPr marL="7525384">
              <a:lnSpc>
                <a:spcPct val="100000"/>
              </a:lnSpc>
              <a:spcBef>
                <a:spcPts val="100"/>
              </a:spcBef>
            </a:pPr>
            <a:r>
              <a:rPr dirty="0" sz="5250" spc="80">
                <a:latin typeface="Times New Roman"/>
                <a:cs typeface="Times New Roman"/>
              </a:rPr>
              <a:t>Traditional</a:t>
            </a:r>
            <a:r>
              <a:rPr dirty="0" sz="5250" spc="-300">
                <a:latin typeface="Times New Roman"/>
                <a:cs typeface="Times New Roman"/>
              </a:rPr>
              <a:t> </a:t>
            </a:r>
            <a:r>
              <a:rPr dirty="0" sz="5250" spc="-80">
                <a:latin typeface="Times New Roman"/>
                <a:cs typeface="Times New Roman"/>
              </a:rPr>
              <a:t>Voting</a:t>
            </a:r>
            <a:r>
              <a:rPr dirty="0" sz="5250" spc="-290">
                <a:latin typeface="Times New Roman"/>
                <a:cs typeface="Times New Roman"/>
              </a:rPr>
              <a:t> </a:t>
            </a:r>
            <a:r>
              <a:rPr dirty="0" sz="5250" spc="-10">
                <a:latin typeface="Times New Roman"/>
                <a:cs typeface="Times New Roman"/>
              </a:rPr>
              <a:t>Methods</a:t>
            </a:r>
            <a:endParaRPr sz="5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9708" rIns="0" bIns="0" rtlCol="0" vert="horz">
            <a:spAutoFit/>
          </a:bodyPr>
          <a:lstStyle/>
          <a:p>
            <a:pPr marL="8759825">
              <a:lnSpc>
                <a:spcPct val="100000"/>
              </a:lnSpc>
              <a:spcBef>
                <a:spcPts val="125"/>
              </a:spcBef>
            </a:pPr>
            <a:r>
              <a:rPr dirty="0" sz="5000">
                <a:latin typeface="Times New Roman"/>
                <a:cs typeface="Times New Roman"/>
              </a:rPr>
              <a:t>Advantages</a:t>
            </a:r>
            <a:r>
              <a:rPr dirty="0" sz="5000" spc="-290">
                <a:latin typeface="Times New Roman"/>
                <a:cs typeface="Times New Roman"/>
              </a:rPr>
              <a:t> </a:t>
            </a:r>
            <a:r>
              <a:rPr dirty="0" sz="5000" spc="-70">
                <a:latin typeface="Times New Roman"/>
                <a:cs typeface="Times New Roman"/>
              </a:rPr>
              <a:t>of</a:t>
            </a:r>
            <a:r>
              <a:rPr dirty="0" sz="5000" spc="-285">
                <a:latin typeface="Times New Roman"/>
                <a:cs typeface="Times New Roman"/>
              </a:rPr>
              <a:t> </a:t>
            </a:r>
            <a:r>
              <a:rPr dirty="0" sz="5000" spc="85">
                <a:latin typeface="Times New Roman"/>
                <a:cs typeface="Times New Roman"/>
              </a:rPr>
              <a:t>Online</a:t>
            </a:r>
            <a:r>
              <a:rPr dirty="0" sz="5000" spc="-295">
                <a:latin typeface="Times New Roman"/>
                <a:cs typeface="Times New Roman"/>
              </a:rPr>
              <a:t> </a:t>
            </a:r>
            <a:r>
              <a:rPr dirty="0" sz="5000" spc="-10">
                <a:latin typeface="Times New Roman"/>
                <a:cs typeface="Times New Roman"/>
              </a:rPr>
              <a:t>Voting</a:t>
            </a:r>
            <a:endParaRPr sz="50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9218" y="3937215"/>
            <a:ext cx="2087791" cy="3438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79425" y="3508590"/>
            <a:ext cx="2209038" cy="27586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62955" algn="l"/>
              </a:tabLst>
            </a:pPr>
            <a:r>
              <a:rPr dirty="0" spc="55"/>
              <a:t>Online</a:t>
            </a:r>
            <a:r>
              <a:rPr dirty="0" spc="-180"/>
              <a:t> </a:t>
            </a:r>
            <a:r>
              <a:rPr dirty="0"/>
              <a:t>voting</a:t>
            </a:r>
            <a:r>
              <a:rPr dirty="0" spc="-180"/>
              <a:t> </a:t>
            </a:r>
            <a:r>
              <a:rPr dirty="0" spc="-10"/>
              <a:t>offers</a:t>
            </a:r>
            <a:r>
              <a:rPr dirty="0"/>
              <a:t>	</a:t>
            </a:r>
            <a:r>
              <a:rPr dirty="0" spc="50"/>
              <a:t>and</a:t>
            </a:r>
          </a:p>
          <a:p>
            <a:pPr marL="12700" marR="5080" indent="2088514">
              <a:lnSpc>
                <a:spcPct val="101099"/>
              </a:lnSpc>
              <a:spcBef>
                <a:spcPts val="40"/>
              </a:spcBef>
            </a:pPr>
            <a:r>
              <a:rPr dirty="0" spc="-420"/>
              <a:t>,</a:t>
            </a:r>
            <a:r>
              <a:rPr dirty="0" spc="-150"/>
              <a:t> </a:t>
            </a:r>
            <a:r>
              <a:rPr dirty="0"/>
              <a:t>allowing</a:t>
            </a:r>
            <a:r>
              <a:rPr dirty="0" spc="-150"/>
              <a:t> </a:t>
            </a:r>
            <a:r>
              <a:rPr dirty="0" spc="-65"/>
              <a:t>voters</a:t>
            </a:r>
            <a:r>
              <a:rPr dirty="0" spc="-150"/>
              <a:t> </a:t>
            </a:r>
            <a:r>
              <a:rPr dirty="0"/>
              <a:t>to</a:t>
            </a:r>
            <a:r>
              <a:rPr dirty="0" spc="-145"/>
              <a:t> </a:t>
            </a:r>
            <a:r>
              <a:rPr dirty="0" spc="-10"/>
              <a:t>participate </a:t>
            </a:r>
            <a:r>
              <a:rPr dirty="0"/>
              <a:t>from</a:t>
            </a:r>
            <a:r>
              <a:rPr dirty="0" spc="-175"/>
              <a:t> </a:t>
            </a:r>
            <a:r>
              <a:rPr dirty="0"/>
              <a:t>anywhere</a:t>
            </a:r>
            <a:r>
              <a:rPr dirty="0" spc="-170"/>
              <a:t> </a:t>
            </a:r>
            <a:r>
              <a:rPr dirty="0" spc="65"/>
              <a:t>with</a:t>
            </a:r>
            <a:r>
              <a:rPr dirty="0" spc="-170"/>
              <a:t> </a:t>
            </a:r>
            <a:r>
              <a:rPr dirty="0"/>
              <a:t>an</a:t>
            </a:r>
            <a:r>
              <a:rPr dirty="0" spc="-175"/>
              <a:t> </a:t>
            </a:r>
            <a:r>
              <a:rPr dirty="0" spc="-10"/>
              <a:t>internet </a:t>
            </a:r>
            <a:r>
              <a:rPr dirty="0"/>
              <a:t>connection.</a:t>
            </a:r>
            <a:r>
              <a:rPr dirty="0" spc="-150"/>
              <a:t> </a:t>
            </a:r>
            <a:r>
              <a:rPr dirty="0" spc="-170"/>
              <a:t>It</a:t>
            </a:r>
            <a:r>
              <a:rPr dirty="0" spc="-150"/>
              <a:t> </a:t>
            </a:r>
            <a:r>
              <a:rPr dirty="0" spc="-35"/>
              <a:t>also</a:t>
            </a:r>
            <a:r>
              <a:rPr dirty="0" spc="-150"/>
              <a:t> </a:t>
            </a:r>
            <a:r>
              <a:rPr dirty="0"/>
              <a:t>reduces</a:t>
            </a:r>
            <a:r>
              <a:rPr dirty="0" spc="-150"/>
              <a:t> </a:t>
            </a:r>
            <a:r>
              <a:rPr dirty="0" spc="-25"/>
              <a:t>the </a:t>
            </a:r>
            <a:r>
              <a:rPr dirty="0"/>
              <a:t>environmental</a:t>
            </a:r>
            <a:r>
              <a:rPr dirty="0" spc="-140"/>
              <a:t> </a:t>
            </a:r>
            <a:r>
              <a:rPr dirty="0" spc="75"/>
              <a:t>impact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/>
              <a:t>paper</a:t>
            </a:r>
            <a:r>
              <a:rPr dirty="0" spc="-140"/>
              <a:t> </a:t>
            </a:r>
            <a:r>
              <a:rPr dirty="0"/>
              <a:t>ballots</a:t>
            </a:r>
            <a:r>
              <a:rPr dirty="0" spc="-140"/>
              <a:t> </a:t>
            </a:r>
            <a:r>
              <a:rPr dirty="0" spc="50"/>
              <a:t>and </a:t>
            </a:r>
            <a:r>
              <a:rPr dirty="0" spc="55"/>
              <a:t>can</a:t>
            </a:r>
            <a:r>
              <a:rPr dirty="0" spc="-190"/>
              <a:t> </a:t>
            </a:r>
            <a:r>
              <a:rPr dirty="0"/>
              <a:t>streamline</a:t>
            </a:r>
            <a:r>
              <a:rPr dirty="0" spc="-190"/>
              <a:t> </a:t>
            </a:r>
            <a:r>
              <a:rPr dirty="0"/>
              <a:t>the</a:t>
            </a:r>
            <a:r>
              <a:rPr dirty="0" spc="-185"/>
              <a:t> </a:t>
            </a:r>
            <a:r>
              <a:rPr dirty="0" spc="75"/>
              <a:t>counting</a:t>
            </a:r>
            <a:r>
              <a:rPr dirty="0" spc="-190"/>
              <a:t> </a:t>
            </a:r>
            <a:r>
              <a:rPr dirty="0" spc="-10"/>
              <a:t>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898"/>
            <a:ext cx="18300700" cy="10295890"/>
            <a:chOff x="-12500" y="3898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2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7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1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2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4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40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1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7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4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6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6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60"/>
                  </a:lnTo>
                  <a:lnTo>
                    <a:pt x="4294630" y="4954469"/>
                  </a:lnTo>
                  <a:lnTo>
                    <a:pt x="4328770" y="4982914"/>
                  </a:lnTo>
                  <a:lnTo>
                    <a:pt x="4363234" y="5010784"/>
                  </a:lnTo>
                  <a:lnTo>
                    <a:pt x="4398027" y="5038069"/>
                  </a:lnTo>
                  <a:lnTo>
                    <a:pt x="4433154" y="5064760"/>
                  </a:lnTo>
                  <a:lnTo>
                    <a:pt x="4468623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2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9" y="5402704"/>
                  </a:lnTo>
                  <a:lnTo>
                    <a:pt x="5087068" y="5417742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6420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8"/>
              <a:ext cx="7993176" cy="1027747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7008" rIns="0" bIns="0" rtlCol="0" vert="horz">
            <a:spAutoFit/>
          </a:bodyPr>
          <a:lstStyle/>
          <a:p>
            <a:pPr marL="8759825">
              <a:lnSpc>
                <a:spcPct val="100000"/>
              </a:lnSpc>
              <a:spcBef>
                <a:spcPts val="100"/>
              </a:spcBef>
            </a:pPr>
            <a:r>
              <a:rPr dirty="0" sz="5700" spc="50">
                <a:latin typeface="Times New Roman"/>
                <a:cs typeface="Times New Roman"/>
              </a:rPr>
              <a:t>Challenges</a:t>
            </a:r>
            <a:r>
              <a:rPr dirty="0" sz="5700" spc="-340">
                <a:latin typeface="Times New Roman"/>
                <a:cs typeface="Times New Roman"/>
              </a:rPr>
              <a:t> </a:t>
            </a:r>
            <a:r>
              <a:rPr dirty="0" sz="5700" spc="215">
                <a:latin typeface="Times New Roman"/>
                <a:cs typeface="Times New Roman"/>
              </a:rPr>
              <a:t>and</a:t>
            </a:r>
            <a:r>
              <a:rPr dirty="0" sz="5700" spc="-340">
                <a:latin typeface="Times New Roman"/>
                <a:cs typeface="Times New Roman"/>
              </a:rPr>
              <a:t> </a:t>
            </a:r>
            <a:r>
              <a:rPr dirty="0" sz="5700" spc="40">
                <a:latin typeface="Times New Roman"/>
                <a:cs typeface="Times New Roman"/>
              </a:rPr>
              <a:t>Concerns</a:t>
            </a:r>
            <a:endParaRPr sz="57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7001" y="4356315"/>
            <a:ext cx="3137420" cy="34380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617291" y="3420110"/>
            <a:ext cx="7269480" cy="21507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262255">
              <a:lnSpc>
                <a:spcPct val="102299"/>
              </a:lnSpc>
              <a:spcBef>
                <a:spcPts val="30"/>
              </a:spcBef>
            </a:pP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Security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privacy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major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concerns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online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voting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systems.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Ensuring</a:t>
            </a:r>
            <a:endParaRPr sz="2750">
              <a:latin typeface="Verdana"/>
              <a:cs typeface="Verdana"/>
            </a:endParaRPr>
          </a:p>
          <a:p>
            <a:pPr marL="12700" marR="5080" indent="3253740">
              <a:lnSpc>
                <a:spcPts val="3379"/>
              </a:lnSpc>
              <a:spcBef>
                <a:spcPts val="10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protection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against </a:t>
            </a:r>
            <a:r>
              <a:rPr dirty="0" sz="2850" spc="-60" i="1">
                <a:solidFill>
                  <a:srgbClr val="332C2C"/>
                </a:solidFill>
                <a:latin typeface="Verdana"/>
                <a:cs typeface="Verdana"/>
              </a:rPr>
              <a:t>cyber</a:t>
            </a:r>
            <a:r>
              <a:rPr dirty="0" sz="2850" spc="-254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-75" i="1">
                <a:solidFill>
                  <a:srgbClr val="332C2C"/>
                </a:solidFill>
                <a:latin typeface="Verdana"/>
                <a:cs typeface="Verdana"/>
              </a:rPr>
              <a:t>threats</a:t>
            </a:r>
            <a:r>
              <a:rPr dirty="0" sz="2850" spc="-25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maintain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integrity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electoral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process.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dirty="0" sz="3150" spc="-114">
                <a:latin typeface="Verdana"/>
                <a:cs typeface="Verdana"/>
              </a:rPr>
              <a:t>Several</a:t>
            </a:r>
            <a:r>
              <a:rPr dirty="0" sz="3150" spc="-19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countries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have</a:t>
            </a:r>
            <a:r>
              <a:rPr dirty="0" sz="3150" spc="-195">
                <a:latin typeface="Verdana"/>
                <a:cs typeface="Verdana"/>
              </a:rPr>
              <a:t> </a:t>
            </a:r>
            <a:r>
              <a:rPr dirty="0" sz="3150" spc="-50">
                <a:latin typeface="Verdana"/>
                <a:cs typeface="Verdana"/>
              </a:rPr>
              <a:t>already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adopted</a:t>
            </a:r>
            <a:r>
              <a:rPr dirty="0" sz="3150" spc="-19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online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voting</a:t>
            </a:r>
            <a:r>
              <a:rPr dirty="0" sz="3150" spc="-19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to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 spc="-35">
                <a:latin typeface="Verdana"/>
                <a:cs typeface="Verdana"/>
              </a:rPr>
              <a:t>varying</a:t>
            </a:r>
            <a:r>
              <a:rPr dirty="0" sz="3150" spc="-195">
                <a:latin typeface="Verdana"/>
                <a:cs typeface="Verdana"/>
              </a:rPr>
              <a:t> </a:t>
            </a:r>
            <a:r>
              <a:rPr dirty="0" sz="3150" spc="-55">
                <a:latin typeface="Verdana"/>
                <a:cs typeface="Verdana"/>
              </a:rPr>
              <a:t>degrees.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Exploring </a:t>
            </a:r>
            <a:r>
              <a:rPr dirty="0" sz="3150">
                <a:latin typeface="Verdana"/>
                <a:cs typeface="Verdana"/>
              </a:rPr>
              <a:t>these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international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examples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 spc="70">
                <a:latin typeface="Verdana"/>
                <a:cs typeface="Verdana"/>
              </a:rPr>
              <a:t>can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provide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valuable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insights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into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potential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for </a:t>
            </a:r>
            <a:r>
              <a:rPr dirty="0" sz="3150">
                <a:latin typeface="Verdana"/>
                <a:cs typeface="Verdana"/>
              </a:rPr>
              <a:t>widespread </a:t>
            </a:r>
            <a:r>
              <a:rPr dirty="0" sz="3150" spc="-10">
                <a:latin typeface="Verdana"/>
                <a:cs typeface="Verdana"/>
              </a:rPr>
              <a:t>adoption.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4766" y="3946855"/>
            <a:ext cx="3431667" cy="34380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12734" y="3429749"/>
            <a:ext cx="7451090" cy="2150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Online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voting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has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increase</a:t>
            </a:r>
            <a:endParaRPr sz="2750">
              <a:latin typeface="Verdana"/>
              <a:cs typeface="Verdana"/>
            </a:endParaRPr>
          </a:p>
          <a:p>
            <a:pPr marL="12700" marR="307340" indent="3507104">
              <a:lnSpc>
                <a:spcPct val="101499"/>
              </a:lnSpc>
              <a:spcBef>
                <a:spcPts val="25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voter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turnout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meeting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preferences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tech-savvy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generations.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lead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more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representative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 democratic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process.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7282" rIns="0" bIns="0" rtlCol="0" vert="horz">
            <a:spAutoFit/>
          </a:bodyPr>
          <a:lstStyle/>
          <a:p>
            <a:pPr marL="730885">
              <a:lnSpc>
                <a:spcPct val="100000"/>
              </a:lnSpc>
              <a:spcBef>
                <a:spcPts val="125"/>
              </a:spcBef>
            </a:pPr>
            <a:r>
              <a:rPr dirty="0" sz="4850" spc="-40"/>
              <a:t>Enhancing</a:t>
            </a:r>
            <a:r>
              <a:rPr dirty="0" sz="4850" spc="-185"/>
              <a:t> </a:t>
            </a:r>
            <a:r>
              <a:rPr dirty="0" sz="4850" spc="-145"/>
              <a:t>Voter </a:t>
            </a:r>
            <a:r>
              <a:rPr dirty="0" sz="4850" spc="-65"/>
              <a:t>Engagement</a:t>
            </a:r>
            <a:endParaRPr sz="4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826103" y="1091190"/>
            <a:ext cx="56896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8794" y="1091190"/>
            <a:ext cx="15426055" cy="138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615"/>
              </a:lnSpc>
              <a:spcBef>
                <a:spcPts val="100"/>
              </a:spcBef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Ethical</a:t>
            </a:r>
            <a:r>
              <a:rPr dirty="0" sz="31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considerations</a:t>
            </a:r>
            <a:r>
              <a:rPr dirty="0" sz="31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surrounding</a:t>
            </a:r>
            <a:r>
              <a:rPr dirty="0" sz="31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online</a:t>
            </a:r>
            <a:r>
              <a:rPr dirty="0" sz="31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voting</a:t>
            </a:r>
            <a:r>
              <a:rPr dirty="0" sz="31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5">
                <a:solidFill>
                  <a:srgbClr val="332C2C"/>
                </a:solidFill>
                <a:latin typeface="Verdana"/>
                <a:cs typeface="Verdana"/>
              </a:rPr>
              <a:t>include</a:t>
            </a:r>
            <a:r>
              <a:rPr dirty="0" sz="31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ensuring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ts val="3450"/>
              </a:lnSpc>
              <a:spcBef>
                <a:spcPts val="225"/>
              </a:spcBef>
              <a:tabLst>
                <a:tab pos="8890000" algn="l"/>
              </a:tabLst>
            </a:pPr>
            <a:r>
              <a:rPr dirty="0" sz="3150" spc="-35">
                <a:solidFill>
                  <a:srgbClr val="332C2C"/>
                </a:solidFill>
                <a:latin typeface="Verdana"/>
                <a:cs typeface="Verdana"/>
              </a:rPr>
              <a:t>all</a:t>
            </a:r>
            <a:r>
              <a:rPr dirty="0" sz="31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35">
                <a:solidFill>
                  <a:srgbClr val="332C2C"/>
                </a:solidFill>
                <a:latin typeface="Verdana"/>
                <a:cs typeface="Verdana"/>
              </a:rPr>
              <a:t>voters,</a:t>
            </a:r>
            <a:r>
              <a:rPr dirty="0" sz="31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addressing</a:t>
            </a:r>
            <a:r>
              <a:rPr dirty="0" sz="31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114">
                <a:solidFill>
                  <a:srgbClr val="332C2C"/>
                </a:solidFill>
                <a:latin typeface="Verdana"/>
                <a:cs typeface="Verdana"/>
              </a:rPr>
              <a:t>issues,</a:t>
            </a:r>
            <a:r>
              <a:rPr dirty="0" sz="31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safeguarding</a:t>
            </a:r>
            <a:r>
              <a:rPr dirty="0" sz="31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against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manipulation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coercion.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612747" y="3429749"/>
            <a:ext cx="7204709" cy="25698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online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voting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holds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reshape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democratic participation.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continues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advance,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address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challenges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leverage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beneﬁts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betterment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democracy.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6007" rIns="0" bIns="0" rtlCol="0" vert="horz">
            <a:spAutoFit/>
          </a:bodyPr>
          <a:lstStyle/>
          <a:p>
            <a:pPr marL="73406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Future</a:t>
            </a:r>
            <a:r>
              <a:rPr dirty="0" spc="-185"/>
              <a:t> </a:t>
            </a:r>
            <a:r>
              <a:rPr dirty="0" spc="-60"/>
              <a:t>Implications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2024-03-15T15:21:33Z</dcterms:created>
  <dcterms:modified xsi:type="dcterms:W3CDTF">2024-03-15T15:21:33Z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2024-03-15T00:00:00Z</vt:filetime>
  </property>
  <property fmtid="{D5CDD505-2E9C-101B-9397-08002B2CF9AE}" pid="5" name="Producer">
    <vt:lpwstr>GPL Ghostscript 10.02.0</vt:lpwstr>
  </property>
</Properties>
</file>