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9" r:id="rId9"/>
    <p:sldId id="261" r:id="rId10"/>
    <p:sldId id="265" r:id="rId11"/>
    <p:sldId id="266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74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EFD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77434" y="1651553"/>
            <a:ext cx="4320540" cy="462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EFD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EFD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2169" y="1264465"/>
            <a:ext cx="5401945" cy="32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285" y="1777745"/>
            <a:ext cx="8761730" cy="4083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3200" y="6199829"/>
            <a:ext cx="2331720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0019" y="6500393"/>
            <a:ext cx="1530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gitam.ed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00" y="6212529"/>
            <a:ext cx="9547225" cy="257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9465310" algn="l"/>
              </a:tabLst>
            </a:pPr>
            <a:r>
              <a:rPr sz="1450" dirty="0">
                <a:solidFill>
                  <a:srgbClr val="7E7E7E"/>
                </a:solidFill>
                <a:latin typeface="Lucida Sans Unicode"/>
                <a:cs typeface="Lucida Sans Unicode"/>
              </a:rPr>
              <a:t>Dept</a:t>
            </a:r>
            <a:r>
              <a:rPr sz="145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EECE,</a:t>
            </a:r>
            <a:r>
              <a:rPr sz="145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7E7E7E"/>
                </a:solidFill>
                <a:latin typeface="Lucida Sans Unicode"/>
                <a:cs typeface="Lucida Sans Unicode"/>
              </a:rPr>
              <a:t>GST</a:t>
            </a:r>
            <a:r>
              <a:rPr sz="145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Bengaluru</a:t>
            </a:r>
            <a:r>
              <a:rPr sz="1450" dirty="0">
                <a:solidFill>
                  <a:srgbClr val="7E7E7E"/>
                </a:solidFill>
                <a:latin typeface="Lucida Sans Unicode"/>
                <a:cs typeface="Lucida Sans Unicode"/>
              </a:rPr>
              <a:t>	</a:t>
            </a:r>
            <a:r>
              <a:rPr sz="1725" spc="-75" baseline="16908" dirty="0">
                <a:latin typeface="Microsoft Sans Serif"/>
                <a:cs typeface="Microsoft Sans Serif"/>
              </a:rPr>
              <a:t>1</a:t>
            </a:r>
            <a:endParaRPr sz="1725" baseline="16908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682" y="1117231"/>
            <a:ext cx="10000488" cy="54452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13563" y="6150369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E7E7E"/>
                </a:solidFill>
                <a:latin typeface="Verdana"/>
                <a:cs typeface="Verdana"/>
                <a:hlinkClick r:id="rId4"/>
              </a:rPr>
              <a:t>www.gitam.edu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456" y="2520696"/>
            <a:ext cx="5906135" cy="2974975"/>
            <a:chOff x="100456" y="2520696"/>
            <a:chExt cx="5906135" cy="29749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9660" y="5361432"/>
              <a:ext cx="266700" cy="134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1711" y="2520696"/>
              <a:ext cx="2214371" cy="10393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1251" y="3505200"/>
              <a:ext cx="2005964" cy="675640"/>
            </a:xfrm>
            <a:custGeom>
              <a:avLst/>
              <a:gdLst/>
              <a:ahLst/>
              <a:cxnLst/>
              <a:rect l="l" t="t" r="r" b="b"/>
              <a:pathLst>
                <a:path w="2005964" h="675639">
                  <a:moveTo>
                    <a:pt x="1894332" y="675132"/>
                  </a:moveTo>
                  <a:lnTo>
                    <a:pt x="112775" y="675132"/>
                  </a:lnTo>
                  <a:lnTo>
                    <a:pt x="68794" y="666297"/>
                  </a:lnTo>
                  <a:lnTo>
                    <a:pt x="32956" y="642175"/>
                  </a:lnTo>
                  <a:lnTo>
                    <a:pt x="8834" y="606337"/>
                  </a:lnTo>
                  <a:lnTo>
                    <a:pt x="0" y="562356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894332" y="0"/>
                  </a:lnTo>
                  <a:lnTo>
                    <a:pt x="1937432" y="8834"/>
                  </a:lnTo>
                  <a:lnTo>
                    <a:pt x="1972817" y="32956"/>
                  </a:lnTo>
                  <a:lnTo>
                    <a:pt x="1996773" y="68794"/>
                  </a:lnTo>
                  <a:lnTo>
                    <a:pt x="2005583" y="112775"/>
                  </a:lnTo>
                  <a:lnTo>
                    <a:pt x="2005583" y="562356"/>
                  </a:lnTo>
                  <a:lnTo>
                    <a:pt x="1996773" y="606337"/>
                  </a:lnTo>
                  <a:lnTo>
                    <a:pt x="1972817" y="642175"/>
                  </a:lnTo>
                  <a:lnTo>
                    <a:pt x="1937432" y="666297"/>
                  </a:lnTo>
                  <a:lnTo>
                    <a:pt x="1894332" y="67513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251" y="3505200"/>
              <a:ext cx="2005964" cy="675640"/>
            </a:xfrm>
            <a:custGeom>
              <a:avLst/>
              <a:gdLst/>
              <a:ahLst/>
              <a:cxnLst/>
              <a:rect l="l" t="t" r="r" b="b"/>
              <a:pathLst>
                <a:path w="2005964" h="675639">
                  <a:moveTo>
                    <a:pt x="0" y="112775"/>
                  </a:move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894332" y="0"/>
                  </a:lnTo>
                  <a:lnTo>
                    <a:pt x="1937432" y="8834"/>
                  </a:lnTo>
                  <a:lnTo>
                    <a:pt x="1972817" y="32956"/>
                  </a:lnTo>
                  <a:lnTo>
                    <a:pt x="1996773" y="68794"/>
                  </a:lnTo>
                  <a:lnTo>
                    <a:pt x="2005583" y="112775"/>
                  </a:lnTo>
                  <a:lnTo>
                    <a:pt x="2005583" y="562356"/>
                  </a:lnTo>
                  <a:lnTo>
                    <a:pt x="1996773" y="606337"/>
                  </a:lnTo>
                  <a:lnTo>
                    <a:pt x="1972817" y="642175"/>
                  </a:lnTo>
                  <a:lnTo>
                    <a:pt x="1937432" y="666297"/>
                  </a:lnTo>
                  <a:lnTo>
                    <a:pt x="1894332" y="675132"/>
                  </a:lnTo>
                  <a:lnTo>
                    <a:pt x="112775" y="675132"/>
                  </a:lnTo>
                  <a:lnTo>
                    <a:pt x="68794" y="666297"/>
                  </a:lnTo>
                  <a:lnTo>
                    <a:pt x="32956" y="642175"/>
                  </a:lnTo>
                  <a:lnTo>
                    <a:pt x="8834" y="606337"/>
                  </a:lnTo>
                  <a:lnTo>
                    <a:pt x="0" y="562356"/>
                  </a:lnTo>
                  <a:lnTo>
                    <a:pt x="0" y="112775"/>
                  </a:lnTo>
                  <a:close/>
                </a:path>
              </a:pathLst>
            </a:custGeom>
            <a:ln w="21336">
              <a:solidFill>
                <a:srgbClr val="A04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60701" y="3673848"/>
            <a:ext cx="4911090" cy="1061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300" spc="-190" dirty="0">
                <a:solidFill>
                  <a:srgbClr val="007069"/>
                </a:solidFill>
                <a:latin typeface="Arial Black"/>
                <a:cs typeface="Arial Black"/>
              </a:rPr>
              <a:t>GITAM</a:t>
            </a:r>
            <a:r>
              <a:rPr sz="2300" spc="-110" dirty="0">
                <a:solidFill>
                  <a:srgbClr val="007069"/>
                </a:solidFill>
                <a:latin typeface="Arial Black"/>
                <a:cs typeface="Arial Black"/>
              </a:rPr>
              <a:t> </a:t>
            </a:r>
            <a:r>
              <a:rPr sz="2300" spc="-125" dirty="0">
                <a:solidFill>
                  <a:srgbClr val="007069"/>
                </a:solidFill>
                <a:latin typeface="Arial Black"/>
                <a:cs typeface="Arial Black"/>
              </a:rPr>
              <a:t>(Deemed-</a:t>
            </a:r>
            <a:r>
              <a:rPr sz="2300" spc="-65" dirty="0">
                <a:solidFill>
                  <a:srgbClr val="007069"/>
                </a:solidFill>
                <a:latin typeface="Arial Black"/>
                <a:cs typeface="Arial Black"/>
              </a:rPr>
              <a:t>to-</a:t>
            </a:r>
            <a:r>
              <a:rPr sz="2300" spc="-140" dirty="0">
                <a:solidFill>
                  <a:srgbClr val="007069"/>
                </a:solidFill>
                <a:latin typeface="Arial Black"/>
                <a:cs typeface="Arial Black"/>
              </a:rPr>
              <a:t>be)</a:t>
            </a:r>
            <a:r>
              <a:rPr sz="2300" spc="-125" dirty="0">
                <a:solidFill>
                  <a:srgbClr val="007069"/>
                </a:solidFill>
                <a:latin typeface="Arial Black"/>
                <a:cs typeface="Arial Black"/>
              </a:rPr>
              <a:t> </a:t>
            </a:r>
            <a:r>
              <a:rPr sz="2300" spc="-60" dirty="0">
                <a:solidFill>
                  <a:srgbClr val="007069"/>
                </a:solidFill>
                <a:latin typeface="Arial Black"/>
                <a:cs typeface="Arial Black"/>
              </a:rPr>
              <a:t>University</a:t>
            </a:r>
            <a:endParaRPr sz="2300">
              <a:latin typeface="Arial Black"/>
              <a:cs typeface="Arial Black"/>
            </a:endParaRPr>
          </a:p>
          <a:p>
            <a:pPr marL="532130" marR="531495" algn="ctr">
              <a:lnSpc>
                <a:spcPct val="102699"/>
              </a:lnSpc>
              <a:spcBef>
                <a:spcPts val="1800"/>
              </a:spcBef>
            </a:pPr>
            <a:r>
              <a:rPr sz="1450" b="1" spc="-60" dirty="0">
                <a:solidFill>
                  <a:srgbClr val="282828"/>
                </a:solidFill>
                <a:latin typeface="Verdana"/>
                <a:cs typeface="Verdana"/>
              </a:rPr>
              <a:t>Department</a:t>
            </a:r>
            <a:r>
              <a:rPr sz="1450" b="1" spc="-100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450" b="1" spc="-85" dirty="0">
                <a:solidFill>
                  <a:srgbClr val="282828"/>
                </a:solidFill>
                <a:latin typeface="Verdana"/>
                <a:cs typeface="Verdana"/>
              </a:rPr>
              <a:t>of</a:t>
            </a:r>
            <a:r>
              <a:rPr sz="1450" b="1" spc="-45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450" b="1" spc="-75" dirty="0">
                <a:solidFill>
                  <a:srgbClr val="282828"/>
                </a:solidFill>
                <a:latin typeface="Verdana"/>
                <a:cs typeface="Verdana"/>
              </a:rPr>
              <a:t>Electrical</a:t>
            </a:r>
            <a:r>
              <a:rPr sz="1450" b="1" spc="-90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450" b="1" spc="-75" dirty="0">
                <a:solidFill>
                  <a:srgbClr val="282828"/>
                </a:solidFill>
                <a:latin typeface="Verdana"/>
                <a:cs typeface="Verdana"/>
              </a:rPr>
              <a:t>Electronics</a:t>
            </a:r>
            <a:r>
              <a:rPr sz="1450" b="1" spc="-90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450" b="1" spc="-25" dirty="0">
                <a:solidFill>
                  <a:srgbClr val="282828"/>
                </a:solidFill>
                <a:latin typeface="Verdana"/>
                <a:cs typeface="Verdana"/>
              </a:rPr>
              <a:t>and </a:t>
            </a:r>
            <a:r>
              <a:rPr sz="1450" b="1" spc="-60" dirty="0">
                <a:solidFill>
                  <a:srgbClr val="282828"/>
                </a:solidFill>
                <a:latin typeface="Verdana"/>
                <a:cs typeface="Verdana"/>
              </a:rPr>
              <a:t>Communication</a:t>
            </a:r>
            <a:r>
              <a:rPr sz="1450" b="1" spc="-25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450" b="1" spc="-10" dirty="0">
                <a:solidFill>
                  <a:srgbClr val="282828"/>
                </a:solidFill>
                <a:latin typeface="Verdana"/>
                <a:cs typeface="Verdana"/>
              </a:rPr>
              <a:t>Engineering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715" y="4793971"/>
            <a:ext cx="10388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80" dirty="0">
                <a:solidFill>
                  <a:srgbClr val="282828"/>
                </a:solidFill>
                <a:latin typeface="Verdana"/>
                <a:cs typeface="Verdana"/>
              </a:rPr>
              <a:t>Project</a:t>
            </a:r>
            <a:r>
              <a:rPr sz="1150" b="1" spc="-70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150" b="1" spc="-75" dirty="0">
                <a:solidFill>
                  <a:srgbClr val="282828"/>
                </a:solidFill>
                <a:latin typeface="Verdana"/>
                <a:cs typeface="Verdana"/>
              </a:rPr>
              <a:t>Team: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52" y="4972262"/>
            <a:ext cx="2849880" cy="733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indent="-234950">
              <a:lnSpc>
                <a:spcPct val="100000"/>
              </a:lnSpc>
              <a:buChar char="•"/>
              <a:tabLst>
                <a:tab pos="247650" algn="l"/>
              </a:tabLst>
            </a:pPr>
            <a:r>
              <a:rPr sz="1150" dirty="0">
                <a:latin typeface="Microsoft Sans Serif"/>
                <a:cs typeface="Microsoft Sans Serif"/>
              </a:rPr>
              <a:t>BU22EECE0100154</a:t>
            </a:r>
            <a:r>
              <a:rPr sz="1150" spc="150" dirty="0">
                <a:latin typeface="Microsoft Sans Serif"/>
                <a:cs typeface="Microsoft Sans Serif"/>
              </a:rPr>
              <a:t>  </a:t>
            </a:r>
            <a:r>
              <a:rPr sz="1150" dirty="0">
                <a:latin typeface="Microsoft Sans Serif"/>
                <a:cs typeface="Microsoft Sans Serif"/>
              </a:rPr>
              <a:t>Laasya</a:t>
            </a:r>
            <a:r>
              <a:rPr sz="1150" spc="1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Priya</a:t>
            </a:r>
            <a:r>
              <a:rPr sz="1150" spc="5" dirty="0">
                <a:latin typeface="Microsoft Sans Serif"/>
                <a:cs typeface="Microsoft Sans Serif"/>
              </a:rPr>
              <a:t> </a:t>
            </a:r>
            <a:r>
              <a:rPr sz="1150" dirty="0">
                <a:latin typeface="Microsoft Sans Serif"/>
                <a:cs typeface="Microsoft Sans Serif"/>
              </a:rPr>
              <a:t>.</a:t>
            </a:r>
            <a:r>
              <a:rPr sz="1150" spc="-5" dirty="0">
                <a:latin typeface="Microsoft Sans Serif"/>
                <a:cs typeface="Microsoft Sans Serif"/>
              </a:rPr>
              <a:t> </a:t>
            </a:r>
            <a:r>
              <a:rPr sz="1150" spc="-50" dirty="0">
                <a:latin typeface="Microsoft Sans Serif"/>
                <a:cs typeface="Microsoft Sans Serif"/>
              </a:rPr>
              <a:t>R</a:t>
            </a:r>
            <a:endParaRPr lang="en-IN" sz="1150" spc="-50" dirty="0">
              <a:latin typeface="Microsoft Sans Serif"/>
              <a:cs typeface="Microsoft Sans Serif"/>
            </a:endParaRPr>
          </a:p>
          <a:p>
            <a:pPr marL="247650" indent="-234950">
              <a:buFontTx/>
              <a:buChar char="•"/>
              <a:tabLst>
                <a:tab pos="247650" algn="l"/>
              </a:tabLst>
            </a:pPr>
            <a:r>
              <a:rPr lang="en-IN" sz="1150" dirty="0">
                <a:latin typeface="Microsoft Sans Serif"/>
                <a:cs typeface="Microsoft Sans Serif"/>
              </a:rPr>
              <a:t>BU22EECE0100186</a:t>
            </a:r>
            <a:r>
              <a:rPr lang="en-IN" sz="1150" spc="315" dirty="0">
                <a:latin typeface="Microsoft Sans Serif"/>
                <a:cs typeface="Microsoft Sans Serif"/>
              </a:rPr>
              <a:t> </a:t>
            </a:r>
            <a:r>
              <a:rPr lang="en-IN" sz="1150" dirty="0">
                <a:latin typeface="Microsoft Sans Serif"/>
                <a:cs typeface="Microsoft Sans Serif"/>
              </a:rPr>
              <a:t>Reddy Sekhar</a:t>
            </a:r>
            <a:r>
              <a:rPr lang="en-IN" sz="1150" spc="5" dirty="0">
                <a:latin typeface="Microsoft Sans Serif"/>
                <a:cs typeface="Microsoft Sans Serif"/>
              </a:rPr>
              <a:t> </a:t>
            </a:r>
            <a:r>
              <a:rPr lang="en-IN" sz="1150" dirty="0">
                <a:latin typeface="Microsoft Sans Serif"/>
                <a:cs typeface="Microsoft Sans Serif"/>
              </a:rPr>
              <a:t>.</a:t>
            </a:r>
            <a:r>
              <a:rPr lang="en-IN" sz="1150" spc="-20" dirty="0">
                <a:latin typeface="Microsoft Sans Serif"/>
                <a:cs typeface="Microsoft Sans Serif"/>
              </a:rPr>
              <a:t> </a:t>
            </a:r>
            <a:r>
              <a:rPr lang="en-IN" sz="1150" spc="-50" dirty="0">
                <a:latin typeface="Microsoft Sans Serif"/>
                <a:cs typeface="Microsoft Sans Serif"/>
              </a:rPr>
              <a:t>M</a:t>
            </a:r>
          </a:p>
          <a:p>
            <a:pPr marL="247650" indent="-234950">
              <a:lnSpc>
                <a:spcPct val="100000"/>
              </a:lnSpc>
              <a:spcBef>
                <a:spcPts val="100"/>
              </a:spcBef>
              <a:buChar char="•"/>
              <a:tabLst>
                <a:tab pos="247650" algn="l"/>
              </a:tabLst>
            </a:pPr>
            <a:r>
              <a:rPr lang="en-IN" sz="1150" dirty="0">
                <a:latin typeface="Microsoft Sans Serif"/>
                <a:cs typeface="Microsoft Sans Serif"/>
              </a:rPr>
              <a:t>BU22EECE0100539</a:t>
            </a:r>
            <a:r>
              <a:rPr lang="en-IN" sz="1150" spc="145" dirty="0">
                <a:latin typeface="Microsoft Sans Serif"/>
                <a:cs typeface="Microsoft Sans Serif"/>
              </a:rPr>
              <a:t>  </a:t>
            </a:r>
            <a:r>
              <a:rPr lang="en-IN" sz="1150" dirty="0">
                <a:latin typeface="Microsoft Sans Serif"/>
                <a:cs typeface="Microsoft Sans Serif"/>
              </a:rPr>
              <a:t>Vaishnavi</a:t>
            </a:r>
            <a:r>
              <a:rPr lang="en-IN" sz="1150" spc="30" dirty="0">
                <a:latin typeface="Microsoft Sans Serif"/>
                <a:cs typeface="Microsoft Sans Serif"/>
              </a:rPr>
              <a:t> </a:t>
            </a:r>
            <a:r>
              <a:rPr lang="en-IN" sz="1150" dirty="0">
                <a:latin typeface="Microsoft Sans Serif"/>
                <a:cs typeface="Microsoft Sans Serif"/>
              </a:rPr>
              <a:t>.</a:t>
            </a:r>
            <a:r>
              <a:rPr lang="en-IN" sz="1150" spc="-20" dirty="0">
                <a:latin typeface="Microsoft Sans Serif"/>
                <a:cs typeface="Microsoft Sans Serif"/>
              </a:rPr>
              <a:t> </a:t>
            </a:r>
            <a:r>
              <a:rPr lang="en-IN" sz="1150" spc="-50" dirty="0">
                <a:latin typeface="Microsoft Sans Serif"/>
                <a:cs typeface="Microsoft Sans Serif"/>
              </a:rPr>
              <a:t>D</a:t>
            </a:r>
            <a:endParaRPr lang="en-IN" sz="1150" dirty="0">
              <a:latin typeface="Microsoft Sans Serif"/>
              <a:cs typeface="Microsoft Sans Serif"/>
            </a:endParaRPr>
          </a:p>
          <a:p>
            <a:pPr marL="247650" indent="-234950">
              <a:lnSpc>
                <a:spcPct val="100000"/>
              </a:lnSpc>
              <a:buChar char="•"/>
              <a:tabLst>
                <a:tab pos="247650" algn="l"/>
              </a:tabLst>
            </a:pPr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3770" y="5055604"/>
            <a:ext cx="11620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80" dirty="0">
                <a:solidFill>
                  <a:srgbClr val="282828"/>
                </a:solidFill>
                <a:latin typeface="Verdana"/>
                <a:cs typeface="Verdana"/>
              </a:rPr>
              <a:t>Project</a:t>
            </a:r>
            <a:r>
              <a:rPr sz="1150" b="1" spc="-60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150" b="1" spc="-70" dirty="0">
                <a:solidFill>
                  <a:srgbClr val="282828"/>
                </a:solidFill>
                <a:latin typeface="Verdana"/>
                <a:cs typeface="Verdana"/>
              </a:rPr>
              <a:t>Mentor: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5820" y="5098888"/>
            <a:ext cx="153035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100"/>
              </a:spcBef>
              <a:buChar char="•"/>
              <a:tabLst>
                <a:tab pos="247650" algn="l"/>
              </a:tabLst>
            </a:pPr>
            <a:r>
              <a:rPr sz="1150" dirty="0">
                <a:latin typeface="Microsoft Sans Serif"/>
                <a:cs typeface="Microsoft Sans Serif"/>
              </a:rPr>
              <a:t>Dr.</a:t>
            </a:r>
            <a:r>
              <a:rPr sz="1150" spc="-15" dirty="0">
                <a:latin typeface="Microsoft Sans Serif"/>
                <a:cs typeface="Microsoft Sans Serif"/>
              </a:rPr>
              <a:t> </a:t>
            </a:r>
            <a:r>
              <a:rPr sz="1150" dirty="0" err="1">
                <a:latin typeface="Microsoft Sans Serif"/>
                <a:cs typeface="Microsoft Sans Serif"/>
              </a:rPr>
              <a:t>Karthick</a:t>
            </a:r>
            <a:r>
              <a:rPr sz="1150" spc="1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S</a:t>
            </a:r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1388" y="5364180"/>
            <a:ext cx="13392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80" dirty="0">
                <a:solidFill>
                  <a:srgbClr val="282828"/>
                </a:solidFill>
                <a:latin typeface="Verdana"/>
                <a:cs typeface="Verdana"/>
              </a:rPr>
              <a:t>Project</a:t>
            </a:r>
            <a:r>
              <a:rPr sz="1150" b="1" spc="-40" dirty="0">
                <a:solidFill>
                  <a:srgbClr val="282828"/>
                </a:solidFill>
                <a:latin typeface="Verdana"/>
                <a:cs typeface="Verdana"/>
              </a:rPr>
              <a:t> </a:t>
            </a:r>
            <a:r>
              <a:rPr sz="1150" b="1" spc="-145" dirty="0">
                <a:solidFill>
                  <a:srgbClr val="282828"/>
                </a:solidFill>
                <a:latin typeface="Verdana"/>
                <a:cs typeface="Verdana"/>
              </a:rPr>
              <a:t>In-</a:t>
            </a:r>
            <a:r>
              <a:rPr sz="1150" b="1" spc="-70" dirty="0">
                <a:solidFill>
                  <a:srgbClr val="282828"/>
                </a:solidFill>
                <a:latin typeface="Verdana"/>
                <a:cs typeface="Verdana"/>
              </a:rPr>
              <a:t>charge: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7964" y="5407501"/>
            <a:ext cx="1543050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indent="-234950">
              <a:lnSpc>
                <a:spcPts val="1375"/>
              </a:lnSpc>
              <a:spcBef>
                <a:spcPts val="100"/>
              </a:spcBef>
              <a:buChar char="•"/>
              <a:tabLst>
                <a:tab pos="247650" algn="l"/>
              </a:tabLst>
            </a:pPr>
            <a:r>
              <a:rPr sz="1150" dirty="0">
                <a:latin typeface="Microsoft Sans Serif"/>
                <a:cs typeface="Microsoft Sans Serif"/>
              </a:rPr>
              <a:t>Shatadal</a:t>
            </a:r>
            <a:r>
              <a:rPr sz="1150" spc="-20" dirty="0">
                <a:latin typeface="Microsoft Sans Serif"/>
                <a:cs typeface="Microsoft Sans Serif"/>
              </a:rPr>
              <a:t> </a:t>
            </a:r>
            <a:r>
              <a:rPr sz="1150" spc="-10" dirty="0">
                <a:latin typeface="Microsoft Sans Serif"/>
                <a:cs typeface="Microsoft Sans Serif"/>
              </a:rPr>
              <a:t>Chatterjee</a:t>
            </a:r>
            <a:endParaRPr sz="1150" dirty="0">
              <a:latin typeface="Microsoft Sans Serif"/>
              <a:cs typeface="Microsoft Sans Serif"/>
            </a:endParaRPr>
          </a:p>
          <a:p>
            <a:pPr marL="658495">
              <a:lnSpc>
                <a:spcPts val="1375"/>
              </a:lnSpc>
            </a:pPr>
            <a:r>
              <a:rPr sz="1150" spc="-50" dirty="0">
                <a:latin typeface="Microsoft Sans Serif"/>
                <a:cs typeface="Microsoft Sans Serif"/>
              </a:rPr>
              <a:t>•</a:t>
            </a:r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94371" y="1291788"/>
            <a:ext cx="5662295" cy="73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 marR="5080" indent="-785495">
              <a:lnSpc>
                <a:spcPct val="100499"/>
              </a:lnSpc>
              <a:spcBef>
                <a:spcPts val="100"/>
              </a:spcBef>
            </a:pPr>
            <a:r>
              <a:rPr sz="2300" b="0" dirty="0">
                <a:solidFill>
                  <a:srgbClr val="2B7259"/>
                </a:solidFill>
                <a:latin typeface="Microsoft Sans Serif"/>
                <a:cs typeface="Microsoft Sans Serif"/>
              </a:rPr>
              <a:t>Design</a:t>
            </a:r>
            <a:r>
              <a:rPr sz="2300" b="0" spc="65" dirty="0">
                <a:solidFill>
                  <a:srgbClr val="2B7259"/>
                </a:solidFill>
                <a:latin typeface="Microsoft Sans Serif"/>
                <a:cs typeface="Microsoft Sans Serif"/>
              </a:rPr>
              <a:t> </a:t>
            </a:r>
            <a:r>
              <a:rPr sz="2300" b="0" dirty="0">
                <a:solidFill>
                  <a:srgbClr val="2B7259"/>
                </a:solidFill>
                <a:latin typeface="Microsoft Sans Serif"/>
                <a:cs typeface="Microsoft Sans Serif"/>
              </a:rPr>
              <a:t>of</a:t>
            </a:r>
            <a:r>
              <a:rPr sz="2300" b="0" spc="65" dirty="0">
                <a:solidFill>
                  <a:srgbClr val="2B7259"/>
                </a:solidFill>
                <a:latin typeface="Microsoft Sans Serif"/>
                <a:cs typeface="Microsoft Sans Serif"/>
              </a:rPr>
              <a:t> </a:t>
            </a:r>
            <a:r>
              <a:rPr sz="2300" b="0" dirty="0">
                <a:solidFill>
                  <a:srgbClr val="2B7259"/>
                </a:solidFill>
                <a:latin typeface="Microsoft Sans Serif"/>
                <a:cs typeface="Microsoft Sans Serif"/>
              </a:rPr>
              <a:t>Low-Power</a:t>
            </a:r>
            <a:r>
              <a:rPr sz="2300" b="0" spc="50" dirty="0">
                <a:solidFill>
                  <a:srgbClr val="2B7259"/>
                </a:solidFill>
                <a:latin typeface="Microsoft Sans Serif"/>
                <a:cs typeface="Microsoft Sans Serif"/>
              </a:rPr>
              <a:t> </a:t>
            </a:r>
            <a:r>
              <a:rPr sz="2300" b="0" dirty="0">
                <a:solidFill>
                  <a:srgbClr val="2B7259"/>
                </a:solidFill>
                <a:latin typeface="Microsoft Sans Serif"/>
                <a:cs typeface="Microsoft Sans Serif"/>
              </a:rPr>
              <a:t>Fault-Tolerant</a:t>
            </a:r>
            <a:r>
              <a:rPr sz="2300" b="0" spc="65" dirty="0">
                <a:solidFill>
                  <a:srgbClr val="2B7259"/>
                </a:solidFill>
                <a:latin typeface="Microsoft Sans Serif"/>
                <a:cs typeface="Microsoft Sans Serif"/>
              </a:rPr>
              <a:t> </a:t>
            </a:r>
            <a:r>
              <a:rPr sz="2300" b="0" spc="-20" dirty="0">
                <a:solidFill>
                  <a:srgbClr val="2B7259"/>
                </a:solidFill>
                <a:latin typeface="Microsoft Sans Serif"/>
                <a:cs typeface="Microsoft Sans Serif"/>
              </a:rPr>
              <a:t>SRAM </a:t>
            </a:r>
            <a:r>
              <a:rPr sz="2300" b="0" dirty="0">
                <a:solidFill>
                  <a:srgbClr val="2B7259"/>
                </a:solidFill>
                <a:latin typeface="Microsoft Sans Serif"/>
                <a:cs typeface="Microsoft Sans Serif"/>
              </a:rPr>
              <a:t>for</a:t>
            </a:r>
            <a:r>
              <a:rPr sz="2300" b="0" spc="45" dirty="0">
                <a:solidFill>
                  <a:srgbClr val="2B7259"/>
                </a:solidFill>
                <a:latin typeface="Microsoft Sans Serif"/>
                <a:cs typeface="Microsoft Sans Serif"/>
              </a:rPr>
              <a:t> </a:t>
            </a:r>
            <a:r>
              <a:rPr sz="2300" b="0" dirty="0">
                <a:solidFill>
                  <a:srgbClr val="2B7259"/>
                </a:solidFill>
                <a:latin typeface="Microsoft Sans Serif"/>
                <a:cs typeface="Microsoft Sans Serif"/>
              </a:rPr>
              <a:t>Wearable</a:t>
            </a:r>
            <a:r>
              <a:rPr sz="2300" b="0" spc="65" dirty="0">
                <a:solidFill>
                  <a:srgbClr val="2B7259"/>
                </a:solidFill>
                <a:latin typeface="Microsoft Sans Serif"/>
                <a:cs typeface="Microsoft Sans Serif"/>
              </a:rPr>
              <a:t> </a:t>
            </a:r>
            <a:r>
              <a:rPr sz="2300" b="0" dirty="0">
                <a:solidFill>
                  <a:srgbClr val="2B7259"/>
                </a:solidFill>
                <a:latin typeface="Microsoft Sans Serif"/>
                <a:cs typeface="Microsoft Sans Serif"/>
              </a:rPr>
              <a:t>Health</a:t>
            </a:r>
            <a:r>
              <a:rPr sz="2300" b="0" spc="65" dirty="0">
                <a:solidFill>
                  <a:srgbClr val="2B7259"/>
                </a:solidFill>
                <a:latin typeface="Microsoft Sans Serif"/>
                <a:cs typeface="Microsoft Sans Serif"/>
              </a:rPr>
              <a:t> </a:t>
            </a:r>
            <a:r>
              <a:rPr sz="2300" b="0" spc="-10" dirty="0">
                <a:solidFill>
                  <a:srgbClr val="2B7259"/>
                </a:solidFill>
                <a:latin typeface="Microsoft Sans Serif"/>
                <a:cs typeface="Microsoft Sans Serif"/>
              </a:rPr>
              <a:t>Monitoring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5970" y="1188176"/>
            <a:ext cx="915669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20" dirty="0">
                <a:solidFill>
                  <a:srgbClr val="007069"/>
                </a:solidFill>
                <a:latin typeface="Arial Black"/>
                <a:cs typeface="Arial Black"/>
              </a:rPr>
              <a:t>Review-</a:t>
            </a:r>
            <a:r>
              <a:rPr sz="1650" spc="-50" dirty="0">
                <a:solidFill>
                  <a:srgbClr val="007069"/>
                </a:solidFill>
                <a:latin typeface="Arial Black"/>
                <a:cs typeface="Arial Black"/>
              </a:rPr>
              <a:t>I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9579" y="3713493"/>
            <a:ext cx="12712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AY</a:t>
            </a:r>
            <a:r>
              <a:rPr sz="1450" b="1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2025-</a:t>
            </a:r>
            <a:r>
              <a:rPr sz="1450" b="1" spc="-25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145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52003" y="3494532"/>
            <a:ext cx="2307590" cy="696595"/>
            <a:chOff x="7652003" y="3494532"/>
            <a:chExt cx="2307590" cy="696595"/>
          </a:xfrm>
        </p:grpSpPr>
        <p:sp>
          <p:nvSpPr>
            <p:cNvPr id="22" name="object 22"/>
            <p:cNvSpPr/>
            <p:nvPr/>
          </p:nvSpPr>
          <p:spPr>
            <a:xfrm>
              <a:off x="7662671" y="3505200"/>
              <a:ext cx="2286000" cy="675640"/>
            </a:xfrm>
            <a:custGeom>
              <a:avLst/>
              <a:gdLst/>
              <a:ahLst/>
              <a:cxnLst/>
              <a:rect l="l" t="t" r="r" b="b"/>
              <a:pathLst>
                <a:path w="2286000" h="675639">
                  <a:moveTo>
                    <a:pt x="2173224" y="675132"/>
                  </a:moveTo>
                  <a:lnTo>
                    <a:pt x="112775" y="675132"/>
                  </a:lnTo>
                  <a:lnTo>
                    <a:pt x="68794" y="666297"/>
                  </a:lnTo>
                  <a:lnTo>
                    <a:pt x="32956" y="642175"/>
                  </a:lnTo>
                  <a:lnTo>
                    <a:pt x="8834" y="606337"/>
                  </a:lnTo>
                  <a:lnTo>
                    <a:pt x="0" y="562356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2173224" y="0"/>
                  </a:lnTo>
                  <a:lnTo>
                    <a:pt x="2217205" y="8834"/>
                  </a:lnTo>
                  <a:lnTo>
                    <a:pt x="2253043" y="32956"/>
                  </a:lnTo>
                  <a:lnTo>
                    <a:pt x="2277165" y="68794"/>
                  </a:lnTo>
                  <a:lnTo>
                    <a:pt x="2286000" y="112775"/>
                  </a:lnTo>
                  <a:lnTo>
                    <a:pt x="2286000" y="562356"/>
                  </a:lnTo>
                  <a:lnTo>
                    <a:pt x="2277165" y="606337"/>
                  </a:lnTo>
                  <a:lnTo>
                    <a:pt x="2253043" y="642175"/>
                  </a:lnTo>
                  <a:lnTo>
                    <a:pt x="2217205" y="666297"/>
                  </a:lnTo>
                  <a:lnTo>
                    <a:pt x="2173224" y="675132"/>
                  </a:lnTo>
                  <a:close/>
                </a:path>
              </a:pathLst>
            </a:custGeom>
            <a:solidFill>
              <a:srgbClr val="E9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2671" y="3505200"/>
              <a:ext cx="2286000" cy="675640"/>
            </a:xfrm>
            <a:custGeom>
              <a:avLst/>
              <a:gdLst/>
              <a:ahLst/>
              <a:cxnLst/>
              <a:rect l="l" t="t" r="r" b="b"/>
              <a:pathLst>
                <a:path w="2286000" h="675639">
                  <a:moveTo>
                    <a:pt x="0" y="112775"/>
                  </a:move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2173224" y="0"/>
                  </a:lnTo>
                  <a:lnTo>
                    <a:pt x="2217205" y="8834"/>
                  </a:lnTo>
                  <a:lnTo>
                    <a:pt x="2253043" y="32956"/>
                  </a:lnTo>
                  <a:lnTo>
                    <a:pt x="2277165" y="68794"/>
                  </a:lnTo>
                  <a:lnTo>
                    <a:pt x="2286000" y="112775"/>
                  </a:lnTo>
                  <a:lnTo>
                    <a:pt x="2286000" y="562356"/>
                  </a:lnTo>
                  <a:lnTo>
                    <a:pt x="2277165" y="606337"/>
                  </a:lnTo>
                  <a:lnTo>
                    <a:pt x="2253043" y="642175"/>
                  </a:lnTo>
                  <a:lnTo>
                    <a:pt x="2217205" y="666297"/>
                  </a:lnTo>
                  <a:lnTo>
                    <a:pt x="2173224" y="675132"/>
                  </a:lnTo>
                  <a:lnTo>
                    <a:pt x="112775" y="675132"/>
                  </a:lnTo>
                  <a:lnTo>
                    <a:pt x="68794" y="666297"/>
                  </a:lnTo>
                  <a:lnTo>
                    <a:pt x="32956" y="642175"/>
                  </a:lnTo>
                  <a:lnTo>
                    <a:pt x="8834" y="606337"/>
                  </a:lnTo>
                  <a:lnTo>
                    <a:pt x="0" y="562356"/>
                  </a:lnTo>
                  <a:lnTo>
                    <a:pt x="0" y="112775"/>
                  </a:lnTo>
                  <a:close/>
                </a:path>
              </a:pathLst>
            </a:custGeom>
            <a:ln w="21336">
              <a:solidFill>
                <a:srgbClr val="A042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90246" y="3489453"/>
            <a:ext cx="2032635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2400"/>
              </a:lnSpc>
              <a:spcBef>
                <a:spcPts val="95"/>
              </a:spcBef>
            </a:pP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Capstone</a:t>
            </a:r>
            <a:r>
              <a:rPr sz="1450" b="1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450" b="1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50" b="1" spc="-5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450" b="1" spc="-10" dirty="0">
                <a:solidFill>
                  <a:srgbClr val="FFFFFF"/>
                </a:solidFill>
                <a:latin typeface="Verdana"/>
                <a:cs typeface="Verdana"/>
              </a:rPr>
              <a:t>Introduction (PROJ2999)</a:t>
            </a:r>
            <a:endParaRPr sz="1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Conclusion</a:t>
            </a:r>
            <a:r>
              <a:rPr spc="-35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75" dirty="0"/>
              <a:t>Future</a:t>
            </a:r>
            <a:r>
              <a:rPr spc="-35" dirty="0"/>
              <a:t> </a:t>
            </a:r>
            <a:r>
              <a:rPr spc="110" dirty="0"/>
              <a:t>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41417" y="6500393"/>
            <a:ext cx="154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78787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31" y="1915131"/>
            <a:ext cx="9509125" cy="3820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Verdana"/>
                <a:cs typeface="Verdana"/>
              </a:rPr>
              <a:t>Summary</a:t>
            </a:r>
            <a:r>
              <a:rPr sz="1650" b="1" spc="-40" dirty="0">
                <a:latin typeface="Verdana"/>
                <a:cs typeface="Verdana"/>
              </a:rPr>
              <a:t> </a:t>
            </a:r>
            <a:r>
              <a:rPr sz="1650" b="1" dirty="0">
                <a:latin typeface="Verdana"/>
                <a:cs typeface="Verdana"/>
              </a:rPr>
              <a:t>and</a:t>
            </a:r>
            <a:r>
              <a:rPr sz="1650" b="1" spc="-40" dirty="0">
                <a:latin typeface="Verdana"/>
                <a:cs typeface="Verdana"/>
              </a:rPr>
              <a:t> </a:t>
            </a:r>
            <a:r>
              <a:rPr sz="1650" b="1" spc="-10" dirty="0">
                <a:latin typeface="Verdana"/>
                <a:cs typeface="Verdana"/>
              </a:rPr>
              <a:t>Conclusion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02400"/>
              </a:lnSpc>
              <a:spcBef>
                <a:spcPts val="1285"/>
              </a:spcBef>
            </a:pPr>
            <a:r>
              <a:rPr sz="1450" dirty="0">
                <a:latin typeface="Microsoft Sans Serif"/>
                <a:cs typeface="Microsoft Sans Serif"/>
              </a:rPr>
              <a:t>The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project's</a:t>
            </a:r>
            <a:r>
              <a:rPr sz="1450" spc="4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objective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is</a:t>
            </a:r>
            <a:r>
              <a:rPr sz="1450" spc="4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to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design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low-power,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fault-tolerant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SRAM</a:t>
            </a:r>
            <a:r>
              <a:rPr sz="1450" spc="4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cell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for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use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in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wearable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health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spc="-10" dirty="0">
                <a:latin typeface="Microsoft Sans Serif"/>
                <a:cs typeface="Microsoft Sans Serif"/>
              </a:rPr>
              <a:t>monitoring </a:t>
            </a:r>
            <a:r>
              <a:rPr sz="1450" dirty="0">
                <a:latin typeface="Microsoft Sans Serif"/>
                <a:cs typeface="Microsoft Sans Serif"/>
              </a:rPr>
              <a:t>devices.</a:t>
            </a:r>
            <a:r>
              <a:rPr sz="1450" spc="7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The</a:t>
            </a:r>
            <a:r>
              <a:rPr sz="1450" spc="10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design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will</a:t>
            </a:r>
            <a:r>
              <a:rPr sz="1450" spc="9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combine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FinFET,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CNTFET,</a:t>
            </a:r>
            <a:r>
              <a:rPr sz="1450" spc="4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junctionless</a:t>
            </a:r>
            <a:r>
              <a:rPr sz="1450" spc="4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FET</a:t>
            </a:r>
            <a:r>
              <a:rPr sz="1450" spc="7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transistors</a:t>
            </a:r>
            <a:r>
              <a:rPr sz="1450" spc="9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to</a:t>
            </a:r>
            <a:r>
              <a:rPr sz="1450" spc="10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achieve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key</a:t>
            </a:r>
            <a:r>
              <a:rPr sz="1450" spc="95" dirty="0">
                <a:latin typeface="Microsoft Sans Serif"/>
                <a:cs typeface="Microsoft Sans Serif"/>
              </a:rPr>
              <a:t> </a:t>
            </a:r>
            <a:r>
              <a:rPr sz="1450" spc="-10" dirty="0">
                <a:latin typeface="Microsoft Sans Serif"/>
                <a:cs typeface="Microsoft Sans Serif"/>
              </a:rPr>
              <a:t>goals, </a:t>
            </a:r>
            <a:r>
              <a:rPr sz="1450" dirty="0">
                <a:latin typeface="Microsoft Sans Serif"/>
                <a:cs typeface="Microsoft Sans Serif"/>
              </a:rPr>
              <a:t>including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ultra-low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leakage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active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power,</a:t>
            </a:r>
            <a:r>
              <a:rPr sz="1450" spc="8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stable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operation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at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near-threshold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voltages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of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spc="60" dirty="0">
                <a:latin typeface="Microsoft Sans Serif"/>
                <a:cs typeface="Microsoft Sans Serif"/>
              </a:rPr>
              <a:t>0.5–0.7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spc="-25" dirty="0">
                <a:latin typeface="Microsoft Sans Serif"/>
                <a:cs typeface="Microsoft Sans Serif"/>
              </a:rPr>
              <a:t>V. </a:t>
            </a:r>
            <a:r>
              <a:rPr sz="1450" dirty="0">
                <a:latin typeface="Microsoft Sans Serif"/>
                <a:cs typeface="Microsoft Sans Serif"/>
              </a:rPr>
              <a:t>Additionally,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it</a:t>
            </a:r>
            <a:r>
              <a:rPr sz="1450" spc="8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aims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to</a:t>
            </a:r>
            <a:r>
              <a:rPr sz="1450" spc="9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integrate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fault-tolerance</a:t>
            </a:r>
            <a:r>
              <a:rPr sz="1450" spc="7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mechanisms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like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ECC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redundancy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to</a:t>
            </a:r>
            <a:r>
              <a:rPr sz="1450" spc="9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improve</a:t>
            </a:r>
            <a:r>
              <a:rPr sz="1450" spc="8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stability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spc="-10" dirty="0">
                <a:latin typeface="Microsoft Sans Serif"/>
                <a:cs typeface="Microsoft Sans Serif"/>
              </a:rPr>
              <a:t>against </a:t>
            </a:r>
            <a:r>
              <a:rPr sz="1450" dirty="0">
                <a:latin typeface="Microsoft Sans Serif"/>
                <a:cs typeface="Microsoft Sans Serif"/>
              </a:rPr>
              <a:t>process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variation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aging.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The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project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plan</a:t>
            </a:r>
            <a:r>
              <a:rPr sz="1450" spc="9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includes</a:t>
            </a:r>
            <a:r>
              <a:rPr sz="1450" spc="4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simulating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the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basic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SRAM</a:t>
            </a:r>
            <a:r>
              <a:rPr sz="1450" spc="4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analyzing</a:t>
            </a:r>
            <a:r>
              <a:rPr sz="1450" spc="9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its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spc="-10" dirty="0">
                <a:latin typeface="Microsoft Sans Serif"/>
                <a:cs typeface="Microsoft Sans Serif"/>
              </a:rPr>
              <a:t>power </a:t>
            </a:r>
            <a:r>
              <a:rPr sz="1450" dirty="0">
                <a:latin typeface="Microsoft Sans Serif"/>
                <a:cs typeface="Microsoft Sans Serif"/>
              </a:rPr>
              <a:t>consumption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stability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metrics.</a:t>
            </a:r>
            <a:r>
              <a:rPr sz="1450" spc="7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The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proposed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SRAM</a:t>
            </a:r>
            <a:r>
              <a:rPr sz="1450" spc="5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is</a:t>
            </a:r>
            <a:r>
              <a:rPr sz="1450" spc="8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intended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to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extend</a:t>
            </a:r>
            <a:r>
              <a:rPr sz="1450" spc="8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battery</a:t>
            </a:r>
            <a:r>
              <a:rPr sz="1450" spc="8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life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ensure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reliable</a:t>
            </a:r>
            <a:r>
              <a:rPr sz="1450" spc="35" dirty="0">
                <a:latin typeface="Microsoft Sans Serif"/>
                <a:cs typeface="Microsoft Sans Serif"/>
              </a:rPr>
              <a:t> </a:t>
            </a:r>
            <a:r>
              <a:rPr sz="1450" spc="-10" dirty="0">
                <a:latin typeface="Microsoft Sans Serif"/>
                <a:cs typeface="Microsoft Sans Serif"/>
              </a:rPr>
              <a:t>long- </a:t>
            </a:r>
            <a:r>
              <a:rPr sz="1450" dirty="0">
                <a:latin typeface="Microsoft Sans Serif"/>
                <a:cs typeface="Microsoft Sans Serif"/>
              </a:rPr>
              <a:t>term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health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monitoring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for</a:t>
            </a:r>
            <a:r>
              <a:rPr sz="1450" spc="8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applications</a:t>
            </a:r>
            <a:r>
              <a:rPr sz="1450" spc="2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such</a:t>
            </a:r>
            <a:r>
              <a:rPr sz="1450" spc="7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as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heart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rate</a:t>
            </a:r>
            <a:r>
              <a:rPr sz="1450" spc="8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monitoring,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motion</a:t>
            </a:r>
            <a:r>
              <a:rPr sz="1450" spc="8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data</a:t>
            </a:r>
            <a:r>
              <a:rPr sz="1450" spc="65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buffering,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and</a:t>
            </a:r>
            <a:r>
              <a:rPr sz="1450" spc="50" dirty="0">
                <a:latin typeface="Microsoft Sans Serif"/>
                <a:cs typeface="Microsoft Sans Serif"/>
              </a:rPr>
              <a:t> </a:t>
            </a:r>
            <a:r>
              <a:rPr sz="1450" dirty="0">
                <a:latin typeface="Microsoft Sans Serif"/>
                <a:cs typeface="Microsoft Sans Serif"/>
              </a:rPr>
              <a:t>event</a:t>
            </a:r>
            <a:r>
              <a:rPr sz="1450" spc="60" dirty="0">
                <a:latin typeface="Microsoft Sans Serif"/>
                <a:cs typeface="Microsoft Sans Serif"/>
              </a:rPr>
              <a:t> </a:t>
            </a:r>
            <a:r>
              <a:rPr sz="1450" spc="-10" dirty="0">
                <a:latin typeface="Microsoft Sans Serif"/>
                <a:cs typeface="Microsoft Sans Serif"/>
              </a:rPr>
              <a:t>detection.</a:t>
            </a:r>
            <a:endParaRPr sz="1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ts val="1960"/>
              </a:lnSpc>
            </a:pPr>
            <a:r>
              <a:rPr sz="1650" b="1" dirty="0">
                <a:latin typeface="Verdana"/>
                <a:cs typeface="Verdana"/>
              </a:rPr>
              <a:t>Future</a:t>
            </a:r>
            <a:r>
              <a:rPr sz="1650" b="1" spc="-55" dirty="0">
                <a:latin typeface="Verdana"/>
                <a:cs typeface="Verdana"/>
              </a:rPr>
              <a:t> </a:t>
            </a:r>
            <a:r>
              <a:rPr sz="1650" b="1" spc="-20" dirty="0">
                <a:latin typeface="Verdana"/>
                <a:cs typeface="Verdana"/>
              </a:rPr>
              <a:t>Work</a:t>
            </a:r>
            <a:endParaRPr sz="1650">
              <a:latin typeface="Verdana"/>
              <a:cs typeface="Verdana"/>
            </a:endParaRPr>
          </a:p>
          <a:p>
            <a:pPr marL="295910" indent="-283210">
              <a:lnSpc>
                <a:spcPts val="1960"/>
              </a:lnSpc>
              <a:buFont typeface="Wingdings"/>
              <a:buChar char=""/>
              <a:tabLst>
                <a:tab pos="295910" algn="l"/>
              </a:tabLst>
            </a:pPr>
            <a:r>
              <a:rPr sz="1650" dirty="0">
                <a:latin typeface="Microsoft Sans Serif"/>
                <a:cs typeface="Microsoft Sans Serif"/>
              </a:rPr>
              <a:t>Provides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reliable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memory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support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wearable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baby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health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monitoring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systems.</a:t>
            </a:r>
            <a:endParaRPr sz="1650">
              <a:latin typeface="Microsoft Sans Serif"/>
              <a:cs typeface="Microsoft Sans Serif"/>
            </a:endParaRPr>
          </a:p>
          <a:p>
            <a:pPr marL="353695" indent="-340995">
              <a:lnSpc>
                <a:spcPct val="100000"/>
              </a:lnSpc>
              <a:buFont typeface="Wingdings"/>
              <a:buChar char=""/>
              <a:tabLst>
                <a:tab pos="353695" algn="l"/>
              </a:tabLst>
            </a:pPr>
            <a:r>
              <a:rPr sz="1650" dirty="0">
                <a:latin typeface="Microsoft Sans Serif"/>
                <a:cs typeface="Microsoft Sans Serif"/>
              </a:rPr>
              <a:t>Improves</a:t>
            </a:r>
            <a:r>
              <a:rPr sz="1650" spc="-5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battery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life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through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low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power</a:t>
            </a:r>
            <a:r>
              <a:rPr sz="1650" spc="-10" dirty="0">
                <a:latin typeface="Microsoft Sans Serif"/>
                <a:cs typeface="Microsoft Sans Serif"/>
              </a:rPr>
              <a:t> consumption.</a:t>
            </a:r>
            <a:endParaRPr sz="1650">
              <a:latin typeface="Microsoft Sans Serif"/>
              <a:cs typeface="Microsoft Sans Serif"/>
            </a:endParaRPr>
          </a:p>
          <a:p>
            <a:pPr marL="353695" indent="-340995">
              <a:lnSpc>
                <a:spcPct val="100000"/>
              </a:lnSpc>
              <a:buFont typeface="Wingdings"/>
              <a:buChar char=""/>
              <a:tabLst>
                <a:tab pos="353695" algn="l"/>
              </a:tabLst>
            </a:pPr>
            <a:r>
              <a:rPr sz="1650" dirty="0">
                <a:latin typeface="Microsoft Sans Serif"/>
                <a:cs typeface="Microsoft Sans Serif"/>
              </a:rPr>
              <a:t>Increases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trust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</a:t>
            </a:r>
            <a:r>
              <a:rPr sz="1650" spc="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medical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IoT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devices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by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ensuring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fault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tolerance.</a:t>
            </a:r>
            <a:endParaRPr sz="1650">
              <a:latin typeface="Microsoft Sans Serif"/>
              <a:cs typeface="Microsoft Sans Serif"/>
            </a:endParaRPr>
          </a:p>
          <a:p>
            <a:pPr marL="295910" marR="532765" indent="-283845">
              <a:lnSpc>
                <a:spcPts val="1989"/>
              </a:lnSpc>
              <a:spcBef>
                <a:spcPts val="60"/>
              </a:spcBef>
              <a:buFont typeface="Wingdings"/>
              <a:buChar char=""/>
              <a:tabLst>
                <a:tab pos="295910" algn="l"/>
                <a:tab pos="353695" algn="l"/>
              </a:tabLst>
            </a:pP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Microsoft Sans Serif"/>
                <a:cs typeface="Microsoft Sans Serif"/>
              </a:rPr>
              <a:t>Future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work: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scaling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the design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to larger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memory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arrays,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integrating</a:t>
            </a:r>
            <a:r>
              <a:rPr sz="1650" spc="-5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with biomedical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sensors,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optimizing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AI-</a:t>
            </a:r>
            <a:r>
              <a:rPr sz="1650" dirty="0">
                <a:latin typeface="Microsoft Sans Serif"/>
                <a:cs typeface="Microsoft Sans Serif"/>
              </a:rPr>
              <a:t>driven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health</a:t>
            </a:r>
            <a:r>
              <a:rPr sz="1650" spc="-10" dirty="0">
                <a:latin typeface="Microsoft Sans Serif"/>
                <a:cs typeface="Microsoft Sans Serif"/>
              </a:rPr>
              <a:t> analytics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00" y="6212840"/>
            <a:ext cx="23317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7E7E7E"/>
                </a:solidFill>
                <a:latin typeface="Lucida Sans Unicode"/>
                <a:cs typeface="Lucida Sans Unicode"/>
              </a:rPr>
              <a:t>Dept</a:t>
            </a:r>
            <a:r>
              <a:rPr sz="145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EECE,</a:t>
            </a:r>
            <a:r>
              <a:rPr sz="145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7E7E7E"/>
                </a:solidFill>
                <a:latin typeface="Lucida Sans Unicode"/>
                <a:cs typeface="Lucida Sans Unicode"/>
              </a:rPr>
              <a:t>GST</a:t>
            </a:r>
            <a:r>
              <a:rPr sz="145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Bengaluru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70278" y="3473195"/>
            <a:ext cx="4208145" cy="864235"/>
          </a:xfrm>
          <a:custGeom>
            <a:avLst/>
            <a:gdLst/>
            <a:ahLst/>
            <a:cxnLst/>
            <a:rect l="l" t="t" r="r" b="b"/>
            <a:pathLst>
              <a:path w="4208145" h="864235">
                <a:moveTo>
                  <a:pt x="649890" y="155447"/>
                </a:moveTo>
                <a:lnTo>
                  <a:pt x="0" y="155447"/>
                </a:lnTo>
                <a:lnTo>
                  <a:pt x="0" y="3047"/>
                </a:lnTo>
                <a:lnTo>
                  <a:pt x="649890" y="3047"/>
                </a:lnTo>
                <a:lnTo>
                  <a:pt x="649890" y="155447"/>
                </a:lnTo>
                <a:close/>
              </a:path>
              <a:path w="4208145" h="864235">
                <a:moveTo>
                  <a:pt x="416242" y="864108"/>
                </a:moveTo>
                <a:lnTo>
                  <a:pt x="233743" y="864108"/>
                </a:lnTo>
                <a:lnTo>
                  <a:pt x="233743" y="155447"/>
                </a:lnTo>
                <a:lnTo>
                  <a:pt x="416242" y="155447"/>
                </a:lnTo>
                <a:lnTo>
                  <a:pt x="416242" y="864108"/>
                </a:lnTo>
                <a:close/>
              </a:path>
              <a:path w="4208145" h="864235">
                <a:moveTo>
                  <a:pt x="964692" y="864108"/>
                </a:moveTo>
                <a:lnTo>
                  <a:pt x="782288" y="864108"/>
                </a:lnTo>
                <a:lnTo>
                  <a:pt x="782288" y="3047"/>
                </a:lnTo>
                <a:lnTo>
                  <a:pt x="964692" y="3047"/>
                </a:lnTo>
                <a:lnTo>
                  <a:pt x="964692" y="339852"/>
                </a:lnTo>
                <a:lnTo>
                  <a:pt x="1487043" y="339852"/>
                </a:lnTo>
                <a:lnTo>
                  <a:pt x="1487043" y="492252"/>
                </a:lnTo>
                <a:lnTo>
                  <a:pt x="964692" y="492252"/>
                </a:lnTo>
                <a:lnTo>
                  <a:pt x="964692" y="864108"/>
                </a:lnTo>
                <a:close/>
              </a:path>
              <a:path w="4208145" h="864235">
                <a:moveTo>
                  <a:pt x="1487043" y="339852"/>
                </a:moveTo>
                <a:lnTo>
                  <a:pt x="1305210" y="339852"/>
                </a:lnTo>
                <a:lnTo>
                  <a:pt x="1305210" y="3047"/>
                </a:lnTo>
                <a:lnTo>
                  <a:pt x="1487043" y="3047"/>
                </a:lnTo>
                <a:lnTo>
                  <a:pt x="1487043" y="339852"/>
                </a:lnTo>
                <a:close/>
              </a:path>
              <a:path w="4208145" h="864235">
                <a:moveTo>
                  <a:pt x="1487043" y="864108"/>
                </a:moveTo>
                <a:lnTo>
                  <a:pt x="1305210" y="864108"/>
                </a:lnTo>
                <a:lnTo>
                  <a:pt x="1305210" y="492252"/>
                </a:lnTo>
                <a:lnTo>
                  <a:pt x="1487043" y="492252"/>
                </a:lnTo>
                <a:lnTo>
                  <a:pt x="1487043" y="864108"/>
                </a:lnTo>
                <a:close/>
              </a:path>
              <a:path w="4208145" h="864235">
                <a:moveTo>
                  <a:pt x="1792605" y="864108"/>
                </a:moveTo>
                <a:lnTo>
                  <a:pt x="1596009" y="864108"/>
                </a:lnTo>
                <a:lnTo>
                  <a:pt x="1899856" y="0"/>
                </a:lnTo>
                <a:lnTo>
                  <a:pt x="2122932" y="0"/>
                </a:lnTo>
                <a:lnTo>
                  <a:pt x="2170128" y="133635"/>
                </a:lnTo>
                <a:lnTo>
                  <a:pt x="2012346" y="133635"/>
                </a:lnTo>
                <a:lnTo>
                  <a:pt x="2006359" y="155955"/>
                </a:lnTo>
                <a:lnTo>
                  <a:pt x="1987597" y="221356"/>
                </a:lnTo>
                <a:lnTo>
                  <a:pt x="1974818" y="264437"/>
                </a:lnTo>
                <a:lnTo>
                  <a:pt x="1959771" y="314439"/>
                </a:lnTo>
                <a:lnTo>
                  <a:pt x="1942454" y="371361"/>
                </a:lnTo>
                <a:lnTo>
                  <a:pt x="1922864" y="435204"/>
                </a:lnTo>
                <a:lnTo>
                  <a:pt x="1900999" y="505968"/>
                </a:lnTo>
                <a:lnTo>
                  <a:pt x="2301627" y="505968"/>
                </a:lnTo>
                <a:lnTo>
                  <a:pt x="2355450" y="658368"/>
                </a:lnTo>
                <a:lnTo>
                  <a:pt x="1854993" y="658368"/>
                </a:lnTo>
                <a:lnTo>
                  <a:pt x="1792605" y="864108"/>
                </a:lnTo>
                <a:close/>
              </a:path>
              <a:path w="4208145" h="864235">
                <a:moveTo>
                  <a:pt x="2301627" y="505968"/>
                </a:moveTo>
                <a:lnTo>
                  <a:pt x="2125408" y="505968"/>
                </a:lnTo>
                <a:lnTo>
                  <a:pt x="2057757" y="288297"/>
                </a:lnTo>
                <a:lnTo>
                  <a:pt x="2043620" y="242570"/>
                </a:lnTo>
                <a:lnTo>
                  <a:pt x="2027967" y="191357"/>
                </a:lnTo>
                <a:lnTo>
                  <a:pt x="2015095" y="145226"/>
                </a:lnTo>
                <a:lnTo>
                  <a:pt x="2012346" y="133635"/>
                </a:lnTo>
                <a:lnTo>
                  <a:pt x="2170128" y="133635"/>
                </a:lnTo>
                <a:lnTo>
                  <a:pt x="2301627" y="505968"/>
                </a:lnTo>
                <a:close/>
              </a:path>
              <a:path w="4208145" h="864235">
                <a:moveTo>
                  <a:pt x="2428113" y="864108"/>
                </a:moveTo>
                <a:lnTo>
                  <a:pt x="2231517" y="864108"/>
                </a:lnTo>
                <a:lnTo>
                  <a:pt x="2169033" y="658368"/>
                </a:lnTo>
                <a:lnTo>
                  <a:pt x="2355450" y="658368"/>
                </a:lnTo>
                <a:lnTo>
                  <a:pt x="2428113" y="864108"/>
                </a:lnTo>
                <a:close/>
              </a:path>
              <a:path w="4208145" h="864235">
                <a:moveTo>
                  <a:pt x="2699385" y="864108"/>
                </a:moveTo>
                <a:lnTo>
                  <a:pt x="2536412" y="864108"/>
                </a:lnTo>
                <a:lnTo>
                  <a:pt x="2536412" y="3047"/>
                </a:lnTo>
                <a:lnTo>
                  <a:pt x="2766536" y="3047"/>
                </a:lnTo>
                <a:lnTo>
                  <a:pt x="2888056" y="212788"/>
                </a:lnTo>
                <a:lnTo>
                  <a:pt x="2688240" y="212788"/>
                </a:lnTo>
                <a:lnTo>
                  <a:pt x="2692252" y="277869"/>
                </a:lnTo>
                <a:lnTo>
                  <a:pt x="2695373" y="335031"/>
                </a:lnTo>
                <a:lnTo>
                  <a:pt x="2697601" y="384265"/>
                </a:lnTo>
                <a:lnTo>
                  <a:pt x="2698939" y="425563"/>
                </a:lnTo>
                <a:lnTo>
                  <a:pt x="2699385" y="458914"/>
                </a:lnTo>
                <a:lnTo>
                  <a:pt x="2699385" y="864108"/>
                </a:lnTo>
                <a:close/>
              </a:path>
              <a:path w="4208145" h="864235">
                <a:moveTo>
                  <a:pt x="3299650" y="647985"/>
                </a:moveTo>
                <a:lnTo>
                  <a:pt x="3144297" y="647985"/>
                </a:lnTo>
                <a:lnTo>
                  <a:pt x="3141108" y="584822"/>
                </a:lnTo>
                <a:lnTo>
                  <a:pt x="3138628" y="529513"/>
                </a:lnTo>
                <a:lnTo>
                  <a:pt x="3136857" y="482049"/>
                </a:lnTo>
                <a:lnTo>
                  <a:pt x="3135794" y="442422"/>
                </a:lnTo>
                <a:lnTo>
                  <a:pt x="3135439" y="410622"/>
                </a:lnTo>
                <a:lnTo>
                  <a:pt x="3135439" y="3047"/>
                </a:lnTo>
                <a:lnTo>
                  <a:pt x="3299650" y="3047"/>
                </a:lnTo>
                <a:lnTo>
                  <a:pt x="3299650" y="647985"/>
                </a:lnTo>
                <a:close/>
              </a:path>
              <a:path w="4208145" h="864235">
                <a:moveTo>
                  <a:pt x="3299650" y="864108"/>
                </a:moveTo>
                <a:lnTo>
                  <a:pt x="3067812" y="864108"/>
                </a:lnTo>
                <a:lnTo>
                  <a:pt x="2693479" y="212788"/>
                </a:lnTo>
                <a:lnTo>
                  <a:pt x="2888056" y="212788"/>
                </a:lnTo>
                <a:lnTo>
                  <a:pt x="3140202" y="647985"/>
                </a:lnTo>
                <a:lnTo>
                  <a:pt x="3299650" y="647985"/>
                </a:lnTo>
                <a:lnTo>
                  <a:pt x="3299650" y="864108"/>
                </a:lnTo>
                <a:close/>
              </a:path>
              <a:path w="4208145" h="864235">
                <a:moveTo>
                  <a:pt x="3698748" y="864108"/>
                </a:moveTo>
                <a:lnTo>
                  <a:pt x="3516344" y="864108"/>
                </a:lnTo>
                <a:lnTo>
                  <a:pt x="3516344" y="3047"/>
                </a:lnTo>
                <a:lnTo>
                  <a:pt x="3698748" y="3047"/>
                </a:lnTo>
                <a:lnTo>
                  <a:pt x="3698748" y="397097"/>
                </a:lnTo>
                <a:lnTo>
                  <a:pt x="3914073" y="397097"/>
                </a:lnTo>
                <a:lnTo>
                  <a:pt x="3979689" y="501300"/>
                </a:lnTo>
                <a:lnTo>
                  <a:pt x="3775805" y="501300"/>
                </a:lnTo>
                <a:lnTo>
                  <a:pt x="3698748" y="556641"/>
                </a:lnTo>
                <a:lnTo>
                  <a:pt x="3698748" y="864108"/>
                </a:lnTo>
                <a:close/>
              </a:path>
              <a:path w="4208145" h="864235">
                <a:moveTo>
                  <a:pt x="3914073" y="397097"/>
                </a:moveTo>
                <a:lnTo>
                  <a:pt x="3698748" y="397097"/>
                </a:lnTo>
                <a:lnTo>
                  <a:pt x="3770471" y="295846"/>
                </a:lnTo>
                <a:lnTo>
                  <a:pt x="4003262" y="3047"/>
                </a:lnTo>
                <a:lnTo>
                  <a:pt x="4205763" y="3047"/>
                </a:lnTo>
                <a:lnTo>
                  <a:pt x="3905916" y="384143"/>
                </a:lnTo>
                <a:lnTo>
                  <a:pt x="3914073" y="397097"/>
                </a:lnTo>
                <a:close/>
              </a:path>
              <a:path w="4208145" h="864235">
                <a:moveTo>
                  <a:pt x="4208145" y="864108"/>
                </a:moveTo>
                <a:lnTo>
                  <a:pt x="4000881" y="864108"/>
                </a:lnTo>
                <a:lnTo>
                  <a:pt x="3775805" y="501300"/>
                </a:lnTo>
                <a:lnTo>
                  <a:pt x="3979689" y="501300"/>
                </a:lnTo>
                <a:lnTo>
                  <a:pt x="4208145" y="864108"/>
                </a:lnTo>
                <a:close/>
              </a:path>
            </a:pathLst>
          </a:custGeom>
          <a:solidFill>
            <a:srgbClr val="007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1034" y="3462528"/>
            <a:ext cx="2522220" cy="887094"/>
          </a:xfrm>
          <a:custGeom>
            <a:avLst/>
            <a:gdLst/>
            <a:ahLst/>
            <a:cxnLst/>
            <a:rect l="l" t="t" r="r" b="b"/>
            <a:pathLst>
              <a:path w="2522220" h="887095">
                <a:moveTo>
                  <a:pt x="466725" y="874775"/>
                </a:moveTo>
                <a:lnTo>
                  <a:pt x="285464" y="874775"/>
                </a:lnTo>
                <a:lnTo>
                  <a:pt x="285464" y="545496"/>
                </a:lnTo>
                <a:lnTo>
                  <a:pt x="0" y="13715"/>
                </a:lnTo>
                <a:lnTo>
                  <a:pt x="197739" y="13715"/>
                </a:lnTo>
                <a:lnTo>
                  <a:pt x="376142" y="368331"/>
                </a:lnTo>
                <a:lnTo>
                  <a:pt x="559721" y="368331"/>
                </a:lnTo>
                <a:lnTo>
                  <a:pt x="466725" y="539591"/>
                </a:lnTo>
                <a:lnTo>
                  <a:pt x="466725" y="874775"/>
                </a:lnTo>
                <a:close/>
              </a:path>
              <a:path w="2522220" h="887095">
                <a:moveTo>
                  <a:pt x="559721" y="368331"/>
                </a:moveTo>
                <a:lnTo>
                  <a:pt x="376142" y="368331"/>
                </a:lnTo>
                <a:lnTo>
                  <a:pt x="555688" y="13715"/>
                </a:lnTo>
                <a:lnTo>
                  <a:pt x="752284" y="13715"/>
                </a:lnTo>
                <a:lnTo>
                  <a:pt x="559721" y="368331"/>
                </a:lnTo>
                <a:close/>
              </a:path>
              <a:path w="2522220" h="887095">
                <a:moveTo>
                  <a:pt x="1232725" y="886968"/>
                </a:moveTo>
                <a:lnTo>
                  <a:pt x="1178060" y="884628"/>
                </a:lnTo>
                <a:lnTo>
                  <a:pt x="1127140" y="877607"/>
                </a:lnTo>
                <a:lnTo>
                  <a:pt x="1079967" y="865899"/>
                </a:lnTo>
                <a:lnTo>
                  <a:pt x="1036543" y="849498"/>
                </a:lnTo>
                <a:lnTo>
                  <a:pt x="996870" y="828401"/>
                </a:lnTo>
                <a:lnTo>
                  <a:pt x="960949" y="802602"/>
                </a:lnTo>
                <a:lnTo>
                  <a:pt x="928782" y="772096"/>
                </a:lnTo>
                <a:lnTo>
                  <a:pt x="900651" y="737229"/>
                </a:lnTo>
                <a:lnTo>
                  <a:pt x="876839" y="698268"/>
                </a:lnTo>
                <a:lnTo>
                  <a:pt x="857443" y="655423"/>
                </a:lnTo>
                <a:lnTo>
                  <a:pt x="857348" y="655213"/>
                </a:lnTo>
                <a:lnTo>
                  <a:pt x="842303" y="608437"/>
                </a:lnTo>
                <a:lnTo>
                  <a:pt x="842183" y="608064"/>
                </a:lnTo>
                <a:lnTo>
                  <a:pt x="831470" y="557404"/>
                </a:lnTo>
                <a:lnTo>
                  <a:pt x="831347" y="556821"/>
                </a:lnTo>
                <a:lnTo>
                  <a:pt x="824941" y="502325"/>
                </a:lnTo>
                <a:lnTo>
                  <a:pt x="824843" y="501485"/>
                </a:lnTo>
                <a:lnTo>
                  <a:pt x="822736" y="443769"/>
                </a:lnTo>
                <a:lnTo>
                  <a:pt x="822674" y="442055"/>
                </a:lnTo>
                <a:lnTo>
                  <a:pt x="824802" y="384001"/>
                </a:lnTo>
                <a:lnTo>
                  <a:pt x="831370" y="327524"/>
                </a:lnTo>
                <a:lnTo>
                  <a:pt x="842236" y="276456"/>
                </a:lnTo>
                <a:lnTo>
                  <a:pt x="857441" y="229521"/>
                </a:lnTo>
                <a:lnTo>
                  <a:pt x="876984" y="186722"/>
                </a:lnTo>
                <a:lnTo>
                  <a:pt x="900861" y="148060"/>
                </a:lnTo>
                <a:lnTo>
                  <a:pt x="929068" y="113537"/>
                </a:lnTo>
                <a:lnTo>
                  <a:pt x="961323" y="83440"/>
                </a:lnTo>
                <a:lnTo>
                  <a:pt x="997343" y="57971"/>
                </a:lnTo>
                <a:lnTo>
                  <a:pt x="1037127" y="37130"/>
                </a:lnTo>
                <a:lnTo>
                  <a:pt x="1080673" y="20913"/>
                </a:lnTo>
                <a:lnTo>
                  <a:pt x="1127980" y="9321"/>
                </a:lnTo>
                <a:lnTo>
                  <a:pt x="1179045" y="2350"/>
                </a:lnTo>
                <a:lnTo>
                  <a:pt x="1233868" y="0"/>
                </a:lnTo>
                <a:lnTo>
                  <a:pt x="1288293" y="2350"/>
                </a:lnTo>
                <a:lnTo>
                  <a:pt x="1288571" y="2350"/>
                </a:lnTo>
                <a:lnTo>
                  <a:pt x="1339197" y="9321"/>
                </a:lnTo>
                <a:lnTo>
                  <a:pt x="1339422" y="9321"/>
                </a:lnTo>
                <a:lnTo>
                  <a:pt x="1386893" y="21071"/>
                </a:lnTo>
                <a:lnTo>
                  <a:pt x="1430266" y="37410"/>
                </a:lnTo>
                <a:lnTo>
                  <a:pt x="1469827" y="58409"/>
                </a:lnTo>
                <a:lnTo>
                  <a:pt x="1505579" y="84070"/>
                </a:lnTo>
                <a:lnTo>
                  <a:pt x="1537525" y="114395"/>
                </a:lnTo>
                <a:lnTo>
                  <a:pt x="1565424" y="149133"/>
                </a:lnTo>
                <a:lnTo>
                  <a:pt x="1567410" y="152399"/>
                </a:lnTo>
                <a:lnTo>
                  <a:pt x="1233868" y="152399"/>
                </a:lnTo>
                <a:lnTo>
                  <a:pt x="1182702" y="157044"/>
                </a:lnTo>
                <a:lnTo>
                  <a:pt x="1138225" y="170842"/>
                </a:lnTo>
                <a:lnTo>
                  <a:pt x="1100445" y="193802"/>
                </a:lnTo>
                <a:lnTo>
                  <a:pt x="1069371" y="225932"/>
                </a:lnTo>
                <a:lnTo>
                  <a:pt x="1033893" y="296055"/>
                </a:lnTo>
                <a:lnTo>
                  <a:pt x="1022805" y="339631"/>
                </a:lnTo>
                <a:lnTo>
                  <a:pt x="1016153" y="388872"/>
                </a:lnTo>
                <a:lnTo>
                  <a:pt x="1014005" y="442055"/>
                </a:lnTo>
                <a:lnTo>
                  <a:pt x="1013936" y="443769"/>
                </a:lnTo>
                <a:lnTo>
                  <a:pt x="1016130" y="498793"/>
                </a:lnTo>
                <a:lnTo>
                  <a:pt x="1022714" y="548079"/>
                </a:lnTo>
                <a:lnTo>
                  <a:pt x="1033687" y="591628"/>
                </a:lnTo>
                <a:lnTo>
                  <a:pt x="1049049" y="629438"/>
                </a:lnTo>
                <a:lnTo>
                  <a:pt x="1099624" y="693513"/>
                </a:lnTo>
                <a:lnTo>
                  <a:pt x="1137225" y="716363"/>
                </a:lnTo>
                <a:lnTo>
                  <a:pt x="1181595" y="730051"/>
                </a:lnTo>
                <a:lnTo>
                  <a:pt x="1232725" y="734568"/>
                </a:lnTo>
                <a:lnTo>
                  <a:pt x="1566436" y="734568"/>
                </a:lnTo>
                <a:lnTo>
                  <a:pt x="1564808" y="737229"/>
                </a:lnTo>
                <a:lnTo>
                  <a:pt x="1536668" y="772096"/>
                </a:lnTo>
                <a:lnTo>
                  <a:pt x="1504506" y="802602"/>
                </a:lnTo>
                <a:lnTo>
                  <a:pt x="1468597" y="828401"/>
                </a:lnTo>
                <a:lnTo>
                  <a:pt x="1428937" y="849498"/>
                </a:lnTo>
                <a:lnTo>
                  <a:pt x="1385523" y="865899"/>
                </a:lnTo>
                <a:lnTo>
                  <a:pt x="1338352" y="877607"/>
                </a:lnTo>
                <a:lnTo>
                  <a:pt x="1287420" y="884628"/>
                </a:lnTo>
                <a:lnTo>
                  <a:pt x="1232725" y="886968"/>
                </a:lnTo>
                <a:close/>
              </a:path>
              <a:path w="2522220" h="887095">
                <a:moveTo>
                  <a:pt x="1566436" y="734568"/>
                </a:moveTo>
                <a:lnTo>
                  <a:pt x="1232725" y="734568"/>
                </a:lnTo>
                <a:lnTo>
                  <a:pt x="1278632" y="731005"/>
                </a:lnTo>
                <a:lnTo>
                  <a:pt x="1319135" y="720253"/>
                </a:lnTo>
                <a:lnTo>
                  <a:pt x="1354236" y="702313"/>
                </a:lnTo>
                <a:lnTo>
                  <a:pt x="1383934" y="677186"/>
                </a:lnTo>
                <a:lnTo>
                  <a:pt x="1408231" y="644872"/>
                </a:lnTo>
                <a:lnTo>
                  <a:pt x="1427127" y="605373"/>
                </a:lnTo>
                <a:lnTo>
                  <a:pt x="1440623" y="558689"/>
                </a:lnTo>
                <a:lnTo>
                  <a:pt x="1448720" y="504821"/>
                </a:lnTo>
                <a:lnTo>
                  <a:pt x="1451419" y="443769"/>
                </a:lnTo>
                <a:lnTo>
                  <a:pt x="1448793" y="384001"/>
                </a:lnTo>
                <a:lnTo>
                  <a:pt x="1448734" y="382654"/>
                </a:lnTo>
                <a:lnTo>
                  <a:pt x="1440702" y="328877"/>
                </a:lnTo>
                <a:lnTo>
                  <a:pt x="1440679" y="328722"/>
                </a:lnTo>
                <a:lnTo>
                  <a:pt x="1427254" y="281975"/>
                </a:lnTo>
                <a:lnTo>
                  <a:pt x="1408456" y="242412"/>
                </a:lnTo>
                <a:lnTo>
                  <a:pt x="1384287" y="210035"/>
                </a:lnTo>
                <a:lnTo>
                  <a:pt x="1354744" y="184844"/>
                </a:lnTo>
                <a:lnTo>
                  <a:pt x="1319827" y="166841"/>
                </a:lnTo>
                <a:lnTo>
                  <a:pt x="1279535" y="156026"/>
                </a:lnTo>
                <a:lnTo>
                  <a:pt x="1233868" y="152399"/>
                </a:lnTo>
                <a:lnTo>
                  <a:pt x="1567410" y="152399"/>
                </a:lnTo>
                <a:lnTo>
                  <a:pt x="1589030" y="187953"/>
                </a:lnTo>
                <a:lnTo>
                  <a:pt x="1608344" y="230851"/>
                </a:lnTo>
                <a:lnTo>
                  <a:pt x="1623367" y="277826"/>
                </a:lnTo>
                <a:lnTo>
                  <a:pt x="1634064" y="328722"/>
                </a:lnTo>
                <a:lnTo>
                  <a:pt x="1634097" y="328877"/>
                </a:lnTo>
                <a:lnTo>
                  <a:pt x="1640535" y="384001"/>
                </a:lnTo>
                <a:lnTo>
                  <a:pt x="1642640" y="442055"/>
                </a:lnTo>
                <a:lnTo>
                  <a:pt x="1642660" y="443769"/>
                </a:lnTo>
                <a:lnTo>
                  <a:pt x="1640647" y="498793"/>
                </a:lnTo>
                <a:lnTo>
                  <a:pt x="1640548" y="501485"/>
                </a:lnTo>
                <a:lnTo>
                  <a:pt x="1640518" y="502325"/>
                </a:lnTo>
                <a:lnTo>
                  <a:pt x="1634096" y="556821"/>
                </a:lnTo>
                <a:lnTo>
                  <a:pt x="1634027" y="557404"/>
                </a:lnTo>
                <a:lnTo>
                  <a:pt x="1623288" y="608064"/>
                </a:lnTo>
                <a:lnTo>
                  <a:pt x="1623209" y="608437"/>
                </a:lnTo>
                <a:lnTo>
                  <a:pt x="1608132" y="655213"/>
                </a:lnTo>
                <a:lnTo>
                  <a:pt x="1608064" y="655423"/>
                </a:lnTo>
                <a:lnTo>
                  <a:pt x="1588635" y="698268"/>
                </a:lnTo>
                <a:lnTo>
                  <a:pt x="1566436" y="734568"/>
                </a:lnTo>
                <a:close/>
              </a:path>
              <a:path w="2522220" h="887095">
                <a:moveTo>
                  <a:pt x="2164937" y="886968"/>
                </a:moveTo>
                <a:lnTo>
                  <a:pt x="2111202" y="884589"/>
                </a:lnTo>
                <a:lnTo>
                  <a:pt x="2111514" y="884589"/>
                </a:lnTo>
                <a:lnTo>
                  <a:pt x="2061870" y="877443"/>
                </a:lnTo>
                <a:lnTo>
                  <a:pt x="2062146" y="877443"/>
                </a:lnTo>
                <a:lnTo>
                  <a:pt x="2017430" y="865727"/>
                </a:lnTo>
                <a:lnTo>
                  <a:pt x="1976497" y="849192"/>
                </a:lnTo>
                <a:lnTo>
                  <a:pt x="1939686" y="827921"/>
                </a:lnTo>
                <a:lnTo>
                  <a:pt x="1907000" y="801909"/>
                </a:lnTo>
                <a:lnTo>
                  <a:pt x="1873969" y="765380"/>
                </a:lnTo>
                <a:lnTo>
                  <a:pt x="1848262" y="723803"/>
                </a:lnTo>
                <a:lnTo>
                  <a:pt x="1829888" y="677183"/>
                </a:lnTo>
                <a:lnTo>
                  <a:pt x="1818858" y="625525"/>
                </a:lnTo>
                <a:lnTo>
                  <a:pt x="1815179" y="568832"/>
                </a:lnTo>
                <a:lnTo>
                  <a:pt x="1815179" y="13715"/>
                </a:lnTo>
                <a:lnTo>
                  <a:pt x="1997011" y="13715"/>
                </a:lnTo>
                <a:lnTo>
                  <a:pt x="1997011" y="541686"/>
                </a:lnTo>
                <a:lnTo>
                  <a:pt x="1999479" y="587408"/>
                </a:lnTo>
                <a:lnTo>
                  <a:pt x="2006939" y="627566"/>
                </a:lnTo>
                <a:lnTo>
                  <a:pt x="2037111" y="688086"/>
                </a:lnTo>
                <a:lnTo>
                  <a:pt x="2090102" y="722935"/>
                </a:lnTo>
                <a:lnTo>
                  <a:pt x="2089950" y="722935"/>
                </a:lnTo>
                <a:lnTo>
                  <a:pt x="2126579" y="731694"/>
                </a:lnTo>
                <a:lnTo>
                  <a:pt x="2126385" y="731694"/>
                </a:lnTo>
                <a:lnTo>
                  <a:pt x="2169604" y="734568"/>
                </a:lnTo>
                <a:lnTo>
                  <a:pt x="2480977" y="734568"/>
                </a:lnTo>
                <a:lnTo>
                  <a:pt x="2478976" y="738568"/>
                </a:lnTo>
                <a:lnTo>
                  <a:pt x="2455296" y="772450"/>
                </a:lnTo>
                <a:lnTo>
                  <a:pt x="2426839" y="802100"/>
                </a:lnTo>
                <a:lnTo>
                  <a:pt x="2393613" y="827534"/>
                </a:lnTo>
                <a:lnTo>
                  <a:pt x="2355627" y="848772"/>
                </a:lnTo>
                <a:lnTo>
                  <a:pt x="2313482" y="865509"/>
                </a:lnTo>
                <a:lnTo>
                  <a:pt x="2267640" y="877443"/>
                </a:lnTo>
                <a:lnTo>
                  <a:pt x="2218119" y="884589"/>
                </a:lnTo>
                <a:lnTo>
                  <a:pt x="2164937" y="886968"/>
                </a:lnTo>
                <a:close/>
              </a:path>
              <a:path w="2522220" h="887095">
                <a:moveTo>
                  <a:pt x="2480977" y="734568"/>
                </a:moveTo>
                <a:lnTo>
                  <a:pt x="2169604" y="734568"/>
                </a:lnTo>
                <a:lnTo>
                  <a:pt x="2211322" y="731694"/>
                </a:lnTo>
                <a:lnTo>
                  <a:pt x="2246888" y="722935"/>
                </a:lnTo>
                <a:lnTo>
                  <a:pt x="2299525" y="687800"/>
                </a:lnTo>
                <a:lnTo>
                  <a:pt x="2329743" y="627566"/>
                </a:lnTo>
                <a:lnTo>
                  <a:pt x="2337298" y="587408"/>
                </a:lnTo>
                <a:lnTo>
                  <a:pt x="2339754" y="541686"/>
                </a:lnTo>
                <a:lnTo>
                  <a:pt x="2339816" y="13715"/>
                </a:lnTo>
                <a:lnTo>
                  <a:pt x="2521648" y="13715"/>
                </a:lnTo>
                <a:lnTo>
                  <a:pt x="2521648" y="571214"/>
                </a:lnTo>
                <a:lnTo>
                  <a:pt x="2518986" y="617522"/>
                </a:lnTo>
                <a:lnTo>
                  <a:pt x="2510992" y="660856"/>
                </a:lnTo>
                <a:lnTo>
                  <a:pt x="2497658" y="701208"/>
                </a:lnTo>
                <a:lnTo>
                  <a:pt x="2480977" y="73456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54917" y="4746751"/>
            <a:ext cx="19532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14" dirty="0">
                <a:solidFill>
                  <a:srgbClr val="7E7E7E"/>
                </a:solidFill>
                <a:latin typeface="Arial Black"/>
                <a:cs typeface="Arial Black"/>
              </a:rPr>
              <a:t>Have</a:t>
            </a:r>
            <a:r>
              <a:rPr sz="1650" spc="-12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650" spc="-110" dirty="0">
                <a:solidFill>
                  <a:srgbClr val="7E7E7E"/>
                </a:solidFill>
                <a:latin typeface="Arial Black"/>
                <a:cs typeface="Arial Black"/>
              </a:rPr>
              <a:t>a</a:t>
            </a:r>
            <a:r>
              <a:rPr sz="1650" spc="-8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650" spc="-95" dirty="0">
                <a:solidFill>
                  <a:srgbClr val="7E7E7E"/>
                </a:solidFill>
                <a:latin typeface="Arial Black"/>
                <a:cs typeface="Arial Black"/>
              </a:rPr>
              <a:t>Great</a:t>
            </a:r>
            <a:r>
              <a:rPr sz="1650" spc="-12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650" spc="-90" dirty="0">
                <a:solidFill>
                  <a:srgbClr val="7E7E7E"/>
                </a:solidFill>
                <a:latin typeface="Arial Black"/>
                <a:cs typeface="Arial Black"/>
              </a:rPr>
              <a:t>Day</a:t>
            </a:r>
            <a:r>
              <a:rPr sz="1650" spc="-1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1650" spc="-50" dirty="0">
                <a:solidFill>
                  <a:srgbClr val="7E7E7E"/>
                </a:solidFill>
                <a:latin typeface="Arial Black"/>
                <a:cs typeface="Arial Black"/>
              </a:rPr>
              <a:t>!</a:t>
            </a:r>
            <a:endParaRPr sz="1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85570">
              <a:lnSpc>
                <a:spcPct val="100000"/>
              </a:lnSpc>
              <a:spcBef>
                <a:spcPts val="130"/>
              </a:spcBef>
            </a:pPr>
            <a:r>
              <a:rPr spc="65" dirty="0"/>
              <a:t>Objective</a:t>
            </a:r>
            <a:r>
              <a:rPr spc="-30" dirty="0"/>
              <a:t> </a:t>
            </a:r>
            <a:r>
              <a:rPr spc="100" dirty="0"/>
              <a:t>and</a:t>
            </a:r>
            <a:r>
              <a:rPr spc="-10" dirty="0"/>
              <a:t> </a:t>
            </a:r>
            <a:r>
              <a:rPr spc="30" dirty="0"/>
              <a:t>Goals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2000" y="1676400"/>
            <a:ext cx="1765300" cy="271780"/>
            <a:chOff x="445008" y="1679447"/>
            <a:chExt cx="1765300" cy="271780"/>
          </a:xfrm>
        </p:grpSpPr>
        <p:sp>
          <p:nvSpPr>
            <p:cNvPr id="5" name="object 5"/>
            <p:cNvSpPr/>
            <p:nvPr/>
          </p:nvSpPr>
          <p:spPr>
            <a:xfrm>
              <a:off x="455676" y="1690115"/>
              <a:ext cx="1743710" cy="250190"/>
            </a:xfrm>
            <a:custGeom>
              <a:avLst/>
              <a:gdLst/>
              <a:ahLst/>
              <a:cxnLst/>
              <a:rect l="l" t="t" r="r" b="b"/>
              <a:pathLst>
                <a:path w="1743710" h="250189">
                  <a:moveTo>
                    <a:pt x="1702308" y="249936"/>
                  </a:moveTo>
                  <a:lnTo>
                    <a:pt x="41148" y="249936"/>
                  </a:lnTo>
                  <a:lnTo>
                    <a:pt x="25074" y="246483"/>
                  </a:lnTo>
                  <a:lnTo>
                    <a:pt x="12001" y="237172"/>
                  </a:lnTo>
                  <a:lnTo>
                    <a:pt x="3214" y="223575"/>
                  </a:lnTo>
                  <a:lnTo>
                    <a:pt x="0" y="207264"/>
                  </a:lnTo>
                  <a:lnTo>
                    <a:pt x="0" y="41148"/>
                  </a:lnTo>
                  <a:lnTo>
                    <a:pt x="3214" y="25074"/>
                  </a:lnTo>
                  <a:lnTo>
                    <a:pt x="12001" y="12001"/>
                  </a:lnTo>
                  <a:lnTo>
                    <a:pt x="25074" y="3214"/>
                  </a:lnTo>
                  <a:lnTo>
                    <a:pt x="41148" y="0"/>
                  </a:lnTo>
                  <a:lnTo>
                    <a:pt x="1702308" y="0"/>
                  </a:lnTo>
                  <a:lnTo>
                    <a:pt x="1718381" y="3214"/>
                  </a:lnTo>
                  <a:lnTo>
                    <a:pt x="1731454" y="12001"/>
                  </a:lnTo>
                  <a:lnTo>
                    <a:pt x="1740241" y="25074"/>
                  </a:lnTo>
                  <a:lnTo>
                    <a:pt x="1743455" y="41148"/>
                  </a:lnTo>
                  <a:lnTo>
                    <a:pt x="1743455" y="207264"/>
                  </a:lnTo>
                  <a:lnTo>
                    <a:pt x="1740241" y="223575"/>
                  </a:lnTo>
                  <a:lnTo>
                    <a:pt x="1731454" y="237172"/>
                  </a:lnTo>
                  <a:lnTo>
                    <a:pt x="1718381" y="246483"/>
                  </a:lnTo>
                  <a:lnTo>
                    <a:pt x="1702308" y="249936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676" y="1690115"/>
              <a:ext cx="1743710" cy="250190"/>
            </a:xfrm>
            <a:custGeom>
              <a:avLst/>
              <a:gdLst/>
              <a:ahLst/>
              <a:cxnLst/>
              <a:rect l="l" t="t" r="r" b="b"/>
              <a:pathLst>
                <a:path w="1743710" h="250189">
                  <a:moveTo>
                    <a:pt x="0" y="41148"/>
                  </a:moveTo>
                  <a:lnTo>
                    <a:pt x="3214" y="25074"/>
                  </a:lnTo>
                  <a:lnTo>
                    <a:pt x="12001" y="12001"/>
                  </a:lnTo>
                  <a:lnTo>
                    <a:pt x="25074" y="3214"/>
                  </a:lnTo>
                  <a:lnTo>
                    <a:pt x="41148" y="0"/>
                  </a:lnTo>
                  <a:lnTo>
                    <a:pt x="1702308" y="0"/>
                  </a:lnTo>
                  <a:lnTo>
                    <a:pt x="1718381" y="3214"/>
                  </a:lnTo>
                  <a:lnTo>
                    <a:pt x="1731454" y="12001"/>
                  </a:lnTo>
                  <a:lnTo>
                    <a:pt x="1740241" y="25074"/>
                  </a:lnTo>
                  <a:lnTo>
                    <a:pt x="1743455" y="41148"/>
                  </a:lnTo>
                  <a:lnTo>
                    <a:pt x="1743455" y="207264"/>
                  </a:lnTo>
                  <a:lnTo>
                    <a:pt x="1740241" y="223575"/>
                  </a:lnTo>
                  <a:lnTo>
                    <a:pt x="1731454" y="237172"/>
                  </a:lnTo>
                  <a:lnTo>
                    <a:pt x="1718381" y="246483"/>
                  </a:lnTo>
                  <a:lnTo>
                    <a:pt x="1702308" y="249936"/>
                  </a:lnTo>
                  <a:lnTo>
                    <a:pt x="41148" y="249936"/>
                  </a:lnTo>
                  <a:lnTo>
                    <a:pt x="25074" y="246483"/>
                  </a:lnTo>
                  <a:lnTo>
                    <a:pt x="12001" y="237172"/>
                  </a:lnTo>
                  <a:lnTo>
                    <a:pt x="3214" y="223575"/>
                  </a:lnTo>
                  <a:lnTo>
                    <a:pt x="0" y="207264"/>
                  </a:lnTo>
                  <a:lnTo>
                    <a:pt x="0" y="41148"/>
                  </a:lnTo>
                  <a:close/>
                </a:path>
              </a:pathLst>
            </a:custGeom>
            <a:ln w="21336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2000" y="3124200"/>
            <a:ext cx="1765300" cy="271780"/>
            <a:chOff x="445008" y="3188208"/>
            <a:chExt cx="1765300" cy="271780"/>
          </a:xfrm>
        </p:grpSpPr>
        <p:sp>
          <p:nvSpPr>
            <p:cNvPr id="8" name="object 8"/>
            <p:cNvSpPr/>
            <p:nvPr/>
          </p:nvSpPr>
          <p:spPr>
            <a:xfrm>
              <a:off x="455676" y="3198876"/>
              <a:ext cx="1743710" cy="250190"/>
            </a:xfrm>
            <a:custGeom>
              <a:avLst/>
              <a:gdLst/>
              <a:ahLst/>
              <a:cxnLst/>
              <a:rect l="l" t="t" r="r" b="b"/>
              <a:pathLst>
                <a:path w="1743710" h="250189">
                  <a:moveTo>
                    <a:pt x="1702308" y="249936"/>
                  </a:moveTo>
                  <a:lnTo>
                    <a:pt x="41148" y="249936"/>
                  </a:lnTo>
                  <a:lnTo>
                    <a:pt x="25074" y="246483"/>
                  </a:lnTo>
                  <a:lnTo>
                    <a:pt x="12001" y="237172"/>
                  </a:lnTo>
                  <a:lnTo>
                    <a:pt x="3214" y="223575"/>
                  </a:lnTo>
                  <a:lnTo>
                    <a:pt x="0" y="207264"/>
                  </a:lnTo>
                  <a:lnTo>
                    <a:pt x="0" y="41148"/>
                  </a:lnTo>
                  <a:lnTo>
                    <a:pt x="3214" y="25074"/>
                  </a:lnTo>
                  <a:lnTo>
                    <a:pt x="12001" y="12001"/>
                  </a:lnTo>
                  <a:lnTo>
                    <a:pt x="25074" y="3214"/>
                  </a:lnTo>
                  <a:lnTo>
                    <a:pt x="41148" y="0"/>
                  </a:lnTo>
                  <a:lnTo>
                    <a:pt x="1702308" y="0"/>
                  </a:lnTo>
                  <a:lnTo>
                    <a:pt x="1718381" y="3214"/>
                  </a:lnTo>
                  <a:lnTo>
                    <a:pt x="1731454" y="12001"/>
                  </a:lnTo>
                  <a:lnTo>
                    <a:pt x="1740241" y="25074"/>
                  </a:lnTo>
                  <a:lnTo>
                    <a:pt x="1743455" y="41148"/>
                  </a:lnTo>
                  <a:lnTo>
                    <a:pt x="1743455" y="207264"/>
                  </a:lnTo>
                  <a:lnTo>
                    <a:pt x="1740241" y="223575"/>
                  </a:lnTo>
                  <a:lnTo>
                    <a:pt x="1731454" y="237172"/>
                  </a:lnTo>
                  <a:lnTo>
                    <a:pt x="1718381" y="246483"/>
                  </a:lnTo>
                  <a:lnTo>
                    <a:pt x="1702308" y="249936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676" y="3198876"/>
              <a:ext cx="1743710" cy="250190"/>
            </a:xfrm>
            <a:custGeom>
              <a:avLst/>
              <a:gdLst/>
              <a:ahLst/>
              <a:cxnLst/>
              <a:rect l="l" t="t" r="r" b="b"/>
              <a:pathLst>
                <a:path w="1743710" h="250189">
                  <a:moveTo>
                    <a:pt x="0" y="41148"/>
                  </a:moveTo>
                  <a:lnTo>
                    <a:pt x="3214" y="25074"/>
                  </a:lnTo>
                  <a:lnTo>
                    <a:pt x="12001" y="12001"/>
                  </a:lnTo>
                  <a:lnTo>
                    <a:pt x="25074" y="3214"/>
                  </a:lnTo>
                  <a:lnTo>
                    <a:pt x="41148" y="0"/>
                  </a:lnTo>
                  <a:lnTo>
                    <a:pt x="1702308" y="0"/>
                  </a:lnTo>
                  <a:lnTo>
                    <a:pt x="1718381" y="3214"/>
                  </a:lnTo>
                  <a:lnTo>
                    <a:pt x="1731454" y="12001"/>
                  </a:lnTo>
                  <a:lnTo>
                    <a:pt x="1740241" y="25074"/>
                  </a:lnTo>
                  <a:lnTo>
                    <a:pt x="1743455" y="41148"/>
                  </a:lnTo>
                  <a:lnTo>
                    <a:pt x="1743455" y="207264"/>
                  </a:lnTo>
                  <a:lnTo>
                    <a:pt x="1740241" y="223575"/>
                  </a:lnTo>
                  <a:lnTo>
                    <a:pt x="1731454" y="237172"/>
                  </a:lnTo>
                  <a:lnTo>
                    <a:pt x="1718381" y="246483"/>
                  </a:lnTo>
                  <a:lnTo>
                    <a:pt x="1702308" y="249936"/>
                  </a:lnTo>
                  <a:lnTo>
                    <a:pt x="41148" y="249936"/>
                  </a:lnTo>
                  <a:lnTo>
                    <a:pt x="25074" y="246483"/>
                  </a:lnTo>
                  <a:lnTo>
                    <a:pt x="12001" y="237172"/>
                  </a:lnTo>
                  <a:lnTo>
                    <a:pt x="3214" y="223575"/>
                  </a:lnTo>
                  <a:lnTo>
                    <a:pt x="0" y="207264"/>
                  </a:lnTo>
                  <a:lnTo>
                    <a:pt x="0" y="41148"/>
                  </a:lnTo>
                  <a:close/>
                </a:path>
              </a:pathLst>
            </a:custGeom>
            <a:ln w="21336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6870" y="1671341"/>
            <a:ext cx="8844330" cy="4595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557645" algn="ctr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1650" dirty="0">
              <a:latin typeface="Verdana"/>
              <a:cs typeface="Verdana"/>
            </a:endParaRPr>
          </a:p>
          <a:p>
            <a:pPr marL="144780" marR="5080" algn="just">
              <a:lnSpc>
                <a:spcPct val="150000"/>
              </a:lnSpc>
            </a:pPr>
            <a:r>
              <a:rPr sz="1650" dirty="0">
                <a:latin typeface="Microsoft Sans Serif"/>
                <a:cs typeface="Microsoft Sans Serif"/>
              </a:rPr>
              <a:t>To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design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hybrid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SRAM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cell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leveraging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FinFET,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CNTFET,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junctionless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FET </a:t>
            </a:r>
            <a:r>
              <a:rPr sz="1650" dirty="0">
                <a:latin typeface="Microsoft Sans Serif"/>
                <a:cs typeface="Microsoft Sans Serif"/>
              </a:rPr>
              <a:t>transistors</a:t>
            </a:r>
            <a:r>
              <a:rPr sz="1650" spc="-5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for</a:t>
            </a:r>
            <a:r>
              <a:rPr sz="1650" spc="-10" dirty="0">
                <a:latin typeface="Microsoft Sans Serif"/>
                <a:cs typeface="Microsoft Sans Serif"/>
              </a:rPr>
              <a:t> next-</a:t>
            </a:r>
            <a:r>
              <a:rPr sz="1650" dirty="0">
                <a:latin typeface="Microsoft Sans Serif"/>
                <a:cs typeface="Microsoft Sans Serif"/>
              </a:rPr>
              <a:t>generation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baby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monitoring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devices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requiring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ultra-</a:t>
            </a:r>
            <a:r>
              <a:rPr sz="1650" dirty="0">
                <a:latin typeface="Microsoft Sans Serif"/>
                <a:cs typeface="Microsoft Sans Serif"/>
              </a:rPr>
              <a:t>low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power, </a:t>
            </a:r>
            <a:r>
              <a:rPr sz="1650" dirty="0">
                <a:latin typeface="Microsoft Sans Serif"/>
                <a:cs typeface="Microsoft Sans Serif"/>
              </a:rPr>
              <a:t>superior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stability,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fault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tolerance.</a:t>
            </a:r>
            <a:endParaRPr sz="1650" dirty="0">
              <a:latin typeface="Microsoft Sans Serif"/>
              <a:cs typeface="Microsoft Sans Serif"/>
            </a:endParaRPr>
          </a:p>
          <a:p>
            <a:pPr marR="6556375" algn="ctr">
              <a:lnSpc>
                <a:spcPct val="150000"/>
              </a:lnSpc>
            </a:pPr>
            <a:r>
              <a:rPr lang="en-US" sz="1650" b="1" dirty="0">
                <a:solidFill>
                  <a:schemeClr val="bg1"/>
                </a:solidFill>
                <a:latin typeface="Verdana"/>
                <a:cs typeface="Verdana"/>
              </a:rPr>
              <a:t>GOALS</a:t>
            </a:r>
            <a:endParaRPr sz="165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427990" indent="-283210">
              <a:lnSpc>
                <a:spcPct val="150000"/>
              </a:lnSpc>
              <a:buFont typeface="Wingdings"/>
              <a:buChar char=""/>
              <a:tabLst>
                <a:tab pos="427990" algn="l"/>
              </a:tabLst>
            </a:pPr>
            <a:r>
              <a:rPr sz="1650" dirty="0">
                <a:latin typeface="Microsoft Sans Serif"/>
                <a:cs typeface="Microsoft Sans Serif"/>
              </a:rPr>
              <a:t>Achieve </a:t>
            </a:r>
            <a:r>
              <a:rPr sz="1650" spc="-10" dirty="0">
                <a:latin typeface="Microsoft Sans Serif"/>
                <a:cs typeface="Microsoft Sans Serif"/>
              </a:rPr>
              <a:t>ultra-</a:t>
            </a:r>
            <a:r>
              <a:rPr sz="1650" dirty="0">
                <a:latin typeface="Microsoft Sans Serif"/>
                <a:cs typeface="Microsoft Sans Serif"/>
              </a:rPr>
              <a:t>low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leakage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 active </a:t>
            </a:r>
            <a:r>
              <a:rPr sz="1650" spc="-10" dirty="0">
                <a:latin typeface="Microsoft Sans Serif"/>
                <a:cs typeface="Microsoft Sans Serif"/>
              </a:rPr>
              <a:t>power.</a:t>
            </a:r>
            <a:endParaRPr sz="1650" dirty="0">
              <a:latin typeface="Microsoft Sans Serif"/>
              <a:cs typeface="Microsoft Sans Serif"/>
            </a:endParaRPr>
          </a:p>
          <a:p>
            <a:pPr marL="427990" indent="-283210">
              <a:lnSpc>
                <a:spcPct val="150000"/>
              </a:lnSpc>
              <a:buFont typeface="Wingdings"/>
              <a:buChar char=""/>
              <a:tabLst>
                <a:tab pos="427990" algn="l"/>
              </a:tabLst>
            </a:pPr>
            <a:r>
              <a:rPr sz="1650" dirty="0">
                <a:latin typeface="Microsoft Sans Serif"/>
                <a:cs typeface="Microsoft Sans Serif"/>
              </a:rPr>
              <a:t>Enable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stable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operation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at near-threshold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voltages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spc="50" dirty="0">
                <a:latin typeface="Microsoft Sans Serif"/>
                <a:cs typeface="Microsoft Sans Serif"/>
              </a:rPr>
              <a:t>(0.5–0.7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spc="-25" dirty="0">
                <a:latin typeface="Microsoft Sans Serif"/>
                <a:cs typeface="Microsoft Sans Serif"/>
              </a:rPr>
              <a:t>V).</a:t>
            </a:r>
            <a:endParaRPr sz="1650" dirty="0">
              <a:latin typeface="Microsoft Sans Serif"/>
              <a:cs typeface="Microsoft Sans Serif"/>
            </a:endParaRPr>
          </a:p>
          <a:p>
            <a:pPr marL="427990" indent="-283210">
              <a:lnSpc>
                <a:spcPct val="150000"/>
              </a:lnSpc>
              <a:buFont typeface="Wingdings"/>
              <a:buChar char=""/>
              <a:tabLst>
                <a:tab pos="427990" algn="l"/>
              </a:tabLst>
            </a:pPr>
            <a:r>
              <a:rPr sz="1650" dirty="0">
                <a:latin typeface="Microsoft Sans Serif"/>
                <a:cs typeface="Microsoft Sans Serif"/>
              </a:rPr>
              <a:t>Integrate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fault-</a:t>
            </a:r>
            <a:r>
              <a:rPr sz="1650" dirty="0">
                <a:latin typeface="Microsoft Sans Serif"/>
                <a:cs typeface="Microsoft Sans Serif"/>
              </a:rPr>
              <a:t>tolerance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mechanisms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(ECC,</a:t>
            </a:r>
            <a:r>
              <a:rPr sz="1650" spc="-10" dirty="0">
                <a:latin typeface="Microsoft Sans Serif"/>
                <a:cs typeface="Microsoft Sans Serif"/>
              </a:rPr>
              <a:t> redundancy).</a:t>
            </a:r>
            <a:endParaRPr sz="1650" dirty="0">
              <a:latin typeface="Microsoft Sans Serif"/>
              <a:cs typeface="Microsoft Sans Serif"/>
            </a:endParaRPr>
          </a:p>
          <a:p>
            <a:pPr marL="427990" indent="-283210">
              <a:lnSpc>
                <a:spcPct val="150000"/>
              </a:lnSpc>
              <a:buFont typeface="Wingdings"/>
              <a:buChar char=""/>
              <a:tabLst>
                <a:tab pos="427990" algn="l"/>
              </a:tabLst>
            </a:pPr>
            <a:r>
              <a:rPr sz="1650" dirty="0">
                <a:latin typeface="Microsoft Sans Serif"/>
                <a:cs typeface="Microsoft Sans Serif"/>
              </a:rPr>
              <a:t>Improve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stability</a:t>
            </a:r>
            <a:r>
              <a:rPr sz="1650" spc="-3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against</a:t>
            </a:r>
            <a:r>
              <a:rPr sz="1650" spc="-1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process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variation</a:t>
            </a:r>
            <a:r>
              <a:rPr sz="1650" spc="-4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and</a:t>
            </a:r>
            <a:r>
              <a:rPr sz="1650" spc="5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aging.</a:t>
            </a:r>
            <a:endParaRPr sz="1650" dirty="0">
              <a:latin typeface="Microsoft Sans Serif"/>
              <a:cs typeface="Microsoft Sans Serif"/>
            </a:endParaRPr>
          </a:p>
          <a:p>
            <a:pPr marL="144780" algn="just">
              <a:lnSpc>
                <a:spcPct val="150000"/>
              </a:lnSpc>
            </a:pPr>
            <a:r>
              <a:rPr sz="1950" b="1" dirty="0">
                <a:solidFill>
                  <a:srgbClr val="282A28"/>
                </a:solidFill>
                <a:latin typeface="Arial"/>
                <a:cs typeface="Arial"/>
              </a:rPr>
              <a:t>Additional</a:t>
            </a:r>
            <a:r>
              <a:rPr sz="1950" b="1" spc="75" dirty="0">
                <a:solidFill>
                  <a:srgbClr val="282A28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282A28"/>
                </a:solidFill>
                <a:latin typeface="Arial"/>
                <a:cs typeface="Arial"/>
              </a:rPr>
              <a:t>Goals</a:t>
            </a:r>
            <a:endParaRPr sz="1950" dirty="0">
              <a:latin typeface="Arial"/>
              <a:cs typeface="Arial"/>
            </a:endParaRPr>
          </a:p>
          <a:p>
            <a:pPr marL="427990" indent="-283210">
              <a:lnSpc>
                <a:spcPct val="150000"/>
              </a:lnSpc>
              <a:buFont typeface="Wingdings"/>
              <a:buChar char=""/>
              <a:tabLst>
                <a:tab pos="427990" algn="l"/>
              </a:tabLst>
            </a:pPr>
            <a:r>
              <a:rPr sz="1650" dirty="0">
                <a:latin typeface="Microsoft Sans Serif"/>
                <a:cs typeface="Microsoft Sans Serif"/>
              </a:rPr>
              <a:t>Extend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battery</a:t>
            </a:r>
            <a:r>
              <a:rPr sz="1650" spc="-3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life</a:t>
            </a:r>
            <a:r>
              <a:rPr sz="1650" spc="-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of</a:t>
            </a:r>
            <a:r>
              <a:rPr sz="1650" spc="-25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wearable</a:t>
            </a:r>
            <a:r>
              <a:rPr sz="1650" spc="-4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devices.</a:t>
            </a:r>
            <a:endParaRPr sz="1650" dirty="0">
              <a:latin typeface="Microsoft Sans Serif"/>
              <a:cs typeface="Microsoft Sans Serif"/>
            </a:endParaRPr>
          </a:p>
          <a:p>
            <a:pPr marL="427990" indent="-283210">
              <a:lnSpc>
                <a:spcPct val="150000"/>
              </a:lnSpc>
              <a:buFont typeface="Wingdings"/>
              <a:buChar char=""/>
              <a:tabLst>
                <a:tab pos="427990" algn="l"/>
              </a:tabLst>
            </a:pPr>
            <a:r>
              <a:rPr sz="1650" dirty="0">
                <a:latin typeface="Microsoft Sans Serif"/>
                <a:cs typeface="Microsoft Sans Serif"/>
              </a:rPr>
              <a:t>Ensure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reliable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long-</a:t>
            </a:r>
            <a:r>
              <a:rPr sz="1650" dirty="0">
                <a:latin typeface="Microsoft Sans Serif"/>
                <a:cs typeface="Microsoft Sans Serif"/>
              </a:rPr>
              <a:t>term</a:t>
            </a:r>
            <a:r>
              <a:rPr sz="1650" spc="-10" dirty="0">
                <a:latin typeface="Microsoft Sans Serif"/>
                <a:cs typeface="Microsoft Sans Serif"/>
              </a:rPr>
              <a:t> </a:t>
            </a:r>
            <a:r>
              <a:rPr sz="1650" dirty="0">
                <a:latin typeface="Microsoft Sans Serif"/>
                <a:cs typeface="Microsoft Sans Serif"/>
              </a:rPr>
              <a:t>health</a:t>
            </a:r>
            <a:r>
              <a:rPr sz="1650" spc="-20" dirty="0">
                <a:latin typeface="Microsoft Sans Serif"/>
                <a:cs typeface="Microsoft Sans Serif"/>
              </a:rPr>
              <a:t> </a:t>
            </a:r>
            <a:r>
              <a:rPr sz="1650" spc="-10" dirty="0">
                <a:latin typeface="Microsoft Sans Serif"/>
                <a:cs typeface="Microsoft Sans Serif"/>
              </a:rPr>
              <a:t>monitoring</a:t>
            </a:r>
            <a:r>
              <a:rPr sz="1950" spc="-10" dirty="0">
                <a:latin typeface="Microsoft Sans Serif"/>
                <a:cs typeface="Microsoft Sans Serif"/>
              </a:rPr>
              <a:t>.</a:t>
            </a:r>
            <a:endParaRPr sz="195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3</a:t>
            </a:fld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3944" y="1275110"/>
            <a:ext cx="7335735" cy="36965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092835" marR="5080" indent="-1080770">
              <a:lnSpc>
                <a:spcPts val="3170"/>
              </a:lnSpc>
              <a:spcBef>
                <a:spcPts val="195"/>
              </a:spcBef>
            </a:pPr>
            <a:r>
              <a:rPr sz="1400" spc="50" dirty="0">
                <a:solidFill>
                  <a:srgbClr val="FF0000"/>
                </a:solidFill>
              </a:rPr>
              <a:t>Project</a:t>
            </a:r>
            <a:r>
              <a:rPr sz="1400" spc="-50" dirty="0">
                <a:solidFill>
                  <a:srgbClr val="FF0000"/>
                </a:solidFill>
              </a:rPr>
              <a:t> </a:t>
            </a:r>
            <a:r>
              <a:rPr sz="1400" spc="80" dirty="0">
                <a:solidFill>
                  <a:srgbClr val="FF0000"/>
                </a:solidFill>
              </a:rPr>
              <a:t>Plan</a:t>
            </a:r>
            <a:r>
              <a:rPr sz="1400" spc="-30" dirty="0">
                <a:solidFill>
                  <a:srgbClr val="FF0000"/>
                </a:solidFill>
              </a:rPr>
              <a:t> </a:t>
            </a:r>
            <a:r>
              <a:rPr sz="1400" dirty="0">
                <a:solidFill>
                  <a:srgbClr val="FF0000"/>
                </a:solidFill>
              </a:rPr>
              <a:t>(Clearly</a:t>
            </a:r>
            <a:r>
              <a:rPr sz="1400" spc="-50" dirty="0">
                <a:solidFill>
                  <a:srgbClr val="FF0000"/>
                </a:solidFill>
              </a:rPr>
              <a:t> </a:t>
            </a:r>
            <a:r>
              <a:rPr sz="1400" spc="95" dirty="0">
                <a:solidFill>
                  <a:srgbClr val="FF0000"/>
                </a:solidFill>
              </a:rPr>
              <a:t>mention</a:t>
            </a:r>
            <a:r>
              <a:rPr sz="1400" spc="-30" dirty="0">
                <a:solidFill>
                  <a:srgbClr val="FF0000"/>
                </a:solidFill>
              </a:rPr>
              <a:t> </a:t>
            </a:r>
            <a:r>
              <a:rPr sz="1400" spc="70" dirty="0">
                <a:solidFill>
                  <a:srgbClr val="FF0000"/>
                </a:solidFill>
              </a:rPr>
              <a:t>milestone</a:t>
            </a:r>
            <a:r>
              <a:rPr sz="1400" spc="-30" dirty="0">
                <a:solidFill>
                  <a:srgbClr val="FF0000"/>
                </a:solidFill>
              </a:rPr>
              <a:t> </a:t>
            </a:r>
            <a:r>
              <a:rPr sz="1400" spc="-25" dirty="0">
                <a:solidFill>
                  <a:srgbClr val="FF0000"/>
                </a:solidFill>
              </a:rPr>
              <a:t>for </a:t>
            </a:r>
            <a:r>
              <a:rPr sz="1400" spc="45" dirty="0">
                <a:solidFill>
                  <a:srgbClr val="FF0000"/>
                </a:solidFill>
              </a:rPr>
              <a:t>objectives</a:t>
            </a:r>
            <a:r>
              <a:rPr sz="1400" spc="-25" dirty="0">
                <a:solidFill>
                  <a:srgbClr val="FF0000"/>
                </a:solidFill>
              </a:rPr>
              <a:t> </a:t>
            </a:r>
            <a:r>
              <a:rPr sz="1400" spc="80" dirty="0">
                <a:solidFill>
                  <a:srgbClr val="FF0000"/>
                </a:solidFill>
              </a:rPr>
              <a:t>under</a:t>
            </a:r>
            <a:r>
              <a:rPr sz="1400" spc="-20" dirty="0">
                <a:solidFill>
                  <a:srgbClr val="FF0000"/>
                </a:solidFill>
              </a:rPr>
              <a:t> </a:t>
            </a:r>
            <a:r>
              <a:rPr sz="1400" spc="90" dirty="0">
                <a:solidFill>
                  <a:srgbClr val="FF0000"/>
                </a:solidFill>
              </a:rPr>
              <a:t>each</a:t>
            </a:r>
            <a:r>
              <a:rPr sz="1400" spc="-20" dirty="0">
                <a:solidFill>
                  <a:srgbClr val="FF0000"/>
                </a:solidFill>
              </a:rPr>
              <a:t> </a:t>
            </a:r>
            <a:r>
              <a:rPr sz="1400" spc="-10" dirty="0">
                <a:solidFill>
                  <a:srgbClr val="FF0000"/>
                </a:solidFill>
              </a:rPr>
              <a:t>reviews)</a:t>
            </a:r>
            <a:endParaRPr sz="1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5E929F-1A68-8414-68F5-FAEF34B0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5000"/>
            <a:ext cx="7725279" cy="4186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9E2B-3FB3-3805-7C72-75FC79DF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B839C-5207-B386-186C-C75DDA1A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285" y="1910970"/>
            <a:ext cx="8761730" cy="39504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A453B-6C6A-FD05-0D11-6B80C09B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599"/>
            <a:ext cx="9370315" cy="4755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00017-379B-D3B3-5C86-02FD8605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37741"/>
            <a:ext cx="937031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9580A-CB76-BBD1-B139-DFDAD9DF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9736"/>
            <a:ext cx="8762999" cy="819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09472-48DA-5AE9-3F96-908663D6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9000"/>
            <a:ext cx="8762998" cy="1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74A74-28D4-A504-80D5-734C947E1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028630"/>
            <a:ext cx="876300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00" y="6212840"/>
            <a:ext cx="23317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7E7E7E"/>
                </a:solidFill>
                <a:latin typeface="Lucida Sans Unicode"/>
                <a:cs typeface="Lucida Sans Unicode"/>
              </a:rPr>
              <a:t>Dept</a:t>
            </a:r>
            <a:r>
              <a:rPr sz="145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EECE,</a:t>
            </a:r>
            <a:r>
              <a:rPr sz="145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7E7E7E"/>
                </a:solidFill>
                <a:latin typeface="Lucida Sans Unicode"/>
                <a:cs typeface="Lucida Sans Unicode"/>
              </a:rPr>
              <a:t>GST</a:t>
            </a:r>
            <a:r>
              <a:rPr sz="145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Bengaluru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944" y="6091428"/>
            <a:ext cx="1193291" cy="5151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000" y="1600200"/>
          <a:ext cx="8674734" cy="5386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b="1" spc="-10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20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b="1" spc="-10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Examples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9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150" b="1" spc="-10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Publications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CNTFET-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based</a:t>
                      </a:r>
                      <a:r>
                        <a:rPr sz="1300" spc="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r>
                        <a:rPr sz="1300" spc="1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sz="1300" spc="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(IEEE,</a:t>
                      </a:r>
                      <a:r>
                        <a:rPr sz="1300" spc="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2021)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FinFET</a:t>
                      </a:r>
                      <a:r>
                        <a:rPr sz="1300" spc="-2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stability</a:t>
                      </a:r>
                      <a:r>
                        <a:rPr sz="1300" spc="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(IEEE,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2020)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Junctionless FET</a:t>
                      </a:r>
                      <a:r>
                        <a:rPr sz="1300" spc="-4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(Elsevier, 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2019)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ECC</a:t>
                      </a:r>
                      <a:r>
                        <a:rPr sz="1300" spc="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300" spc="-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2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low-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r>
                        <a:rPr sz="1300" spc="5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memories</a:t>
                      </a:r>
                      <a:r>
                        <a:rPr sz="1300" spc="-2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(IEEE,</a:t>
                      </a:r>
                      <a:r>
                        <a:rPr sz="1300" spc="1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2022)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Hybrid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1300" spc="-3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wearables</a:t>
                      </a:r>
                      <a:r>
                        <a:rPr sz="1300" spc="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(MDPI,</a:t>
                      </a:r>
                      <a:r>
                        <a:rPr sz="1300" spc="-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2023)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sz="1150" b="1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150" b="1" spc="-10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Resources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Whitepaper:</a:t>
                      </a:r>
                      <a:r>
                        <a:rPr sz="1300" spc="-4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Low-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voltage</a:t>
                      </a:r>
                      <a:r>
                        <a:rPr sz="1300" spc="3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 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design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Note:</a:t>
                      </a:r>
                      <a:r>
                        <a:rPr sz="1300" spc="-2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FinFET</a:t>
                      </a:r>
                      <a:r>
                        <a:rPr sz="1300" spc="-4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Datasheet:</a:t>
                      </a:r>
                      <a:r>
                        <a:rPr sz="1300" spc="-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ARM/TI</a:t>
                      </a:r>
                      <a:r>
                        <a:rPr sz="1300" spc="-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2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low-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r>
                        <a:rPr sz="1300" spc="3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 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modules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Existing</a:t>
                      </a:r>
                      <a:r>
                        <a:rPr sz="1150" b="1" spc="-40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282828"/>
                          </a:solidFill>
                          <a:latin typeface="Arial"/>
                          <a:cs typeface="Arial"/>
                        </a:rPr>
                        <a:t>Implementations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Products: ARM</a:t>
                      </a:r>
                      <a:r>
                        <a:rPr sz="1300" spc="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 IP,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</a:t>
                      </a:r>
                      <a:r>
                        <a:rPr sz="1300" spc="-3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MSP430</a:t>
                      </a:r>
                      <a:r>
                        <a:rPr sz="1300" spc="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sz="1300" spc="-2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Source: 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OpenRAM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11530" indent="-90805">
                        <a:lnSpc>
                          <a:spcPct val="150000"/>
                        </a:lnSpc>
                        <a:spcBef>
                          <a:spcPts val="0"/>
                        </a:spcBef>
                        <a:buChar char="•"/>
                        <a:tabLst>
                          <a:tab pos="811530" algn="l"/>
                        </a:tabLst>
                      </a:pP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GitHub: CNTFET</a:t>
                      </a:r>
                      <a:r>
                        <a:rPr sz="1300" spc="-2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</a:t>
                      </a:r>
                      <a:r>
                        <a:rPr sz="1300" spc="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models,</a:t>
                      </a:r>
                      <a:r>
                        <a:rPr sz="1300" spc="-2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ECC</a:t>
                      </a:r>
                      <a:r>
                        <a:rPr sz="1300" spc="5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30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SRAM </a:t>
                      </a:r>
                      <a:r>
                        <a:rPr sz="1300" spc="-10" dirty="0">
                          <a:solidFill>
                            <a:srgbClr val="28282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repositories</a:t>
                      </a:r>
                      <a:endParaRPr sz="13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6357" y="1083011"/>
            <a:ext cx="20891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Arial"/>
                <a:cs typeface="Arial"/>
              </a:rPr>
              <a:t>Literature</a:t>
            </a:r>
            <a:r>
              <a:rPr spc="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68805">
              <a:lnSpc>
                <a:spcPct val="100000"/>
              </a:lnSpc>
              <a:spcBef>
                <a:spcPts val="130"/>
              </a:spcBef>
            </a:pPr>
            <a:r>
              <a:rPr spc="65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856" y="1733804"/>
            <a:ext cx="1778000" cy="5022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-635">
              <a:lnSpc>
                <a:spcPct val="98800"/>
              </a:lnSpc>
              <a:spcBef>
                <a:spcPts val="114"/>
              </a:spcBef>
            </a:pPr>
            <a:r>
              <a:rPr sz="1150" b="1" dirty="0">
                <a:latin typeface="Verdana"/>
                <a:cs typeface="Verdana"/>
              </a:rPr>
              <a:t>Structural</a:t>
            </a:r>
            <a:r>
              <a:rPr sz="1150" b="1" spc="-20" dirty="0">
                <a:latin typeface="Verdana"/>
                <a:cs typeface="Verdana"/>
              </a:rPr>
              <a:t> </a:t>
            </a:r>
            <a:r>
              <a:rPr sz="1150" b="1" spc="-10" dirty="0">
                <a:latin typeface="Verdana"/>
                <a:cs typeface="Verdana"/>
              </a:rPr>
              <a:t>Diagram </a:t>
            </a:r>
            <a:r>
              <a:rPr sz="1000" dirty="0">
                <a:latin typeface="Verdana"/>
                <a:cs typeface="Verdana"/>
              </a:rPr>
              <a:t>Block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Diagram/Pin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Diagram Resource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0150" y="1707871"/>
            <a:ext cx="1701164" cy="652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14"/>
              </a:spcBef>
            </a:pPr>
            <a:r>
              <a:rPr sz="1150" b="1" dirty="0">
                <a:latin typeface="Verdana"/>
                <a:cs typeface="Verdana"/>
              </a:rPr>
              <a:t>Behaviour</a:t>
            </a:r>
            <a:r>
              <a:rPr sz="1150" b="1" spc="-30" dirty="0">
                <a:latin typeface="Verdana"/>
                <a:cs typeface="Verdana"/>
              </a:rPr>
              <a:t> </a:t>
            </a:r>
            <a:r>
              <a:rPr sz="1150" b="1" spc="-10" dirty="0">
                <a:latin typeface="Verdana"/>
                <a:cs typeface="Verdana"/>
              </a:rPr>
              <a:t>Diagram </a:t>
            </a:r>
            <a:r>
              <a:rPr sz="1000" dirty="0">
                <a:latin typeface="Verdana"/>
                <a:cs typeface="Verdana"/>
              </a:rPr>
              <a:t>Flow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chart/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State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machine Resource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u="sng" spc="-5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Verdana"/>
                <a:cs typeface="Verdana"/>
              </a:rPr>
              <a:t>–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ts val="1190"/>
              </a:lnSpc>
            </a:pPr>
            <a:r>
              <a:rPr sz="1000" spc="-50" dirty="0">
                <a:solidFill>
                  <a:srgbClr val="0562C1"/>
                </a:solidFill>
                <a:latin typeface="Verdana"/>
                <a:cs typeface="Verdana"/>
              </a:rPr>
              <a:t>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2935" y="2333244"/>
            <a:ext cx="36830" cy="7620"/>
          </a:xfrm>
          <a:custGeom>
            <a:avLst/>
            <a:gdLst/>
            <a:ahLst/>
            <a:cxnLst/>
            <a:rect l="l" t="t" r="r" b="b"/>
            <a:pathLst>
              <a:path w="36829" h="7619">
                <a:moveTo>
                  <a:pt x="36576" y="7619"/>
                </a:moveTo>
                <a:lnTo>
                  <a:pt x="0" y="7619"/>
                </a:lnTo>
                <a:lnTo>
                  <a:pt x="0" y="0"/>
                </a:lnTo>
                <a:lnTo>
                  <a:pt x="36576" y="0"/>
                </a:lnTo>
                <a:lnTo>
                  <a:pt x="36576" y="7619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7</a:t>
            </a:fld>
            <a:endParaRPr spc="-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E3FAE2-049A-7F80-0651-1F436D6D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9" y="2400300"/>
            <a:ext cx="4005321" cy="3638296"/>
          </a:xfrm>
          <a:prstGeom prst="rect">
            <a:avLst/>
          </a:prstGeom>
        </p:spPr>
      </p:pic>
      <p:pic>
        <p:nvPicPr>
          <p:cNvPr id="1026" name="Picture 2" descr="Behavioral diagram: Flow chart/state machine for FinFET and CNTFET based SRAM">
            <a:extLst>
              <a:ext uri="{FF2B5EF4-FFF2-40B4-BE49-F238E27FC236}">
                <a16:creationId xmlns:a16="http://schemas.microsoft.com/office/drawing/2014/main" id="{55340961-C29C-69CA-2FEC-BE429C2E1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00300"/>
            <a:ext cx="4114800" cy="35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84967-868E-D4A7-6F7E-E6B4179E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209800"/>
            <a:ext cx="3648584" cy="3648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41781-585B-D10A-A06C-B7623A7C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3014"/>
            <a:ext cx="364858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24865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Use</a:t>
            </a:r>
            <a:r>
              <a:rPr spc="-50" dirty="0"/>
              <a:t> </a:t>
            </a:r>
            <a:r>
              <a:rPr spc="75" dirty="0"/>
              <a:t>Cases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spc="55" dirty="0"/>
              <a:t>Testing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/>
              <a:t>Dept</a:t>
            </a:r>
            <a:r>
              <a:rPr spc="-120" dirty="0"/>
              <a:t> </a:t>
            </a:r>
            <a:r>
              <a:rPr spc="-10" dirty="0"/>
              <a:t>EECE,</a:t>
            </a:r>
            <a:r>
              <a:rPr spc="-105" dirty="0"/>
              <a:t> </a:t>
            </a:r>
            <a:r>
              <a:rPr dirty="0"/>
              <a:t>GST</a:t>
            </a:r>
            <a:r>
              <a:rPr spc="-90" dirty="0"/>
              <a:t> </a:t>
            </a:r>
            <a:r>
              <a:rPr spc="-10" dirty="0"/>
              <a:t>Bengaluru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pPr marL="38100">
                <a:lnSpc>
                  <a:spcPts val="1045"/>
                </a:lnSpc>
              </a:pPr>
              <a:t>9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14"/>
              </a:spcBef>
            </a:pPr>
            <a:r>
              <a:rPr dirty="0"/>
              <a:t>Test</a:t>
            </a:r>
            <a:r>
              <a:rPr spc="20" dirty="0"/>
              <a:t> </a:t>
            </a:r>
            <a:r>
              <a:rPr spc="-20" dirty="0"/>
              <a:t>Cases</a:t>
            </a:r>
          </a:p>
          <a:p>
            <a:pPr marL="12700">
              <a:lnSpc>
                <a:spcPts val="1380"/>
              </a:lnSpc>
            </a:pPr>
            <a:r>
              <a:rPr sz="1150" dirty="0">
                <a:latin typeface="Arial"/>
                <a:cs typeface="Arial"/>
              </a:rPr>
              <a:t>Hold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Stability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20" dirty="0">
                <a:latin typeface="Arial"/>
                <a:cs typeface="Arial"/>
              </a:rPr>
              <a:t>Test</a:t>
            </a:r>
            <a:endParaRPr sz="115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Measure</a:t>
            </a:r>
            <a:r>
              <a:rPr sz="1150" b="0" spc="4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Static</a:t>
            </a:r>
            <a:r>
              <a:rPr sz="1150" b="0" spc="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Noise</a:t>
            </a:r>
            <a:r>
              <a:rPr sz="1150" b="0" spc="2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Margin</a:t>
            </a:r>
            <a:r>
              <a:rPr sz="1150" b="0" spc="3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(SNM</a:t>
            </a:r>
            <a:r>
              <a:rPr sz="1150" dirty="0">
                <a:latin typeface="Arial"/>
                <a:cs typeface="Arial"/>
              </a:rPr>
              <a:t>)</a:t>
            </a:r>
            <a:r>
              <a:rPr sz="1150" spc="20" dirty="0">
                <a:latin typeface="Arial"/>
                <a:cs typeface="Arial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at</a:t>
            </a:r>
            <a:r>
              <a:rPr sz="1150" b="0" spc="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0.5–0.7</a:t>
            </a:r>
            <a:r>
              <a:rPr sz="1150" b="0" spc="15" dirty="0">
                <a:latin typeface="Microsoft Sans Serif"/>
                <a:cs typeface="Microsoft Sans Serif"/>
              </a:rPr>
              <a:t> </a:t>
            </a:r>
            <a:r>
              <a:rPr sz="1150" b="0" spc="-25" dirty="0">
                <a:latin typeface="Microsoft Sans Serif"/>
                <a:cs typeface="Microsoft Sans Serif"/>
              </a:rPr>
              <a:t>V.</a:t>
            </a:r>
            <a:endParaRPr sz="1150">
              <a:latin typeface="Microsoft Sans Serif"/>
              <a:cs typeface="Microsoft Sans Serif"/>
            </a:endParaRPr>
          </a:p>
          <a:p>
            <a:pPr marL="248285" indent="-23558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Ensure</a:t>
            </a:r>
            <a:r>
              <a:rPr sz="1150" b="0" spc="-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cell</a:t>
            </a:r>
            <a:r>
              <a:rPr sz="1150" b="0" spc="-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retains</a:t>
            </a:r>
            <a:r>
              <a:rPr sz="1150" b="0" spc="-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data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correctly</a:t>
            </a:r>
            <a:r>
              <a:rPr sz="1150" b="0" spc="-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in</a:t>
            </a:r>
            <a:r>
              <a:rPr sz="1150" b="0" spc="-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standby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spc="-20" dirty="0">
                <a:latin typeface="Microsoft Sans Serif"/>
                <a:cs typeface="Microsoft Sans Serif"/>
              </a:rPr>
              <a:t>mode.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"/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Arial"/>
                <a:cs typeface="Arial"/>
              </a:rPr>
              <a:t>Read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Operation</a:t>
            </a:r>
            <a:r>
              <a:rPr sz="1300" spc="2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Test</a:t>
            </a:r>
            <a:endParaRPr sz="13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Verify</a:t>
            </a:r>
            <a:r>
              <a:rPr sz="1150" b="0" spc="-3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read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speed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and</a:t>
            </a:r>
            <a:r>
              <a:rPr sz="1150" b="0" spc="-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stability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using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decoupled</a:t>
            </a:r>
            <a:r>
              <a:rPr sz="1150" b="0" spc="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read</a:t>
            </a:r>
            <a:r>
              <a:rPr sz="1150" b="0" spc="-20" dirty="0"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latin typeface="Microsoft Sans Serif"/>
                <a:cs typeface="Microsoft Sans Serif"/>
              </a:rPr>
              <a:t>port.</a:t>
            </a:r>
            <a:endParaRPr sz="1150">
              <a:latin typeface="Microsoft Sans Serif"/>
              <a:cs typeface="Microsoft Sans Serif"/>
            </a:endParaRPr>
          </a:p>
          <a:p>
            <a:pPr marL="248285" indent="-235585">
              <a:lnSpc>
                <a:spcPct val="100000"/>
              </a:lnSpc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Confirm</a:t>
            </a:r>
            <a:r>
              <a:rPr sz="1150" b="0" spc="-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no</a:t>
            </a:r>
            <a:r>
              <a:rPr sz="1150" b="0" spc="-10" dirty="0">
                <a:latin typeface="Microsoft Sans Serif"/>
                <a:cs typeface="Microsoft Sans Serif"/>
              </a:rPr>
              <a:t> read-</a:t>
            </a:r>
            <a:r>
              <a:rPr sz="1150" b="0" dirty="0">
                <a:latin typeface="Microsoft Sans Serif"/>
                <a:cs typeface="Microsoft Sans Serif"/>
              </a:rPr>
              <a:t>disturb</a:t>
            </a:r>
            <a:r>
              <a:rPr sz="1150" b="0" spc="-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errors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at</a:t>
            </a:r>
            <a:r>
              <a:rPr sz="1150" b="0" spc="-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low supply </a:t>
            </a:r>
            <a:r>
              <a:rPr sz="1150" b="0" spc="-10" dirty="0">
                <a:latin typeface="Microsoft Sans Serif"/>
                <a:cs typeface="Microsoft Sans Serif"/>
              </a:rPr>
              <a:t>voltage.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"/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Write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Operation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Test</a:t>
            </a:r>
            <a:endParaRPr sz="13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48285" algn="l"/>
              </a:tabLst>
            </a:pPr>
            <a:r>
              <a:rPr sz="1300" b="0" dirty="0">
                <a:latin typeface="Microsoft Sans Serif"/>
                <a:cs typeface="Microsoft Sans Serif"/>
              </a:rPr>
              <a:t>Check</a:t>
            </a:r>
            <a:r>
              <a:rPr sz="1300" b="0" spc="25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write</a:t>
            </a:r>
            <a:r>
              <a:rPr sz="1300" b="0" spc="50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margin</a:t>
            </a:r>
            <a:r>
              <a:rPr sz="1300" b="0" spc="35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and</a:t>
            </a:r>
            <a:r>
              <a:rPr sz="1300" b="0" spc="20" dirty="0">
                <a:latin typeface="Microsoft Sans Serif"/>
                <a:cs typeface="Microsoft Sans Serif"/>
              </a:rPr>
              <a:t> </a:t>
            </a:r>
            <a:r>
              <a:rPr sz="1300" b="0" spc="-10" dirty="0">
                <a:latin typeface="Microsoft Sans Serif"/>
                <a:cs typeface="Microsoft Sans Serif"/>
              </a:rPr>
              <a:t>delay.</a:t>
            </a:r>
            <a:endParaRPr sz="1300">
              <a:latin typeface="Microsoft Sans Serif"/>
              <a:cs typeface="Microsoft Sans Serif"/>
            </a:endParaRPr>
          </a:p>
          <a:p>
            <a:pPr marL="248285" indent="-23558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48285" algn="l"/>
              </a:tabLst>
            </a:pPr>
            <a:r>
              <a:rPr sz="1300" b="0" dirty="0">
                <a:latin typeface="Microsoft Sans Serif"/>
                <a:cs typeface="Microsoft Sans Serif"/>
              </a:rPr>
              <a:t>Validate</a:t>
            </a:r>
            <a:r>
              <a:rPr sz="1300" b="0" spc="15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data</a:t>
            </a:r>
            <a:r>
              <a:rPr sz="1300" b="0" spc="30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overwrite</a:t>
            </a:r>
            <a:r>
              <a:rPr sz="1300" b="0" spc="60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even</a:t>
            </a:r>
            <a:r>
              <a:rPr sz="1300" b="0" spc="30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with</a:t>
            </a:r>
            <a:r>
              <a:rPr sz="1300" b="0" spc="60" dirty="0">
                <a:latin typeface="Microsoft Sans Serif"/>
                <a:cs typeface="Microsoft Sans Serif"/>
              </a:rPr>
              <a:t> </a:t>
            </a:r>
            <a:r>
              <a:rPr sz="1300" b="0" dirty="0">
                <a:latin typeface="Microsoft Sans Serif"/>
                <a:cs typeface="Microsoft Sans Serif"/>
              </a:rPr>
              <a:t>weak</a:t>
            </a:r>
            <a:r>
              <a:rPr sz="1300" b="0" spc="55" dirty="0">
                <a:latin typeface="Microsoft Sans Serif"/>
                <a:cs typeface="Microsoft Sans Serif"/>
              </a:rPr>
              <a:t> </a:t>
            </a:r>
            <a:r>
              <a:rPr sz="1300" b="0" spc="-10" dirty="0">
                <a:latin typeface="Microsoft Sans Serif"/>
                <a:cs typeface="Microsoft Sans Serif"/>
              </a:rPr>
              <a:t>pull-</a:t>
            </a:r>
            <a:r>
              <a:rPr sz="1300" b="0" dirty="0">
                <a:latin typeface="Microsoft Sans Serif"/>
                <a:cs typeface="Microsoft Sans Serif"/>
              </a:rPr>
              <a:t>up</a:t>
            </a:r>
            <a:r>
              <a:rPr sz="1300" b="0" spc="30" dirty="0">
                <a:latin typeface="Microsoft Sans Serif"/>
                <a:cs typeface="Microsoft Sans Serif"/>
              </a:rPr>
              <a:t> </a:t>
            </a:r>
            <a:r>
              <a:rPr sz="1300" b="0" spc="-10" dirty="0">
                <a:latin typeface="Microsoft Sans Serif"/>
                <a:cs typeface="Microsoft Sans Serif"/>
              </a:rPr>
              <a:t>devices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"/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Fault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Tolerance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Test</a:t>
            </a:r>
            <a:endParaRPr sz="13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Inject</a:t>
            </a:r>
            <a:r>
              <a:rPr sz="1150" b="0" spc="-5" dirty="0"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latin typeface="Microsoft Sans Serif"/>
                <a:cs typeface="Microsoft Sans Serif"/>
              </a:rPr>
              <a:t>single-</a:t>
            </a:r>
            <a:r>
              <a:rPr sz="1150" b="0" dirty="0">
                <a:latin typeface="Microsoft Sans Serif"/>
                <a:cs typeface="Microsoft Sans Serif"/>
              </a:rPr>
              <a:t>bit</a:t>
            </a:r>
            <a:r>
              <a:rPr sz="1150" b="0" spc="3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errors →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ECC</a:t>
            </a:r>
            <a:r>
              <a:rPr sz="1150" b="0" spc="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must</a:t>
            </a:r>
            <a:r>
              <a:rPr sz="1150" b="0" spc="-30" dirty="0"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latin typeface="Microsoft Sans Serif"/>
                <a:cs typeface="Microsoft Sans Serif"/>
              </a:rPr>
              <a:t>correct.</a:t>
            </a:r>
            <a:endParaRPr sz="1150">
              <a:latin typeface="Microsoft Sans Serif"/>
              <a:cs typeface="Microsoft Sans Serif"/>
            </a:endParaRPr>
          </a:p>
          <a:p>
            <a:pPr marL="248285" indent="-23558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Inject</a:t>
            </a:r>
            <a:r>
              <a:rPr sz="1150" b="0" spc="-5" dirty="0"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latin typeface="Microsoft Sans Serif"/>
                <a:cs typeface="Microsoft Sans Serif"/>
              </a:rPr>
              <a:t>double-</a:t>
            </a:r>
            <a:r>
              <a:rPr sz="1150" b="0" dirty="0">
                <a:latin typeface="Microsoft Sans Serif"/>
                <a:cs typeface="Microsoft Sans Serif"/>
              </a:rPr>
              <a:t>bit</a:t>
            </a:r>
            <a:r>
              <a:rPr sz="1150" b="0" spc="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errors →</a:t>
            </a:r>
            <a:r>
              <a:rPr sz="1150" b="0" spc="-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ECC</a:t>
            </a:r>
            <a:r>
              <a:rPr sz="1150" b="0" spc="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must</a:t>
            </a:r>
            <a:r>
              <a:rPr sz="1150" b="0" spc="-3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detect and </a:t>
            </a:r>
            <a:r>
              <a:rPr sz="1150" b="0" spc="-10" dirty="0">
                <a:latin typeface="Microsoft Sans Serif"/>
                <a:cs typeface="Microsoft Sans Serif"/>
              </a:rPr>
              <a:t>flag.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Arial"/>
                <a:cs typeface="Arial"/>
              </a:rPr>
              <a:t>Variation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&amp;</a:t>
            </a:r>
            <a:r>
              <a:rPr sz="1300" spc="4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Reliability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Test</a:t>
            </a:r>
            <a:endParaRPr sz="13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Run</a:t>
            </a:r>
            <a:r>
              <a:rPr sz="1150" b="0" spc="-10" dirty="0">
                <a:latin typeface="Microsoft Sans Serif"/>
                <a:cs typeface="Microsoft Sans Serif"/>
              </a:rPr>
              <a:t> Monte-</a:t>
            </a:r>
            <a:r>
              <a:rPr sz="1150" b="0" dirty="0">
                <a:latin typeface="Microsoft Sans Serif"/>
                <a:cs typeface="Microsoft Sans Serif"/>
              </a:rPr>
              <a:t>Carlo</a:t>
            </a:r>
            <a:r>
              <a:rPr sz="1150" b="0" spc="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simulations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for</a:t>
            </a:r>
            <a:r>
              <a:rPr sz="1150" b="0" spc="-3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process</a:t>
            </a:r>
            <a:r>
              <a:rPr sz="1150" b="0" spc="-5" dirty="0"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latin typeface="Microsoft Sans Serif"/>
                <a:cs typeface="Microsoft Sans Serif"/>
              </a:rPr>
              <a:t>variation.</a:t>
            </a:r>
            <a:endParaRPr sz="1150">
              <a:latin typeface="Microsoft Sans Serif"/>
              <a:cs typeface="Microsoft Sans Serif"/>
            </a:endParaRPr>
          </a:p>
          <a:p>
            <a:pPr marL="248285" indent="-235585">
              <a:lnSpc>
                <a:spcPct val="100000"/>
              </a:lnSpc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Test</a:t>
            </a:r>
            <a:r>
              <a:rPr sz="1150" b="0" spc="-2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across temperature</a:t>
            </a:r>
            <a:r>
              <a:rPr sz="1150" b="0" spc="-4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(−40°C to</a:t>
            </a:r>
            <a:r>
              <a:rPr sz="1150" b="0" spc="-15" dirty="0"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latin typeface="Microsoft Sans Serif"/>
                <a:cs typeface="Microsoft Sans Serif"/>
              </a:rPr>
              <a:t>85°C).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"/>
            </a:pPr>
            <a:endParaRPr sz="1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Arial"/>
                <a:cs typeface="Arial"/>
              </a:rPr>
              <a:t>Leakage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&amp;</a:t>
            </a:r>
            <a:r>
              <a:rPr sz="1300" spc="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Retention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Test</a:t>
            </a:r>
            <a:endParaRPr sz="13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Measure leakage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current</a:t>
            </a:r>
            <a:r>
              <a:rPr sz="1150" b="0" spc="-2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in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deep</a:t>
            </a:r>
            <a:r>
              <a:rPr sz="1150" b="0" spc="-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sleep</a:t>
            </a:r>
            <a:r>
              <a:rPr sz="1150" b="0" spc="-20" dirty="0">
                <a:latin typeface="Microsoft Sans Serif"/>
                <a:cs typeface="Microsoft Sans Serif"/>
              </a:rPr>
              <a:t> mode.</a:t>
            </a:r>
            <a:endParaRPr sz="1150">
              <a:latin typeface="Microsoft Sans Serif"/>
              <a:cs typeface="Microsoft Sans Serif"/>
            </a:endParaRPr>
          </a:p>
          <a:p>
            <a:pPr marL="248285" indent="-235585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48285" algn="l"/>
              </a:tabLst>
            </a:pPr>
            <a:r>
              <a:rPr sz="1150" b="0" dirty="0">
                <a:latin typeface="Microsoft Sans Serif"/>
                <a:cs typeface="Microsoft Sans Serif"/>
              </a:rPr>
              <a:t>Ensure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data</a:t>
            </a:r>
            <a:r>
              <a:rPr sz="1150" b="0" spc="-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retention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over</a:t>
            </a:r>
            <a:r>
              <a:rPr sz="1150" b="0" spc="-10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long</a:t>
            </a:r>
            <a:r>
              <a:rPr sz="1150" b="0" spc="-15" dirty="0">
                <a:latin typeface="Microsoft Sans Serif"/>
                <a:cs typeface="Microsoft Sans Serif"/>
              </a:rPr>
              <a:t> </a:t>
            </a:r>
            <a:r>
              <a:rPr sz="1150" b="0" dirty="0">
                <a:latin typeface="Microsoft Sans Serif"/>
                <a:cs typeface="Microsoft Sans Serif"/>
              </a:rPr>
              <a:t>standby</a:t>
            </a:r>
            <a:r>
              <a:rPr sz="1150" b="0" spc="-20" dirty="0">
                <a:latin typeface="Microsoft Sans Serif"/>
                <a:cs typeface="Microsoft Sans Serif"/>
              </a:rPr>
              <a:t> </a:t>
            </a:r>
            <a:r>
              <a:rPr sz="1150" b="0" spc="-10" dirty="0">
                <a:latin typeface="Microsoft Sans Serif"/>
                <a:cs typeface="Microsoft Sans Serif"/>
              </a:rPr>
              <a:t>periods.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07" y="1567680"/>
            <a:ext cx="1786255" cy="826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latin typeface="Verdana"/>
                <a:cs typeface="Verdana"/>
              </a:rPr>
              <a:t>Use </a:t>
            </a:r>
            <a:r>
              <a:rPr sz="2300" b="1" spc="-20" dirty="0">
                <a:latin typeface="Verdana"/>
                <a:cs typeface="Verdana"/>
              </a:rPr>
              <a:t>Cases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300" b="1" dirty="0">
                <a:solidFill>
                  <a:srgbClr val="282828"/>
                </a:solidFill>
                <a:latin typeface="Arial"/>
                <a:cs typeface="Arial"/>
              </a:rPr>
              <a:t>Heart-Rate</a:t>
            </a:r>
            <a:r>
              <a:rPr sz="1300" b="1" spc="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82828"/>
                </a:solidFill>
                <a:latin typeface="Arial"/>
                <a:cs typeface="Arial"/>
              </a:rPr>
              <a:t>Monitoring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7" y="2367775"/>
            <a:ext cx="4511675" cy="284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210">
              <a:lnSpc>
                <a:spcPts val="1195"/>
              </a:lnSpc>
              <a:spcBef>
                <a:spcPts val="95"/>
              </a:spcBef>
              <a:buFont typeface="Wingdings"/>
              <a:buChar char=""/>
              <a:tabLst>
                <a:tab pos="295910" algn="l"/>
              </a:tabLst>
            </a:pPr>
            <a:r>
              <a:rPr sz="1000" dirty="0">
                <a:solidFill>
                  <a:srgbClr val="282828"/>
                </a:solidFill>
                <a:latin typeface="Microsoft Sans Serif"/>
                <a:cs typeface="Microsoft Sans Serif"/>
              </a:rPr>
              <a:t>SRAM</a:t>
            </a:r>
            <a:r>
              <a:rPr sz="1000" spc="-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82828"/>
                </a:solidFill>
                <a:latin typeface="Microsoft Sans Serif"/>
                <a:cs typeface="Microsoft Sans Serif"/>
              </a:rPr>
              <a:t>stores</a:t>
            </a:r>
            <a:r>
              <a:rPr sz="1000" spc="-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continuous</a:t>
            </a:r>
            <a:r>
              <a:rPr sz="1000" spc="-3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heart-</a:t>
            </a:r>
            <a:r>
              <a:rPr sz="1000" dirty="0">
                <a:solidFill>
                  <a:srgbClr val="282828"/>
                </a:solidFill>
                <a:latin typeface="Microsoft Sans Serif"/>
                <a:cs typeface="Microsoft Sans Serif"/>
              </a:rPr>
              <a:t>rate</a:t>
            </a:r>
            <a:r>
              <a:rPr sz="1000" spc="-3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samples.</a:t>
            </a:r>
            <a:endParaRPr sz="1000">
              <a:latin typeface="Microsoft Sans Serif"/>
              <a:cs typeface="Microsoft Sans Serif"/>
            </a:endParaRPr>
          </a:p>
          <a:p>
            <a:pPr marL="295910" indent="-283210">
              <a:lnSpc>
                <a:spcPts val="1190"/>
              </a:lnSpc>
              <a:buFont typeface="Wingdings"/>
              <a:buChar char=""/>
              <a:tabLst>
                <a:tab pos="295910" algn="l"/>
              </a:tabLst>
            </a:pPr>
            <a:r>
              <a:rPr sz="1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Requires</a:t>
            </a:r>
            <a:r>
              <a:rPr sz="1000" spc="-4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82828"/>
                </a:solidFill>
                <a:latin typeface="Microsoft Sans Serif"/>
                <a:cs typeface="Microsoft Sans Serif"/>
              </a:rPr>
              <a:t>low</a:t>
            </a:r>
            <a:r>
              <a:rPr sz="1000" spc="-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82828"/>
                </a:solidFill>
                <a:latin typeface="Microsoft Sans Serif"/>
                <a:cs typeface="Microsoft Sans Serif"/>
              </a:rPr>
              <a:t>power</a:t>
            </a:r>
            <a:r>
              <a:rPr sz="10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82828"/>
                </a:solidFill>
                <a:latin typeface="Microsoft Sans Serif"/>
                <a:cs typeface="Microsoft Sans Serif"/>
              </a:rPr>
              <a:t>and</a:t>
            </a:r>
            <a:r>
              <a:rPr sz="1000" spc="-1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error-</a:t>
            </a:r>
            <a:r>
              <a:rPr sz="1000" dirty="0">
                <a:solidFill>
                  <a:srgbClr val="282828"/>
                </a:solidFill>
                <a:latin typeface="Microsoft Sans Serif"/>
                <a:cs typeface="Microsoft Sans Serif"/>
              </a:rPr>
              <a:t>free</a:t>
            </a:r>
            <a:r>
              <a:rPr sz="1000" spc="-4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storage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spc="-50" dirty="0">
                <a:solidFill>
                  <a:srgbClr val="282828"/>
                </a:solidFill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b="1" dirty="0">
                <a:solidFill>
                  <a:srgbClr val="282828"/>
                </a:solidFill>
                <a:latin typeface="Arial"/>
                <a:cs typeface="Arial"/>
              </a:rPr>
              <a:t>Motion</a:t>
            </a:r>
            <a:r>
              <a:rPr sz="1300" b="1" spc="2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82828"/>
                </a:solidFill>
                <a:latin typeface="Arial"/>
                <a:cs typeface="Arial"/>
              </a:rPr>
              <a:t>Data</a:t>
            </a:r>
            <a:r>
              <a:rPr sz="1300" b="1" spc="1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82828"/>
                </a:solidFill>
                <a:latin typeface="Arial"/>
                <a:cs typeface="Arial"/>
              </a:rPr>
              <a:t>Buffering</a:t>
            </a:r>
            <a:endParaRPr sz="1300">
              <a:latin typeface="Arial"/>
              <a:cs typeface="Arial"/>
            </a:endParaRPr>
          </a:p>
          <a:p>
            <a:pPr marL="295910" indent="-28321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95910" algn="l"/>
              </a:tabLst>
            </a:pP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Temporary</a:t>
            </a:r>
            <a:r>
              <a:rPr sz="1300" spc="4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storage</a:t>
            </a:r>
            <a:r>
              <a:rPr sz="1300" spc="6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for</a:t>
            </a:r>
            <a:r>
              <a:rPr sz="1300" spc="7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accelerometer/gyroscope</a:t>
            </a:r>
            <a:r>
              <a:rPr sz="1300" spc="6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signals.</a:t>
            </a:r>
            <a:endParaRPr sz="1300">
              <a:latin typeface="Microsoft Sans Serif"/>
              <a:cs typeface="Microsoft Sans Serif"/>
            </a:endParaRPr>
          </a:p>
          <a:p>
            <a:pPr marL="295910" indent="-28321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95910" algn="l"/>
              </a:tabLst>
            </a:pP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Needs</a:t>
            </a:r>
            <a:r>
              <a:rPr sz="1300" spc="2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fast</a:t>
            </a:r>
            <a:r>
              <a:rPr sz="1300" spc="2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write</a:t>
            </a:r>
            <a:r>
              <a:rPr sz="1300" spc="4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and</a:t>
            </a:r>
            <a:r>
              <a:rPr sz="1300" spc="2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reliable</a:t>
            </a:r>
            <a:r>
              <a:rPr sz="1300" spc="2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retention.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"/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282828"/>
                </a:solidFill>
                <a:latin typeface="Arial"/>
                <a:cs typeface="Arial"/>
              </a:rPr>
              <a:t>Audio/Event</a:t>
            </a:r>
            <a:r>
              <a:rPr sz="1300" b="1" spc="2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82828"/>
                </a:solidFill>
                <a:latin typeface="Arial"/>
                <a:cs typeface="Arial"/>
              </a:rPr>
              <a:t>Detection</a:t>
            </a:r>
            <a:endParaRPr sz="1300">
              <a:latin typeface="Arial"/>
              <a:cs typeface="Arial"/>
            </a:endParaRPr>
          </a:p>
          <a:p>
            <a:pPr marL="295910" indent="-283210">
              <a:lnSpc>
                <a:spcPts val="1560"/>
              </a:lnSpc>
              <a:spcBef>
                <a:spcPts val="25"/>
              </a:spcBef>
              <a:buFont typeface="Wingdings"/>
              <a:buChar char=""/>
              <a:tabLst>
                <a:tab pos="295910" algn="l"/>
              </a:tabLst>
            </a:pP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Save</a:t>
            </a:r>
            <a:r>
              <a:rPr sz="1300" spc="1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short</a:t>
            </a:r>
            <a:r>
              <a:rPr sz="1300" spc="3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audio</a:t>
            </a:r>
            <a:r>
              <a:rPr sz="1300" spc="2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clips</a:t>
            </a:r>
            <a:r>
              <a:rPr sz="1300" spc="2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(baby</a:t>
            </a:r>
            <a:r>
              <a:rPr sz="1300" spc="4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cry,</a:t>
            </a:r>
            <a:r>
              <a:rPr sz="1300" spc="7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fall</a:t>
            </a:r>
            <a:r>
              <a:rPr sz="1300" spc="2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detection).</a:t>
            </a:r>
            <a:endParaRPr sz="1300">
              <a:latin typeface="Microsoft Sans Serif"/>
              <a:cs typeface="Microsoft Sans Serif"/>
            </a:endParaRPr>
          </a:p>
          <a:p>
            <a:pPr marL="295910" indent="-283210">
              <a:lnSpc>
                <a:spcPts val="1980"/>
              </a:lnSpc>
              <a:buFont typeface="Wingdings"/>
              <a:buChar char=""/>
              <a:tabLst>
                <a:tab pos="295910" algn="l"/>
              </a:tabLst>
            </a:pP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Must</a:t>
            </a:r>
            <a:r>
              <a:rPr sz="1300" spc="5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work</a:t>
            </a:r>
            <a:r>
              <a:rPr sz="1300" spc="6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in</a:t>
            </a:r>
            <a:r>
              <a:rPr sz="1300" spc="3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low-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voltage</a:t>
            </a:r>
            <a:r>
              <a:rPr sz="1300" spc="6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always-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on</a:t>
            </a:r>
            <a:r>
              <a:rPr sz="1300" spc="7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mode</a:t>
            </a:r>
            <a:r>
              <a:rPr sz="165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.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35"/>
              </a:spcBef>
              <a:buFont typeface="Wingdings"/>
              <a:buChar char=""/>
            </a:pP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282828"/>
                </a:solidFill>
                <a:latin typeface="Arial"/>
                <a:cs typeface="Arial"/>
              </a:rPr>
              <a:t>Wearable</a:t>
            </a:r>
            <a:r>
              <a:rPr sz="1300" b="1" spc="3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82828"/>
                </a:solidFill>
                <a:latin typeface="Arial"/>
                <a:cs typeface="Arial"/>
              </a:rPr>
              <a:t>Device</a:t>
            </a:r>
            <a:r>
              <a:rPr sz="1300" b="1" spc="4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82828"/>
                </a:solidFill>
                <a:latin typeface="Arial"/>
                <a:cs typeface="Arial"/>
              </a:rPr>
              <a:t>Settings</a:t>
            </a:r>
            <a:endParaRPr sz="1300">
              <a:latin typeface="Arial"/>
              <a:cs typeface="Arial"/>
            </a:endParaRPr>
          </a:p>
          <a:p>
            <a:pPr marL="295910" indent="-283210">
              <a:lnSpc>
                <a:spcPts val="1560"/>
              </a:lnSpc>
              <a:spcBef>
                <a:spcPts val="25"/>
              </a:spcBef>
              <a:buFont typeface="Wingdings"/>
              <a:buChar char=""/>
              <a:tabLst>
                <a:tab pos="295910" algn="l"/>
              </a:tabLst>
            </a:pP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Retains</a:t>
            </a:r>
            <a:r>
              <a:rPr sz="1300" spc="2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calibration</a:t>
            </a:r>
            <a:r>
              <a:rPr sz="1300" spc="3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and</a:t>
            </a:r>
            <a:r>
              <a:rPr sz="1300" spc="3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user</a:t>
            </a:r>
            <a:r>
              <a:rPr sz="1300" spc="2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configuration.</a:t>
            </a:r>
            <a:endParaRPr sz="1300">
              <a:latin typeface="Microsoft Sans Serif"/>
              <a:cs typeface="Microsoft Sans Serif"/>
            </a:endParaRPr>
          </a:p>
          <a:p>
            <a:pPr marL="295910" indent="-283210">
              <a:lnSpc>
                <a:spcPct val="100000"/>
              </a:lnSpc>
              <a:buFont typeface="Wingdings"/>
              <a:buChar char=""/>
              <a:tabLst>
                <a:tab pos="295910" algn="l"/>
              </a:tabLst>
            </a:pP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Ensures</a:t>
            </a:r>
            <a:r>
              <a:rPr sz="1300" spc="6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safe</a:t>
            </a:r>
            <a:r>
              <a:rPr sz="1300" spc="5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282828"/>
                </a:solidFill>
                <a:latin typeface="Microsoft Sans Serif"/>
                <a:cs typeface="Microsoft Sans Serif"/>
              </a:rPr>
              <a:t>wake-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up</a:t>
            </a:r>
            <a:r>
              <a:rPr sz="1300" spc="7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from</a:t>
            </a:r>
            <a:r>
              <a:rPr sz="1300" spc="50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282828"/>
                </a:solidFill>
                <a:latin typeface="Microsoft Sans Serif"/>
                <a:cs typeface="Microsoft Sans Serif"/>
              </a:rPr>
              <a:t>sleep</a:t>
            </a:r>
            <a:r>
              <a:rPr sz="1300" spc="55" dirty="0">
                <a:solidFill>
                  <a:srgbClr val="282828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mode</a:t>
            </a:r>
            <a:r>
              <a:rPr sz="1650" spc="-20" dirty="0">
                <a:solidFill>
                  <a:srgbClr val="282828"/>
                </a:solidFill>
                <a:latin typeface="Microsoft Sans Serif"/>
                <a:cs typeface="Microsoft Sans Serif"/>
              </a:rPr>
              <a:t>.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718</Words>
  <Application>Microsoft Office PowerPoint</Application>
  <PresentationFormat>Custom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Lucida Sans Unicode</vt:lpstr>
      <vt:lpstr>Microsoft Sans Serif</vt:lpstr>
      <vt:lpstr>Tahoma</vt:lpstr>
      <vt:lpstr>Times New Roman</vt:lpstr>
      <vt:lpstr>Verdana</vt:lpstr>
      <vt:lpstr>Wingdings</vt:lpstr>
      <vt:lpstr>Office Theme</vt:lpstr>
      <vt:lpstr>Design of Low-Power Fault-Tolerant SRAM for Wearable Health Monitoring</vt:lpstr>
      <vt:lpstr>Objective and Goals</vt:lpstr>
      <vt:lpstr>Project Plan (Clearly mention milestone for objectives under each reviews)</vt:lpstr>
      <vt:lpstr>PowerPoint Presentation</vt:lpstr>
      <vt:lpstr>PowerPoint Presentation</vt:lpstr>
      <vt:lpstr>Literature Survey</vt:lpstr>
      <vt:lpstr>Architecture</vt:lpstr>
      <vt:lpstr>PowerPoint Presentation</vt:lpstr>
      <vt:lpstr>Use Cases &amp; Testing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cell</dc:title>
  <dc:creator>Admin</dc:creator>
  <cp:lastModifiedBy>laasya priya</cp:lastModifiedBy>
  <cp:revision>3</cp:revision>
  <dcterms:created xsi:type="dcterms:W3CDTF">2025-09-25T04:57:39Z</dcterms:created>
  <dcterms:modified xsi:type="dcterms:W3CDTF">2025-09-25T12:12:59Z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2025-09-25T00:00:00Z</vt:filetime>
  </property>
  <property fmtid="{D5CDD505-2E9C-101B-9397-08002B2CF9AE}" pid="3" name="LastSaved">
    <vt:filetime>2025-09-25T00:00:00Z</vt:filetime>
  </property>
  <property fmtid="{D5CDD505-2E9C-101B-9397-08002B2CF9AE}" pid="4" name="Producer">
    <vt:lpwstr>Microsoft: Print To PDF</vt:lpwstr>
  </property>
</Properties>
</file>