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DADBF-A3EA-798B-E6B2-63F72625D732}" v="22" dt="2025-02-01T00:17:37.942"/>
    <p1510:client id="{8447ADF6-1D89-4501-9ECD-03F654529C6D}" v="251" dt="2025-01-31T23:24:24.839"/>
    <p1510:client id="{97225B35-0004-DAE8-CA4F-7DBF2E3CC81A}" v="184" dt="2025-01-31T23:56:12.139"/>
    <p1510:client id="{AB2BF4C0-B5CF-21B9-AD81-A3D1C49F82FD}" v="963" dt="2025-01-31T22:42:48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37545-862B-426A-8618-55CDD4E5192E}" type="datetimeFigureOut">
              <a:t>1/31/2025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36D7-2110-4739-A8B9-606BDDCD3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21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We are happy to welcome you all – to this certificate course on "Python for Problem Solving"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We study major features of Python (also known as Python 3), and see how they can be used to solve problems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The total duration will be 30 hours – in 10 weeks spending around three hours on every Saturdays.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You will given assignments every two weeks  - you have to do them submit them via hour Learning Management system.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At the end of the course there will be an examination: quiz + practical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The assignments contribute 60% to your final marks, and the end of course examination will contribute the rest 40%.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At the same time, you need to obtain minimum of 40% from the assignments as well as from the end of course examination.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Eighty percent attendance is a must – that is to say you can skip not more than two sessions out of 10 sessions.</a:t>
            </a:r>
            <a:br>
              <a:rPr lang="en-GB" dirty="0">
                <a:ea typeface="Calibri"/>
                <a:cs typeface="+mn-lt"/>
              </a:rPr>
            </a:br>
            <a:r>
              <a:rPr lang="en-GB" dirty="0">
                <a:ea typeface="Calibri"/>
                <a:cs typeface="+mn-lt"/>
              </a:rPr>
              <a:t>Wish You All the Best for your success and good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45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Python 2 was updated into several minor versions up to 2.7.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It is deprecated in 2020 from 01 January. Python 3 has been updated through minor versions – recent version 3.13 released in October 2024; 3.12.8 (in Oct 2023) ; 3.11.11 (Oct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74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High Demand – tech giants,  finance, health care, govts.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Integration: </a:t>
            </a:r>
            <a:r>
              <a:rPr lang="en-US" dirty="0"/>
              <a:t> with languages </a:t>
            </a:r>
            <a:r>
              <a:rPr lang="en-GB" dirty="0"/>
              <a:t>C/C++, Java, .NET and  technologies (REST APIs, databases).</a:t>
            </a:r>
            <a:br>
              <a:rPr lang="en-GB" dirty="0">
                <a:cs typeface="+mn-lt"/>
              </a:rPr>
            </a:br>
            <a:r>
              <a:rPr lang="en-GB" dirty="0">
                <a:ea typeface="Calibri"/>
                <a:cs typeface="Calibri"/>
              </a:rPr>
              <a:t>Multiparadigm: </a:t>
            </a:r>
            <a:endParaRPr lang="en-US" dirty="0"/>
          </a:p>
          <a:p>
            <a:r>
              <a:rPr lang="en-GB" dirty="0">
                <a:ea typeface="Calibri"/>
                <a:cs typeface="Calibri"/>
              </a:rPr>
              <a:t>RAD &amp; Prototyping : ease of use and simplicity</a:t>
            </a:r>
          </a:p>
          <a:p>
            <a:r>
              <a:rPr lang="en-GB" dirty="0">
                <a:ea typeface="Calibri"/>
                <a:cs typeface="Calibri"/>
              </a:rPr>
              <a:t>Popular in Data Science: </a:t>
            </a:r>
            <a:r>
              <a:rPr lang="en-GB" dirty="0"/>
              <a:t>Preferred </a:t>
            </a:r>
            <a:r>
              <a:rPr lang="en-GB" dirty="0" err="1"/>
              <a:t>languaThese</a:t>
            </a:r>
            <a:r>
              <a:rPr lang="en-GB" dirty="0"/>
              <a:t> features make Python a versatile, user-friendly, and highly popular language for various types of development.</a:t>
            </a:r>
          </a:p>
          <a:p>
            <a:r>
              <a:rPr lang="en-GB" dirty="0" err="1"/>
              <a:t>ge</a:t>
            </a:r>
            <a:r>
              <a:rPr lang="en-GB" dirty="0"/>
              <a:t> for data science, machine learning, and AI with powerful libraries (e.g., NumPy, Pan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These features make Python a versatile, user-friendly, and highly popular language for various types of development.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2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• </a:t>
            </a:r>
            <a:r>
              <a:rPr lang="en-US" b="1" dirty="0"/>
              <a:t>Google</a:t>
            </a:r>
            <a:endParaRPr lang="en-GB" dirty="0"/>
          </a:p>
          <a:p>
            <a:r>
              <a:rPr lang="en-US" dirty="0"/>
              <a:t>Python is used in many of Google’s internal systems, including YouTube, and for many tools like </a:t>
            </a:r>
            <a:r>
              <a:rPr lang="en-US" b="1" dirty="0"/>
              <a:t>Google App Engine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Facebook</a:t>
            </a:r>
            <a:endParaRPr lang="en-GB" dirty="0"/>
          </a:p>
          <a:p>
            <a:r>
              <a:rPr lang="en-US" dirty="0"/>
              <a:t>Facebook uses Python for various purposes, such as server-side code, automation tasks, and data analysis.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Netflix</a:t>
            </a:r>
            <a:endParaRPr lang="en-GB" dirty="0"/>
          </a:p>
          <a:p>
            <a:r>
              <a:rPr lang="en-US" dirty="0"/>
              <a:t>Netflix relies heavily on Python for data analysis, machine learning, and backend services.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Instagram</a:t>
            </a:r>
            <a:endParaRPr lang="en-GB" dirty="0"/>
          </a:p>
          <a:p>
            <a:r>
              <a:rPr lang="en-US" dirty="0"/>
              <a:t>Instagram’s backend is primarily powered by Python, particularly for its scalability and handling of large amounts of data.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Spotify</a:t>
            </a:r>
            <a:endParaRPr lang="en-GB" dirty="0"/>
          </a:p>
          <a:p>
            <a:r>
              <a:rPr lang="en-US" dirty="0"/>
              <a:t>Spotify uses Python for data analytics, backend services, and machine learning models.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Dropbox</a:t>
            </a:r>
            <a:endParaRPr lang="en-GB" dirty="0"/>
          </a:p>
          <a:p>
            <a:r>
              <a:rPr lang="en-US" dirty="0"/>
              <a:t>Dropbox uses Python for its file-sharing service backend and many other components of its infrastructure.</a:t>
            </a:r>
            <a:endParaRPr lang="en-GB" dirty="0"/>
          </a:p>
          <a:p>
            <a:r>
              <a:rPr lang="en-US" dirty="0"/>
              <a:t>• </a:t>
            </a:r>
            <a:r>
              <a:rPr lang="en-US" b="1" dirty="0"/>
              <a:t>YouTube</a:t>
            </a:r>
            <a:endParaRPr lang="en-GB" dirty="0"/>
          </a:p>
          <a:p>
            <a:r>
              <a:rPr lang="en-US" dirty="0"/>
              <a:t>YouTube uses Python to handle a wide range of functionalities, from managing video content to analyzing user data.</a:t>
            </a:r>
            <a:endParaRPr lang="en-GB" dirty="0"/>
          </a:p>
          <a:p>
            <a:endParaRPr lang="en-US" dirty="0">
              <a:cs typeface="+mn-lt"/>
            </a:endParaRPr>
          </a:p>
          <a:p>
            <a:r>
              <a:rPr lang="en-US" dirty="0"/>
              <a:t>These companies are among many that leverage Python’s flexibility and scalability for a wide range of applications. Let me know if you would like more information about their use of Python!</a:t>
            </a:r>
            <a:endParaRPr lang="en-GB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07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C111-F91A-580F-9141-2604155B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19E4C-D4FF-C9B2-F0EE-B6117920F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E642C-F30A-D6CE-41D5-511C62828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You’re right! </a:t>
            </a:r>
            <a:r>
              <a:rPr lang="en-US" b="1"/>
              <a:t>Spotify</a:t>
            </a:r>
            <a:r>
              <a:rPr lang="en-US"/>
              <a:t> and </a:t>
            </a:r>
            <a:r>
              <a:rPr lang="en-US" b="1"/>
              <a:t>Dropbox</a:t>
            </a:r>
            <a:r>
              <a:rPr lang="en-US"/>
              <a:t> were already listed under tech giants using Python. Here’s an updated list with </a:t>
            </a:r>
            <a:r>
              <a:rPr lang="en-US" b="1"/>
              <a:t>OpenAI</a:t>
            </a:r>
            <a:r>
              <a:rPr lang="en-US"/>
              <a:t> and other notable companies: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/>
              <a:t>Companies using Python:</a:t>
            </a:r>
            <a:endParaRPr lang="en-US"/>
          </a:p>
          <a:p>
            <a:r>
              <a:rPr lang="en-US"/>
              <a:t>• </a:t>
            </a:r>
            <a:r>
              <a:rPr lang="en-US" b="1"/>
              <a:t>OpenAI</a:t>
            </a:r>
            <a:endParaRPr lang="en-US"/>
          </a:p>
          <a:p>
            <a:r>
              <a:rPr lang="en-US"/>
              <a:t>Python is central to their AI and machine learning models, especially in building large-scale models like GPT.</a:t>
            </a:r>
          </a:p>
          <a:p>
            <a:r>
              <a:rPr lang="en-US"/>
              <a:t>• </a:t>
            </a:r>
            <a:r>
              <a:rPr lang="en-US" b="1"/>
              <a:t>Amazon</a:t>
            </a:r>
            <a:endParaRPr lang="en-GB"/>
          </a:p>
          <a:p>
            <a:r>
              <a:rPr lang="en-US"/>
              <a:t>Python is used extensively in </a:t>
            </a:r>
            <a:r>
              <a:rPr lang="en-US" b="1"/>
              <a:t>AWS</a:t>
            </a:r>
            <a:r>
              <a:rPr lang="en-US"/>
              <a:t> (Amazon Web Services), </a:t>
            </a:r>
            <a:r>
              <a:rPr lang="en-US" b="1"/>
              <a:t>Alexa</a:t>
            </a:r>
            <a:r>
              <a:rPr lang="en-US"/>
              <a:t>, and for various backend and data processing tasks.</a:t>
            </a:r>
          </a:p>
          <a:p>
            <a:r>
              <a:rPr lang="en-US"/>
              <a:t>• </a:t>
            </a:r>
            <a:r>
              <a:rPr lang="en-US" b="1"/>
              <a:t>Microsoft</a:t>
            </a:r>
            <a:endParaRPr lang="en-US"/>
          </a:p>
          <a:p>
            <a:r>
              <a:rPr lang="en-US"/>
              <a:t>Python is integral to </a:t>
            </a:r>
            <a:r>
              <a:rPr lang="en-US" b="1"/>
              <a:t>Azure</a:t>
            </a:r>
            <a:r>
              <a:rPr lang="en-US"/>
              <a:t>, </a:t>
            </a:r>
            <a:r>
              <a:rPr lang="en-US" b="1"/>
              <a:t>machine learning</a:t>
            </a:r>
            <a:r>
              <a:rPr lang="en-US"/>
              <a:t> workflows, and various development tools like </a:t>
            </a:r>
            <a:r>
              <a:rPr lang="en-US" b="1"/>
              <a:t>Visual Studio Code</a:t>
            </a:r>
            <a:r>
              <a:rPr lang="en-US"/>
              <a:t>.</a:t>
            </a:r>
            <a:endParaRPr lang="en-GB"/>
          </a:p>
          <a:p>
            <a:r>
              <a:rPr lang="en-US"/>
              <a:t>• </a:t>
            </a:r>
            <a:r>
              <a:rPr lang="en-US" b="1"/>
              <a:t>Reddit</a:t>
            </a:r>
            <a:endParaRPr lang="en-GB"/>
          </a:p>
          <a:p>
            <a:r>
              <a:rPr lang="en-US"/>
              <a:t>Reddit relies on Python for its backend, data processing, and handling large-scale traffic.</a:t>
            </a:r>
          </a:p>
          <a:p>
            <a:r>
              <a:rPr lang="en-US"/>
              <a:t>• </a:t>
            </a:r>
            <a:r>
              <a:rPr lang="en-US" b="1"/>
              <a:t>Pinterest</a:t>
            </a:r>
            <a:endParaRPr lang="en-US"/>
          </a:p>
          <a:p>
            <a:r>
              <a:rPr lang="en-US"/>
              <a:t>Python is used for backend services, </a:t>
            </a:r>
            <a:r>
              <a:rPr lang="en-US" b="1"/>
              <a:t>data infrastructure</a:t>
            </a:r>
            <a:r>
              <a:rPr lang="en-US"/>
              <a:t>, and recommendation systems.</a:t>
            </a:r>
            <a:endParaRPr lang="en-GB"/>
          </a:p>
          <a:p>
            <a:r>
              <a:rPr lang="en-US" dirty="0"/>
              <a:t>• </a:t>
            </a:r>
            <a:r>
              <a:rPr lang="en-US" b="1"/>
              <a:t>Twitter – is now renamed as X (since July 2023)</a:t>
            </a:r>
            <a:endParaRPr lang="en-GB"/>
          </a:p>
          <a:p>
            <a:r>
              <a:rPr lang="en-US"/>
              <a:t>Twitter uses Python for data analysis, machine learning, and backend systems.</a:t>
            </a:r>
            <a:endParaRPr lang="en-GB"/>
          </a:p>
          <a:p>
            <a:r>
              <a:rPr lang="en-US"/>
              <a:t>• </a:t>
            </a:r>
            <a:r>
              <a:rPr lang="en-US" b="1"/>
              <a:t>LinkedIn</a:t>
            </a:r>
            <a:endParaRPr lang="en-GB"/>
          </a:p>
          <a:p>
            <a:r>
              <a:rPr lang="en-US"/>
              <a:t>Python plays a role in </a:t>
            </a:r>
            <a:r>
              <a:rPr lang="en-US" b="1"/>
              <a:t>backend infrastructure</a:t>
            </a:r>
            <a:r>
              <a:rPr lang="en-US"/>
              <a:t> and in </a:t>
            </a:r>
            <a:r>
              <a:rPr lang="en-US" b="1"/>
              <a:t>data processing</a:t>
            </a:r>
            <a:r>
              <a:rPr lang="en-US"/>
              <a:t> tasks at LinkedIn.</a:t>
            </a:r>
            <a:endParaRPr lang="en-GB"/>
          </a:p>
          <a:p>
            <a:r>
              <a:rPr lang="en-US"/>
              <a:t>• </a:t>
            </a:r>
            <a:r>
              <a:rPr lang="en-US" b="1"/>
              <a:t>Uber</a:t>
            </a:r>
            <a:endParaRPr lang="en-GB"/>
          </a:p>
          <a:p>
            <a:r>
              <a:rPr lang="en-US"/>
              <a:t>Python is used for </a:t>
            </a:r>
            <a:r>
              <a:rPr lang="en-US" b="1"/>
              <a:t>backend services</a:t>
            </a:r>
            <a:r>
              <a:rPr lang="en-US"/>
              <a:t>, </a:t>
            </a:r>
            <a:r>
              <a:rPr lang="en-US" b="1"/>
              <a:t>data analysis</a:t>
            </a:r>
            <a:r>
              <a:rPr lang="en-US"/>
              <a:t>, and </a:t>
            </a:r>
            <a:r>
              <a:rPr lang="en-US" b="1"/>
              <a:t>machine learning</a:t>
            </a:r>
            <a:r>
              <a:rPr lang="en-US"/>
              <a:t> models, including ride predictions.</a:t>
            </a:r>
            <a:endParaRPr lang="en-GB"/>
          </a:p>
          <a:p>
            <a:br>
              <a:rPr lang="en-US" dirty="0"/>
            </a:b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5DCA-6A82-7B1C-5957-BF03BC653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We shall use Python 3.12 or Python 3.11 (for better compatibility with many Third party Library modules – 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they may need some time to update their modules to the new version of Python)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Linx and MacOS environment : We use "Terminal" in place of "Command prompt shell" or "Powershell" in Windows.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6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8570B-9658-234B-408F-65F12D05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5CE1B-1287-5B67-85DD-18E2FD694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EB6E8-3770-1CBF-D393-B5462D510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Linx and MacOS environment : We use "Terminal" in place of "Command prompt shell" or "Powershell" in Windows.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1A44-7D72-AE0C-AE4B-F42E3C2FB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11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3B768-A619-65E4-CE7F-1FB66AE77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2ED66-97A5-A28F-74C9-1CDFAF70D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5DA39-B20F-0BDF-920A-731D24EC5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Linx and MacOS environment : We use "Terminal" in place of "Command prompt shell" or "Powershell" in Windows.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B64F8-93E3-1D08-0921-23150E6AB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036D7-2110-4739-A8B9-606BDDCD3066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71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02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0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8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vegastack.com/tutorials/how-to-install-python-3-12-on-window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234641CE-27FF-341C-2966-0F51B325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4427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>
                <a:ea typeface="Meiryo"/>
              </a:rPr>
              <a:t>Python 3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ea typeface="Meiryo"/>
              </a:rPr>
              <a:t>For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AAD91-D19C-7220-C8DF-7241B6031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59A9-BA6C-6C3C-9E65-499B2ECF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Running Python Program...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4368-72B8-0B83-5B0F-7E968638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916" y="2080324"/>
            <a:ext cx="5083895" cy="4227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Press Windows Key once</a:t>
            </a:r>
          </a:p>
          <a:p>
            <a:pPr marL="0" indent="0">
              <a:buNone/>
            </a:pPr>
            <a:r>
              <a:rPr lang="en-GB" dirty="0"/>
              <a:t>Type </a:t>
            </a:r>
            <a:r>
              <a:rPr lang="en-GB" err="1">
                <a:latin typeface="Calibri"/>
                <a:ea typeface="Calibri"/>
                <a:cs typeface="Calibri"/>
              </a:rPr>
              <a:t>cmd</a:t>
            </a:r>
            <a:endParaRPr lang="en-GB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/>
              <a:t>Click on Command</a:t>
            </a:r>
          </a:p>
          <a:p>
            <a:pPr marL="0" indent="0">
              <a:buNone/>
            </a:pPr>
            <a:r>
              <a:rPr lang="en-GB" dirty="0"/>
              <a:t>To launch command prompt shell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AD3C-99CA-B1FC-4F2A-B57C630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016D-9074-4337-B652-125769955EA2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42A5-CF26-9032-F70C-1FEC0B4D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74EC-9F5A-CF8E-C75A-52C036B2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Picture 7" descr="A black keyboard with a white logo&#10;&#10;AI-generated content may be incorrect.">
            <a:extLst>
              <a:ext uri="{FF2B5EF4-FFF2-40B4-BE49-F238E27FC236}">
                <a16:creationId xmlns:a16="http://schemas.microsoft.com/office/drawing/2014/main" id="{5601416F-80B8-004C-6D0F-B2329C69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30" y="1715530"/>
            <a:ext cx="3774118" cy="1174575"/>
          </a:xfrm>
          <a:prstGeom prst="rect">
            <a:avLst/>
          </a:prstGeom>
        </p:spPr>
      </p:pic>
      <p:pic>
        <p:nvPicPr>
          <p:cNvPr id="4" name="Picture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4A5DFEE6-3B26-F41B-C649-BF8999A5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19" y="3023269"/>
            <a:ext cx="5785184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80E1-A39C-2D2F-8DA1-56CE7F3E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FE29-2947-5356-D0BE-36138A7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and Running Python Program...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0B32-104F-80C4-8EEB-AAB97CF52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916" y="2080324"/>
            <a:ext cx="5083895" cy="2578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Press Windows Key once</a:t>
            </a:r>
          </a:p>
          <a:p>
            <a:pPr marL="0" indent="0">
              <a:buNone/>
            </a:pPr>
            <a:r>
              <a:rPr lang="en-GB" dirty="0"/>
              <a:t>Type </a:t>
            </a:r>
            <a:r>
              <a:rPr lang="en-GB" dirty="0">
                <a:latin typeface="Calibri"/>
                <a:ea typeface="Calibri"/>
                <a:cs typeface="Calibri"/>
              </a:rPr>
              <a:t>idle</a:t>
            </a:r>
          </a:p>
          <a:p>
            <a:pPr marL="0" indent="0">
              <a:buNone/>
            </a:pPr>
            <a:r>
              <a:rPr lang="en-GB" dirty="0"/>
              <a:t>Click on IDLE</a:t>
            </a:r>
          </a:p>
          <a:p>
            <a:pPr marL="0" indent="0">
              <a:buNone/>
            </a:pPr>
            <a:r>
              <a:rPr lang="en-GB" dirty="0"/>
              <a:t>To launch IDLE shell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9BF-69BF-A4D8-A96E-A16F003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016D-9074-4337-B652-125769955EA2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4DA8-F485-B426-4D8C-A272B059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D0E30-EABA-426F-C1B5-8137E27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pic>
        <p:nvPicPr>
          <p:cNvPr id="8" name="Picture 7" descr="A black keyboard with a white logo&#10;&#10;AI-generated content may be incorrect.">
            <a:extLst>
              <a:ext uri="{FF2B5EF4-FFF2-40B4-BE49-F238E27FC236}">
                <a16:creationId xmlns:a16="http://schemas.microsoft.com/office/drawing/2014/main" id="{9C9543A2-943D-8F53-FB97-0821CD5A2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30" y="1715530"/>
            <a:ext cx="3774118" cy="11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EEA4-2075-A7C9-01A3-5B145563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A5C4-B186-DAF9-349B-1D029161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GB" dirty="0"/>
              <a:t>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59B9-2531-656F-1C35-4491BE90E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7396287" cy="3622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Created by Guido von Rossum</a:t>
            </a:r>
          </a:p>
          <a:p>
            <a:r>
              <a:rPr lang="en-GB" dirty="0"/>
              <a:t>Python 1 was released in 1994</a:t>
            </a:r>
          </a:p>
          <a:p>
            <a:r>
              <a:rPr lang="en-GB" dirty="0"/>
              <a:t>Python 2  was released in 2000</a:t>
            </a:r>
          </a:p>
          <a:p>
            <a:r>
              <a:rPr lang="en-GB" dirty="0"/>
              <a:t>Python 3 was released on 03 -12- 2008</a:t>
            </a:r>
            <a:br>
              <a:rPr lang="en-GB" dirty="0"/>
            </a:br>
            <a:r>
              <a:rPr lang="en-GB" dirty="0"/>
              <a:t>Maintained by PSF – Python software Foundation</a:t>
            </a:r>
          </a:p>
        </p:txBody>
      </p:sp>
      <p:pic>
        <p:nvPicPr>
          <p:cNvPr id="4" name="Picture 3" descr="A person wearing glasses and a red shirt&#10;&#10;AI-generated content may be incorrect.">
            <a:extLst>
              <a:ext uri="{FF2B5EF4-FFF2-40B4-BE49-F238E27FC236}">
                <a16:creationId xmlns:a16="http://schemas.microsoft.com/office/drawing/2014/main" id="{23E25B55-10A7-852B-E627-1F735A0C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" r="9434" b="-2"/>
          <a:stretch/>
        </p:blipFill>
        <p:spPr>
          <a:xfrm>
            <a:off x="8545672" y="2478024"/>
            <a:ext cx="3528779" cy="2644629"/>
          </a:xfrm>
          <a:prstGeom prst="rect">
            <a:avLst/>
          </a:prstGeom>
          <a:noFill/>
        </p:spPr>
      </p:pic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C374CD5A-0D53-6D63-55E3-F987C3C2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B8FD8A8-AF16-40EC-BF32-8DF74AD53236}" type="datetime1">
              <a:pPr>
                <a:spcAft>
                  <a:spcPts val="600"/>
                </a:spcAft>
              </a:pPr>
              <a:t>1/31/2025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1987EF08-364B-1683-A574-45D107EA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PyfPS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4B3D8F27-8CA9-8CA3-705F-9D7BEB72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5" name="Picture 4" descr="A black and white text&#10;&#10;AI-generated content may be incorrect.">
            <a:extLst>
              <a:ext uri="{FF2B5EF4-FFF2-40B4-BE49-F238E27FC236}">
                <a16:creationId xmlns:a16="http://schemas.microsoft.com/office/drawing/2014/main" id="{7750943C-89CE-4799-0616-9057783C4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88" y="5205412"/>
            <a:ext cx="2921453" cy="892174"/>
          </a:xfrm>
          <a:prstGeom prst="rect">
            <a:avLst/>
          </a:prstGeom>
        </p:spPr>
      </p:pic>
      <p:pic>
        <p:nvPicPr>
          <p:cNvPr id="6" name="Picture 5" descr="A white dots on a black background&#10;&#10;AI-generated content may be incorrect.">
            <a:extLst>
              <a:ext uri="{FF2B5EF4-FFF2-40B4-BE49-F238E27FC236}">
                <a16:creationId xmlns:a16="http://schemas.microsoft.com/office/drawing/2014/main" id="{E3E68FA2-FA6B-2939-06CB-B45E16F51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650" y="1716088"/>
            <a:ext cx="2095500" cy="619125"/>
          </a:xfrm>
          <a:prstGeom prst="rect">
            <a:avLst/>
          </a:prstGeom>
        </p:spPr>
      </p:pic>
      <p:pic>
        <p:nvPicPr>
          <p:cNvPr id="7" name="Picture 6" descr="A black and white text&#10;&#10;AI-generated content may be incorrect.">
            <a:extLst>
              <a:ext uri="{FF2B5EF4-FFF2-40B4-BE49-F238E27FC236}">
                <a16:creationId xmlns:a16="http://schemas.microsoft.com/office/drawing/2014/main" id="{7022F709-D9D7-C1E1-BF5D-DB3C25A96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50" y="696041"/>
            <a:ext cx="2921453" cy="8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6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E12-721F-2F82-9829-B64F3378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GB" dirty="0"/>
              <a:t>Why Python?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92C30526-865B-94C4-C8E6-753FBB68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B8FD8A8-AF16-40EC-BF32-8DF74AD53236}" type="datetime1">
              <a:pPr>
                <a:spcAft>
                  <a:spcPts val="600"/>
                </a:spcAft>
              </a:pPr>
              <a:t>1/31/2025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B7BE232C-7776-2A59-0741-2C6E5AFF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7FDDD48-8D2D-E25C-DCBD-D64EAFB1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2E191-6119-3255-AF8C-46AF902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744779"/>
            <a:ext cx="10171118" cy="4427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Easy to learn (Clear and simple Syntax, Good Readability)</a:t>
            </a:r>
          </a:p>
          <a:p>
            <a:r>
              <a:rPr lang="en-GB" dirty="0"/>
              <a:t>Versatile and multipurpose: web development, data science,  machine learning, automation, games, software development, IoT and more.</a:t>
            </a:r>
          </a:p>
          <a:p>
            <a:r>
              <a:rPr lang="en-GB" dirty="0"/>
              <a:t>High standard Library and Echo system</a:t>
            </a:r>
          </a:p>
          <a:p>
            <a:r>
              <a:rPr lang="en-GB" dirty="0"/>
              <a:t>Platform independent (Windows, Linux, MacOS)</a:t>
            </a:r>
          </a:p>
          <a:p>
            <a:r>
              <a:rPr lang="en-GB" dirty="0"/>
              <a:t>Community support</a:t>
            </a:r>
          </a:p>
        </p:txBody>
      </p:sp>
    </p:spTree>
    <p:extLst>
      <p:ext uri="{BB962C8B-B14F-4D97-AF65-F5344CB8AC3E}">
        <p14:creationId xmlns:p14="http://schemas.microsoft.com/office/powerpoint/2010/main" val="7171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1E353-C2FD-E273-ED0E-752BBC6A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7A4A-A821-3ED3-1E4F-65543C71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anchor="ctr">
            <a:normAutofit/>
          </a:bodyPr>
          <a:lstStyle/>
          <a:p>
            <a:r>
              <a:rPr lang="en-GB" dirty="0"/>
              <a:t>Why Python...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6FA00B91-B915-E970-0151-11DD3D05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B8FD8A8-AF16-40EC-BF32-8DF74AD53236}" type="datetime1">
              <a:pPr>
                <a:spcAft>
                  <a:spcPts val="600"/>
                </a:spcAft>
              </a:pPr>
              <a:t>1/31/2025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1816D04B-860C-6769-7395-46C926AD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52CCB0E-1D96-5669-E95B-1513465D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F6E5F8-A089-8962-70F0-C139AE5CF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744779"/>
            <a:ext cx="10171118" cy="4427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High Demand in Industry</a:t>
            </a:r>
          </a:p>
          <a:p>
            <a:r>
              <a:rPr lang="en-GB" dirty="0"/>
              <a:t>Easy Integration with other languages (C/C++, Java, .NET)</a:t>
            </a:r>
          </a:p>
          <a:p>
            <a:r>
              <a:rPr lang="en-GB" dirty="0"/>
              <a:t>Supports multiparadigm (Procedural, Object-Oriented,  , and Functional programming)</a:t>
            </a:r>
          </a:p>
          <a:p>
            <a:r>
              <a:rPr lang="en-GB" dirty="0"/>
              <a:t>Ideal for rapid development and prototyping</a:t>
            </a:r>
          </a:p>
          <a:p>
            <a:r>
              <a:rPr lang="en-GB" dirty="0"/>
              <a:t>Heavily used in Data Science and AI (ML/DL)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50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426B-038A-010E-AF03-DD1C18FF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Giants that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320C-DF1C-0CED-3689-7AF050AD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716024"/>
            <a:ext cx="2536742" cy="37085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Google</a:t>
            </a:r>
          </a:p>
          <a:p>
            <a:r>
              <a:rPr lang="en-GB" dirty="0"/>
              <a:t>Facebook</a:t>
            </a:r>
          </a:p>
          <a:p>
            <a:r>
              <a:rPr lang="en-GB" dirty="0"/>
              <a:t>Netflix</a:t>
            </a:r>
          </a:p>
          <a:p>
            <a:r>
              <a:rPr lang="en-GB" dirty="0"/>
              <a:t>Instagram</a:t>
            </a:r>
          </a:p>
          <a:p>
            <a:r>
              <a:rPr lang="en-GB" dirty="0"/>
              <a:t>Spotify</a:t>
            </a:r>
          </a:p>
          <a:p>
            <a:r>
              <a:rPr lang="en-GB" dirty="0"/>
              <a:t>Dropbox</a:t>
            </a:r>
          </a:p>
          <a:p>
            <a:r>
              <a:rPr lang="en-GB" dirty="0"/>
              <a:t>YouTube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6A35B-8543-954F-D5BF-C92432109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67080" y="1706096"/>
            <a:ext cx="2012830" cy="72354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8269-A5CA-5D36-30DB-2F1DCA4E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1D7-3653-4EB7-BB3A-1B6384A129B4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E6373-C878-C793-505A-AEE0B974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16FB-C502-6E7D-B385-B546EA3F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pic>
        <p:nvPicPr>
          <p:cNvPr id="10" name="Picture 9" descr="A blue circle with a white letter f in it&#10;&#10;AI-generated content may be incorrect.">
            <a:extLst>
              <a:ext uri="{FF2B5EF4-FFF2-40B4-BE49-F238E27FC236}">
                <a16:creationId xmlns:a16="http://schemas.microsoft.com/office/drawing/2014/main" id="{335D661C-1619-8F71-89C6-42061546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70" y="2020737"/>
            <a:ext cx="714375" cy="723900"/>
          </a:xfrm>
          <a:prstGeom prst="rect">
            <a:avLst/>
          </a:prstGeom>
        </p:spPr>
      </p:pic>
      <p:pic>
        <p:nvPicPr>
          <p:cNvPr id="11" name="Picture 10" descr="A red and black logo&#10;&#10;AI-generated content may be incorrect.">
            <a:extLst>
              <a:ext uri="{FF2B5EF4-FFF2-40B4-BE49-F238E27FC236}">
                <a16:creationId xmlns:a16="http://schemas.microsoft.com/office/drawing/2014/main" id="{B76135BD-6A49-6545-7501-AFD201EF5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30" y="2432919"/>
            <a:ext cx="2286000" cy="619125"/>
          </a:xfrm>
          <a:prstGeom prst="rect">
            <a:avLst/>
          </a:prstGeom>
        </p:spPr>
      </p:pic>
      <p:pic>
        <p:nvPicPr>
          <p:cNvPr id="12" name="Picture 11" descr="A logo of a camera&#10;&#10;AI-generated content may be incorrect.">
            <a:extLst>
              <a:ext uri="{FF2B5EF4-FFF2-40B4-BE49-F238E27FC236}">
                <a16:creationId xmlns:a16="http://schemas.microsoft.com/office/drawing/2014/main" id="{D87EDF08-4D9B-2F62-90A3-6528DF5FC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171" y="2986718"/>
            <a:ext cx="907571" cy="907571"/>
          </a:xfrm>
          <a:prstGeom prst="rect">
            <a:avLst/>
          </a:prstGeom>
        </p:spPr>
      </p:pic>
      <p:pic>
        <p:nvPicPr>
          <p:cNvPr id="13" name="Picture 12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C32D760E-1E46-48E5-873D-11B07AE9B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729" y="3897253"/>
            <a:ext cx="2571750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352066-89E9-D08C-280F-65978A7160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618" y="4520242"/>
            <a:ext cx="2095500" cy="41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2D61AF-596C-F88C-F831-A354E4AD1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8106" y="4946350"/>
            <a:ext cx="2190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4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E662-F57B-E253-4E3F-E28414CF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5526-1251-8CAC-714B-324B947E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Companies that use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E87C-3134-8021-37CD-F48E254C5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701647"/>
            <a:ext cx="2479233" cy="42692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OpenAI</a:t>
            </a:r>
            <a:endParaRPr lang="en-US" dirty="0"/>
          </a:p>
          <a:p>
            <a:r>
              <a:rPr lang="en-GB" dirty="0"/>
              <a:t>Amazon</a:t>
            </a:r>
            <a:endParaRPr lang="en-US" dirty="0"/>
          </a:p>
          <a:p>
            <a:r>
              <a:rPr lang="en-GB" dirty="0"/>
              <a:t>Microsoft</a:t>
            </a:r>
          </a:p>
          <a:p>
            <a:r>
              <a:rPr lang="en-GB" dirty="0"/>
              <a:t>Reddit</a:t>
            </a:r>
          </a:p>
          <a:p>
            <a:r>
              <a:rPr lang="en-GB" dirty="0" err="1"/>
              <a:t>Pinrest</a:t>
            </a:r>
            <a:endParaRPr lang="en-GB" dirty="0"/>
          </a:p>
          <a:p>
            <a:r>
              <a:rPr lang="en-GB" dirty="0"/>
              <a:t>X (Twitter)</a:t>
            </a:r>
          </a:p>
          <a:p>
            <a:r>
              <a:rPr lang="en-GB" dirty="0"/>
              <a:t>LinkedIn</a:t>
            </a:r>
          </a:p>
          <a:p>
            <a:r>
              <a:rPr lang="en-GB" dirty="0"/>
              <a:t>Uber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1935-9153-B367-DCA3-DD419D31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F1D7-3653-4EB7-BB3A-1B6384A129B4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1A85-9AB9-88FA-1313-EFE7F409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495E-F2E3-8BC5-79B6-A2CB2B06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pic>
        <p:nvPicPr>
          <p:cNvPr id="16" name="Content Placeholder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A0B33BC-AE51-1BF8-519A-071F6A79A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04801" y="5237985"/>
            <a:ext cx="1736067" cy="604029"/>
          </a:xfrm>
        </p:spPr>
      </p:pic>
      <p:pic>
        <p:nvPicPr>
          <p:cNvPr id="17" name="Picture 16" descr="A blue and black logo&#10;&#10;AI-generated content may be incorrect.">
            <a:extLst>
              <a:ext uri="{FF2B5EF4-FFF2-40B4-BE49-F238E27FC236}">
                <a16:creationId xmlns:a16="http://schemas.microsoft.com/office/drawing/2014/main" id="{864BA7B2-A481-4DF2-A25F-87C53DE7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377" y="4758367"/>
            <a:ext cx="1905000" cy="476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67221D-14D3-76B8-EB19-F8FE625B2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866" y="4023593"/>
            <a:ext cx="765594" cy="723002"/>
          </a:xfrm>
          <a:prstGeom prst="rect">
            <a:avLst/>
          </a:prstGeom>
        </p:spPr>
      </p:pic>
      <p:pic>
        <p:nvPicPr>
          <p:cNvPr id="19" name="Picture 18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DAC32D8C-F17B-A1A4-2ECB-64A305303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82" y="3430258"/>
            <a:ext cx="2095500" cy="514350"/>
          </a:xfrm>
          <a:prstGeom prst="rect">
            <a:avLst/>
          </a:prstGeom>
        </p:spPr>
      </p:pic>
      <p:pic>
        <p:nvPicPr>
          <p:cNvPr id="20" name="Picture 19" descr="A close up of a logo&#10;&#10;AI-generated content may be incorrect.">
            <a:extLst>
              <a:ext uri="{FF2B5EF4-FFF2-40B4-BE49-F238E27FC236}">
                <a16:creationId xmlns:a16="http://schemas.microsoft.com/office/drawing/2014/main" id="{7A02878E-6AB8-F3D1-C793-1FDF1BB4D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846" y="2774291"/>
            <a:ext cx="2381250" cy="666750"/>
          </a:xfrm>
          <a:prstGeom prst="rect">
            <a:avLst/>
          </a:prstGeom>
        </p:spPr>
      </p:pic>
      <p:pic>
        <p:nvPicPr>
          <p:cNvPr id="21" name="Picture 20" descr="A black and white logo&#10;&#10;AI-generated content may be incorrect.">
            <a:extLst>
              <a:ext uri="{FF2B5EF4-FFF2-40B4-BE49-F238E27FC236}">
                <a16:creationId xmlns:a16="http://schemas.microsoft.com/office/drawing/2014/main" id="{ABC444C8-7B21-D801-CD08-D87BE31A8A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139" y="2239633"/>
            <a:ext cx="2476500" cy="533400"/>
          </a:xfrm>
          <a:prstGeom prst="rect">
            <a:avLst/>
          </a:prstGeom>
        </p:spPr>
      </p:pic>
      <p:pic>
        <p:nvPicPr>
          <p:cNvPr id="22" name="Picture 21" descr="A logo of a company&#10;&#10;AI-generated content may be incorrect.">
            <a:extLst>
              <a:ext uri="{FF2B5EF4-FFF2-40B4-BE49-F238E27FC236}">
                <a16:creationId xmlns:a16="http://schemas.microsoft.com/office/drawing/2014/main" id="{9D430E78-DE55-C8B5-AE63-828E32BCB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8650" y="2257784"/>
            <a:ext cx="1707312" cy="5754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8AD9DB-3D58-391D-D234-6E658C09A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4699" y="1721419"/>
            <a:ext cx="1944538" cy="5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6D23-350F-345B-34BA-9112770A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 Install Python 3.12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B382-322A-08B8-C608-213C30C7A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77068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GB" dirty="0"/>
              <a:t>Download from </a:t>
            </a:r>
            <a:r>
              <a:rPr lang="en-GB" dirty="0">
                <a:hlinkClick r:id="rId2"/>
              </a:rPr>
              <a:t>www.python.org</a:t>
            </a:r>
            <a:endParaRPr lang="en-GB" dirty="0"/>
          </a:p>
          <a:p>
            <a:pPr marL="457200" indent="-457200"/>
            <a:r>
              <a:rPr lang="en-GB" dirty="0"/>
              <a:t>Install 3.12.8 (rather than 3.13)</a:t>
            </a:r>
          </a:p>
          <a:p>
            <a:pPr marL="457200" indent="-457200"/>
            <a:r>
              <a:rPr lang="en-GB" dirty="0"/>
              <a:t>Install </a:t>
            </a:r>
            <a:r>
              <a:rPr lang="en-GB" b="1" dirty="0"/>
              <a:t>for all users</a:t>
            </a:r>
            <a:r>
              <a:rPr lang="en-GB" dirty="0"/>
              <a:t> on your computer</a:t>
            </a:r>
          </a:p>
          <a:p>
            <a:pPr marL="457200" indent="-457200"/>
            <a:r>
              <a:rPr lang="en-GB" dirty="0"/>
              <a:t>It should install in c:\"Program Files"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61982-4090-3626-78B9-606E7365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CFB2-89A6-405B-9002-9D26A9A88FA5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F159-F754-CC01-66D3-41AD3945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9490-C2E8-6C65-C72E-EBA397B1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173103E-8485-0422-760F-3D882E39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55A20-4B9A-EDA9-6A94-1B79C3093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131B-57B3-D792-0D42-E0DDBB4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and Install Python 3.12....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2996-1C2B-E526-2871-5716BC943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422450" cy="6281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457200" indent="-457200"/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3D5E-157D-2839-A367-D76A9F05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CFB2-89A6-405B-9002-9D26A9A88FA5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5A202-511A-9E1C-C327-6E7B4543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for Problem Solving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8439-CCB5-CD49-44CC-892DA42F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75A5F4-3918-6AB6-2906-18763BDCD6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2294" y="1577131"/>
            <a:ext cx="9467219" cy="34999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F4623D-8A8D-FA31-4227-2017D14B791D}"/>
              </a:ext>
            </a:extLst>
          </p:cNvPr>
          <p:cNvSpPr txBox="1"/>
          <p:nvPr/>
        </p:nvSpPr>
        <p:spPr>
          <a:xfrm>
            <a:off x="3049089" y="5056637"/>
            <a:ext cx="79398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https://vegastack.com/tutorials/how-to-install-python-3-12-on-windows/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AC27-0174-C9E4-1D14-FACE9F45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and Running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3810-DFD7-D275-C403-59648104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8588" y="1172187"/>
            <a:ext cx="10271759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Use Python interactively in Command prompt shell </a:t>
            </a:r>
          </a:p>
          <a:p>
            <a:r>
              <a:rPr lang="en-GB" dirty="0"/>
              <a:t>Run Python Script or Program in Command prompt</a:t>
            </a:r>
          </a:p>
          <a:p>
            <a:r>
              <a:rPr lang="en-GB" dirty="0"/>
              <a:t>Use Python Interactively using IDLE  </a:t>
            </a:r>
            <a:br>
              <a:rPr lang="en-GB" dirty="0"/>
            </a:br>
            <a:r>
              <a:rPr lang="en-GB" dirty="0"/>
              <a:t>(Interactive Development and Learning Environment)</a:t>
            </a:r>
          </a:p>
          <a:p>
            <a:r>
              <a:rPr lang="en-GB" dirty="0"/>
              <a:t>Run Python via IDLE</a:t>
            </a:r>
          </a:p>
          <a:p>
            <a:r>
              <a:rPr lang="en-GB" dirty="0"/>
              <a:t>We shall also </a:t>
            </a:r>
            <a:r>
              <a:rPr lang="en-GB" dirty="0" err="1"/>
              <a:t>Jupyterlab</a:t>
            </a:r>
            <a:r>
              <a:rPr lang="en-GB" dirty="0"/>
              <a:t> to create and run Python Program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4467-A371-9AA5-C5BC-842748AA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016D-9074-4337-B652-125769955EA2}" type="datetime1"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4170-188F-1E44-0A06-48D9702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E226-3B6B-92BB-4B1E-583F7E1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Picture 7" descr="A black keyboard with a white logo&#10;&#10;AI-generated content may be incorrect.">
            <a:extLst>
              <a:ext uri="{FF2B5EF4-FFF2-40B4-BE49-F238E27FC236}">
                <a16:creationId xmlns:a16="http://schemas.microsoft.com/office/drawing/2014/main" id="{2ACD0A06-F304-91BA-128C-0F74BD61D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65" y="5066241"/>
            <a:ext cx="233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018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Python 3</vt:lpstr>
      <vt:lpstr>Python </vt:lpstr>
      <vt:lpstr>Why Python?</vt:lpstr>
      <vt:lpstr>Why Python...</vt:lpstr>
      <vt:lpstr>Tech Giants that use Python</vt:lpstr>
      <vt:lpstr>Companies that use Python</vt:lpstr>
      <vt:lpstr>Download and Install Python 3.12</vt:lpstr>
      <vt:lpstr>Download and Install Python 3.12....</vt:lpstr>
      <vt:lpstr>Creating and Running Python Program</vt:lpstr>
      <vt:lpstr>Creating and Running Python Program...</vt:lpstr>
      <vt:lpstr>Creating and Running Python Program...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678</cp:revision>
  <dcterms:created xsi:type="dcterms:W3CDTF">2025-01-31T20:41:59Z</dcterms:created>
  <dcterms:modified xsi:type="dcterms:W3CDTF">2025-02-01T00:17:58Z</dcterms:modified>
</cp:coreProperties>
</file>