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2" r:id="rId9"/>
    <p:sldId id="263" r:id="rId10"/>
    <p:sldId id="264" r:id="rId11"/>
    <p:sldId id="265" r:id="rId12"/>
    <p:sldId id="268" r:id="rId13"/>
    <p:sldId id="270" r:id="rId14"/>
    <p:sldId id="269" r:id="rId15"/>
  </p:sldIdLst>
  <p:sldSz cx="12192000" cy="6858000"/>
  <p:notesSz cx="6858000" cy="9144000"/>
  <p:defaultTextStyle>
    <a:defPPr rtl="0">
      <a:defRPr lang="en-GB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2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95E59-089C-04AE-F9DE-98957788164D}" v="1073" dt="2025-02-01T01:53:10.507"/>
    <p1510:client id="{B312F604-5150-330E-51E0-DFDFBF0CF67C}" v="516" dt="2025-02-01T01:07:20.0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15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7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55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B6CD91-6055-4BA8-803A-BE019916FEA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348C43-6703-4B62-B127-17C78C08B4C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8E63D-6FE9-403D-8E39-68FE971BAC76}" type="datetime1">
              <a:rPr lang="en-GB" smtClean="0"/>
              <a:t>01/02/2025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94B0BC-D758-4808-81A5-75FE72727CE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4C0294-AD44-45E1-AAD0-0F71A65A563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BDD069-5B99-44A5-9C53-893C00A1B88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495763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DF03DA-E8C9-45D1-B38B-0154ED478CCA}" type="datetime1">
              <a:rPr lang="en-GB" smtClean="0"/>
              <a:pPr/>
              <a:t>01/02/2025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A64AD-2530-4DFF-8FAA-D42BF483CF81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94802122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2A64AD-2530-4DFF-8FAA-D42BF483CF8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096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rtlCol="0" anchor="b">
            <a:normAutofit/>
          </a:bodyPr>
          <a:lstStyle>
            <a:lvl1pPr algn="l">
              <a:defRPr sz="6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GB" noProof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90987D-47D0-402B-96DE-E0A32AD146E1}" type="datetime1">
              <a:rPr lang="en-GB" noProof="0" smtClean="0"/>
              <a:t>01/02/2025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2FF86A-4C07-466A-9036-3E493E72145F}" type="datetime1">
              <a:rPr lang="en-GB" noProof="0" smtClean="0"/>
              <a:t>01/02/2025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 rtlCol="0"/>
          <a:lstStyle>
            <a:lvl1pPr algn="l">
              <a:defRPr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421C4C-E19D-4219-A804-0FB628A9D745}" type="datetime1">
              <a:rPr lang="en-GB" noProof="0" smtClean="0"/>
              <a:t>01/02/2025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tlCol="0" anchor="t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6A3F2DC-9CE6-45BB-9AC5-30D691C62390}" type="datetime1">
              <a:rPr lang="en-GB" noProof="0" smtClean="0"/>
              <a:t>01/02/2025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407FBD-926E-4B82-9753-B2AD707AA8ED}" type="datetime1">
              <a:rPr lang="en-GB" noProof="0" smtClean="0"/>
              <a:t>01/02/2025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3BE98E-D2F1-46E8-89C1-2BB0E688BA5E}" type="datetime1">
              <a:rPr lang="en-GB" noProof="0" smtClean="0"/>
              <a:t>01/02/2025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 rtlCol="0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23CE2EB-862E-41BC-802E-5F3949C067FC}" type="datetime1">
              <a:rPr lang="en-GB" noProof="0" smtClean="0"/>
              <a:t>01/02/2025</a:t>
            </a:fld>
            <a:endParaRPr lang="en-GB" noProof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352E18-C2BE-4273-99D2-FF7AA1B877AB}" type="datetime1">
              <a:rPr lang="en-GB" noProof="0" smtClean="0"/>
              <a:t>01/02/2025</a:t>
            </a:fld>
            <a:endParaRPr lang="en-GB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60473D-06DF-4867-85F6-D662C30DFA13}" type="datetime1">
              <a:rPr lang="en-GB" noProof="0" smtClean="0"/>
              <a:t>01/02/2025</a:t>
            </a:fld>
            <a:endParaRPr lang="en-GB" noProof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rtlCol="0" anchor="b">
            <a:normAutofit/>
          </a:bodyPr>
          <a:lstStyle>
            <a:lvl1pPr algn="l">
              <a:defRPr sz="24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rtlCol="0" anchor="ctr"/>
          <a:lstStyle/>
          <a:p>
            <a:pPr lvl="0" rtl="0"/>
            <a:r>
              <a:rPr lang="en-GB" noProof="0"/>
              <a:t>Click to 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B9F554-D3AC-491F-8843-7DE46496AEF3}" type="datetime1">
              <a:rPr lang="en-GB" noProof="0" smtClean="0"/>
              <a:t>01/02/2025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GB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GB" noProof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BE449E18-83F2-4430-AFCD-43CA933C8070}" type="datetime1">
              <a:rPr lang="en-GB" noProof="0" smtClean="0"/>
              <a:t>01/02/2025</a:t>
            </a:fld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en-GB" noProof="0" smtClean="0"/>
              <a:t>‹#›</a:t>
            </a:fld>
            <a:endParaRPr lang="en-GB" noProof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rtl="0"/>
            <a:r>
              <a:rPr lang="en-GB" noProof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C955BE79-A457-4079-B8A4-ED2BED4AAC17}" type="datetime1">
              <a:rPr lang="en-GB" noProof="0" smtClean="0"/>
              <a:t>01/02/2025</a:t>
            </a:fld>
            <a:endParaRPr lang="en-GB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pPr rtl="0"/>
            <a:fld id="{6D22F896-40B5-4ADD-8801-0D06FADFA095}" type="slidenum">
              <a:rPr lang="en-GB" noProof="0" smtClean="0"/>
              <a:pPr/>
              <a:t>‹#›</a:t>
            </a:fld>
            <a:endParaRPr lang="en-GB" noProof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r>
              <a:rPr lang="en-GB" dirty="0"/>
              <a:t>Getting Started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91440" rIns="91440" bIns="91440" rtlCol="0" anchor="t">
            <a:normAutofit/>
          </a:bodyPr>
          <a:lstStyle/>
          <a:p>
            <a:r>
              <a:rPr lang="en-GB"/>
              <a:t>Drill  in interactive Shell (IDLE)</a:t>
            </a:r>
          </a:p>
        </p:txBody>
      </p:sp>
    </p:spTree>
    <p:extLst>
      <p:ext uri="{BB962C8B-B14F-4D97-AF65-F5344CB8AC3E}">
        <p14:creationId xmlns:p14="http://schemas.microsoft.com/office/powerpoint/2010/main" val="1286326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90998-706F-B2AF-9B87-3223B54A1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84A3C-2E65-81E4-42C8-06EEA7442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LK" dirty="0"/>
              <a:t>Logical operators in Python are   </a:t>
            </a:r>
            <a:r>
              <a:rPr lang="en-LK" dirty="0">
                <a:solidFill>
                  <a:srgbClr val="0E02E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LK" dirty="0"/>
              <a:t>,  </a:t>
            </a:r>
            <a:r>
              <a:rPr lang="en-LK" dirty="0">
                <a:solidFill>
                  <a:srgbClr val="0E02E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or, </a:t>
            </a:r>
            <a:r>
              <a:rPr lang="en-LK" dirty="0"/>
              <a:t> and </a:t>
            </a:r>
            <a:r>
              <a:rPr lang="en-LK" dirty="0">
                <a:solidFill>
                  <a:srgbClr val="0E02E8"/>
                </a:solidFill>
              </a:rPr>
              <a:t>not.</a:t>
            </a:r>
          </a:p>
          <a:p>
            <a:r>
              <a:rPr lang="en-LK" dirty="0"/>
              <a:t>Logical Operators apply on Boolean values, in general.</a:t>
            </a:r>
            <a:br>
              <a:rPr lang="en-LK" dirty="0"/>
            </a:br>
            <a:r>
              <a:rPr lang="en-LK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Example:  (True and False) evalauates to false</a:t>
            </a:r>
          </a:p>
          <a:p>
            <a:r>
              <a:rPr lang="en-LK" dirty="0"/>
              <a:t>In Python they,  apply on any Python objects such as numbers, strings, lists etc.</a:t>
            </a:r>
          </a:p>
          <a:p>
            <a:r>
              <a:rPr lang="en-LK" dirty="0"/>
              <a:t> Each object has a truthy or falsy value (</a:t>
            </a:r>
            <a:r>
              <a:rPr lang="en-LK" dirty="0">
                <a:solidFill>
                  <a:srgbClr val="0E02E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bool() </a:t>
            </a:r>
            <a:r>
              <a:rPr lang="en-LK" dirty="0"/>
              <a:t>function gives the truthy value of its argumentas </a:t>
            </a:r>
            <a:r>
              <a:rPr lang="en-LK" dirty="0">
                <a:solidFill>
                  <a:srgbClr val="0E02E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en-LK" dirty="0"/>
              <a:t> or </a:t>
            </a:r>
            <a:r>
              <a:rPr lang="en-LK" dirty="0">
                <a:solidFill>
                  <a:srgbClr val="0E02E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False</a:t>
            </a:r>
            <a:r>
              <a:rPr lang="en-LK" dirty="0"/>
              <a:t>)</a:t>
            </a:r>
          </a:p>
          <a:p>
            <a:r>
              <a:rPr lang="en-LK" dirty="0"/>
              <a:t>Logical operators apply on truthy values.</a:t>
            </a:r>
          </a:p>
          <a:p>
            <a:pPr marL="0" indent="0">
              <a:buNone/>
            </a:pPr>
            <a:r>
              <a:rPr lang="en-LK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Example:  (3 and 4)	results in 4</a:t>
            </a:r>
          </a:p>
        </p:txBody>
      </p:sp>
    </p:spTree>
    <p:extLst>
      <p:ext uri="{BB962C8B-B14F-4D97-AF65-F5344CB8AC3E}">
        <p14:creationId xmlns:p14="http://schemas.microsoft.com/office/powerpoint/2010/main" val="21450344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D7C2C-1582-3F9D-4695-56BD66AB3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Bitwise operators on Integers</a:t>
            </a:r>
            <a:r>
              <a:rPr lang="en-LK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9CBE7-DC83-B69E-34D0-878D817B9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LK" dirty="0"/>
              <a:t>Bitwise-AND,            </a:t>
            </a:r>
            <a:r>
              <a:rPr lang="en-LK" dirty="0">
                <a:solidFill>
                  <a:srgbClr val="0E02E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&amp; </a:t>
            </a:r>
          </a:p>
          <a:p>
            <a:r>
              <a:rPr lang="en-LK" dirty="0"/>
              <a:t>Bitwise-OR,              </a:t>
            </a:r>
            <a:r>
              <a:rPr lang="en-LK" dirty="0">
                <a:solidFill>
                  <a:srgbClr val="0E02E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|</a:t>
            </a:r>
          </a:p>
          <a:p>
            <a:r>
              <a:rPr lang="en-LK" dirty="0"/>
              <a:t>Bitwise-XOR,          </a:t>
            </a:r>
            <a:r>
              <a:rPr lang="en-LK" dirty="0">
                <a:solidFill>
                  <a:srgbClr val="0E02E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^</a:t>
            </a:r>
          </a:p>
          <a:p>
            <a:r>
              <a:rPr lang="en-LK" dirty="0"/>
              <a:t>Bitwise Left-shift, </a:t>
            </a:r>
            <a:r>
              <a:rPr lang="en-LK" dirty="0">
                <a:solidFill>
                  <a:srgbClr val="0E02E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&lt;&lt;</a:t>
            </a:r>
          </a:p>
          <a:p>
            <a:r>
              <a:rPr lang="en-LK" dirty="0"/>
              <a:t>Bitwise Right-shift, </a:t>
            </a:r>
            <a:r>
              <a:rPr lang="en-LK" dirty="0">
                <a:solidFill>
                  <a:srgbClr val="0E02E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&gt;&gt;</a:t>
            </a:r>
          </a:p>
          <a:p>
            <a:r>
              <a:rPr lang="en-LK" dirty="0"/>
              <a:t>Bitwise Invert,        </a:t>
            </a:r>
            <a:r>
              <a:rPr lang="en-LK" dirty="0">
                <a:solidFill>
                  <a:srgbClr val="0E02E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 </a:t>
            </a:r>
          </a:p>
          <a:p>
            <a:pPr marL="0" indent="0">
              <a:buNone/>
            </a:pPr>
            <a:r>
              <a:rPr lang="en-LK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</a:t>
            </a:r>
            <a:r>
              <a:rPr lang="en-LK" dirty="0"/>
              <a:t>Bitwise operators work on </a:t>
            </a:r>
            <a:r>
              <a:rPr lang="en-LK" dirty="0">
                <a:solidFill>
                  <a:srgbClr val="0E02E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LK" dirty="0"/>
              <a:t> type values (not just integer values)</a:t>
            </a:r>
          </a:p>
        </p:txBody>
      </p:sp>
    </p:spTree>
    <p:extLst>
      <p:ext uri="{BB962C8B-B14F-4D97-AF65-F5344CB8AC3E}">
        <p14:creationId xmlns:p14="http://schemas.microsoft.com/office/powerpoint/2010/main" val="61721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805E1-5586-D172-F351-071B62231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Assignment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3364A-1FE7-78AC-707C-A173FB865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usual assignment statement is written in a simple form as</a:t>
            </a:r>
          </a:p>
          <a:p>
            <a:pPr lvl="1"/>
            <a:r>
              <a:rPr lang="en-GB" dirty="0"/>
              <a:t>target = expression </a:t>
            </a:r>
            <a:endParaRPr lang="en-LK" dirty="0"/>
          </a:p>
          <a:p>
            <a:pPr marL="0" indent="0">
              <a:buNone/>
            </a:pPr>
            <a:r>
              <a:rPr lang="en-LK" dirty="0"/>
              <a:t>The left side of the delimiter, =, is the name or label given to the value obtained by evaluating the expression or the right side of the delimiter (T</a:t>
            </a:r>
            <a:r>
              <a:rPr lang="en-GB" dirty="0"/>
              <a:t>h</a:t>
            </a:r>
            <a:r>
              <a:rPr lang="en-LK" dirty="0"/>
              <a:t>e symbol ‘=‘ is called an assignment operator by some authors. However, Python’s official documentation categorised it as ‘delimiter’.</a:t>
            </a:r>
          </a:p>
          <a:p>
            <a:pPr marL="0" indent="0">
              <a:buNone/>
            </a:pPr>
            <a:r>
              <a:rPr lang="en-LK" dirty="0"/>
              <a:t>	The </a:t>
            </a:r>
            <a:r>
              <a:rPr lang="en-LK" i="1" dirty="0"/>
              <a:t>target name </a:t>
            </a:r>
            <a:r>
              <a:rPr lang="en-LK" dirty="0"/>
              <a:t>can also be called a </a:t>
            </a:r>
            <a:r>
              <a:rPr lang="en-LK" b="1" i="1" dirty="0"/>
              <a:t>variable</a:t>
            </a:r>
            <a:r>
              <a:rPr lang="en-LK" dirty="0"/>
              <a:t> as is tradition in programming world.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88951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344F9-AD98-5932-84B9-88669F254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53730-7C78-8B31-7CD2-045ADE925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LK" dirty="0"/>
              <a:t>Assignment statements…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53B74-8B7A-3B3E-D0E4-C0C8467AF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simple form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x1 = 1 + 2 * 3 </a:t>
            </a:r>
            <a:r>
              <a:rPr lang="en-US" dirty="0"/>
              <a:t>is an assignment statement</a:t>
            </a:r>
            <a:endParaRPr lang="en-GB" dirty="0"/>
          </a:p>
          <a:p>
            <a:r>
              <a:rPr lang="en-GB" dirty="0"/>
              <a:t>After executing the statement,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x1 refers to 7 </a:t>
            </a:r>
            <a:r>
              <a:rPr lang="en-GB" dirty="0"/>
              <a:t>(as the above expression evaluates to 7)</a:t>
            </a:r>
          </a:p>
          <a:p>
            <a:r>
              <a:rPr lang="en-GB" dirty="0"/>
              <a:t>Traditional fashion, we can say </a:t>
            </a:r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“value of x1 is 7”</a:t>
            </a:r>
          </a:p>
          <a:p>
            <a:r>
              <a:rPr lang="en-GB" dirty="0">
                <a:cs typeface="Times New Roman" panose="02020603050405020304" pitchFamily="18" charset="0"/>
              </a:rPr>
              <a:t>Python supports multiple assignments by single assignment statement:</a:t>
            </a:r>
          </a:p>
          <a:p>
            <a:pPr marL="457200" lvl="1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X1, X2 = ”Python”,  ”Program”</a:t>
            </a:r>
            <a:b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”Python” </a:t>
            </a:r>
            <a:r>
              <a:rPr lang="en-GB" dirty="0">
                <a:cs typeface="Courier New" panose="02070309020205020404" pitchFamily="49" charset="0"/>
              </a:rPr>
              <a:t>is assigned to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X1,</a:t>
            </a:r>
            <a:r>
              <a:rPr lang="en-GB" dirty="0">
                <a:cs typeface="Courier New" panose="02070309020205020404" pitchFamily="49" charset="0"/>
              </a:rPr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”Program” </a:t>
            </a:r>
            <a:r>
              <a:rPr lang="en-GB" dirty="0">
                <a:cs typeface="Courier New" panose="02070309020205020404" pitchFamily="49" charset="0"/>
              </a:rPr>
              <a:t>is </a:t>
            </a:r>
            <a:r>
              <a:rPr lang="en-GB">
                <a:cs typeface="Courier New" panose="02070309020205020404" pitchFamily="49" charset="0"/>
              </a:rPr>
              <a:t>assigned </a:t>
            </a:r>
            <a:r>
              <a:rPr lang="en-GB">
                <a:latin typeface="Courier New" panose="02070309020205020404" pitchFamily="49" charset="0"/>
                <a:cs typeface="Courier New" panose="02070309020205020404" pitchFamily="49" charset="0"/>
              </a:rPr>
              <a:t>X2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49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076BE-8387-BA0F-0E06-9854928FC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L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875B1-1E70-F2AD-7144-5442BA77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LK"/>
          </a:p>
        </p:txBody>
      </p:sp>
    </p:spTree>
    <p:extLst>
      <p:ext uri="{BB962C8B-B14F-4D97-AF65-F5344CB8AC3E}">
        <p14:creationId xmlns:p14="http://schemas.microsoft.com/office/powerpoint/2010/main" val="3517766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3C748C-967B-4A7B-A90F-3EDD0F485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143637-4934-44E4-B909-BAF1E7B27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4062127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3BB38D-268B-0CB3-129E-105C69E77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683" y="1240076"/>
            <a:ext cx="2727813" cy="4584527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FFFFFF"/>
                </a:solidFill>
              </a:rPr>
              <a:t>REPL</a:t>
            </a:r>
            <a:br>
              <a:rPr lang="en-GB" dirty="0">
                <a:solidFill>
                  <a:srgbClr val="FFFFFF"/>
                </a:solidFill>
              </a:rPr>
            </a:br>
            <a:br>
              <a:rPr lang="en-GB" dirty="0"/>
            </a:br>
            <a:r>
              <a:rPr lang="en-GB" dirty="0">
                <a:solidFill>
                  <a:srgbClr val="FFFFFF"/>
                </a:solidFill>
              </a:rPr>
              <a:t>REad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Evaluate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print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Repeat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---</a:t>
            </a:r>
            <a:br>
              <a:rPr lang="en-GB" dirty="0">
                <a:solidFill>
                  <a:srgbClr val="FFFFFF"/>
                </a:solidFill>
              </a:rPr>
            </a:br>
            <a:r>
              <a:rPr lang="en-GB" dirty="0">
                <a:solidFill>
                  <a:srgbClr val="FFFFFF"/>
                </a:solidFill>
              </a:rPr>
              <a:t>common  IN all interactive shells</a:t>
            </a:r>
          </a:p>
        </p:txBody>
      </p:sp>
      <p:sp>
        <p:nvSpPr>
          <p:cNvPr id="5" name="Flowchart: Manual Input 4">
            <a:extLst>
              <a:ext uri="{FF2B5EF4-FFF2-40B4-BE49-F238E27FC236}">
                <a16:creationId xmlns:a16="http://schemas.microsoft.com/office/drawing/2014/main" id="{941FE0C0-EADC-919B-CDA0-BE688637F1AA}"/>
              </a:ext>
            </a:extLst>
          </p:cNvPr>
          <p:cNvSpPr/>
          <p:nvPr/>
        </p:nvSpPr>
        <p:spPr>
          <a:xfrm>
            <a:off x="7746618" y="971120"/>
            <a:ext cx="2104189" cy="1032042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/>
              <a:t>Read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3E65C690-6DEA-47DC-F418-15B96EC93C8D}"/>
              </a:ext>
            </a:extLst>
          </p:cNvPr>
          <p:cNvSpPr/>
          <p:nvPr/>
        </p:nvSpPr>
        <p:spPr>
          <a:xfrm>
            <a:off x="7750628" y="3080657"/>
            <a:ext cx="2100942" cy="667076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/>
              <a:t>Evaluate</a:t>
            </a:r>
            <a:endParaRPr lang="en-US" sz="2400"/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CDDEC66B-7B1C-771D-0808-4038944BE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4236" y="3038989"/>
            <a:ext cx="981790" cy="500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/>
              <a:t>Loop</a:t>
            </a:r>
            <a:endParaRPr lang="en-US" sz="2400"/>
          </a:p>
        </p:txBody>
      </p:sp>
      <p:sp>
        <p:nvSpPr>
          <p:cNvPr id="24" name="Flowchart: Process 23">
            <a:extLst>
              <a:ext uri="{FF2B5EF4-FFF2-40B4-BE49-F238E27FC236}">
                <a16:creationId xmlns:a16="http://schemas.microsoft.com/office/drawing/2014/main" id="{578A4B14-C8D6-9DA6-341A-4393C5AA57D2}"/>
              </a:ext>
            </a:extLst>
          </p:cNvPr>
          <p:cNvSpPr/>
          <p:nvPr/>
        </p:nvSpPr>
        <p:spPr>
          <a:xfrm>
            <a:off x="7761514" y="4800599"/>
            <a:ext cx="2100942" cy="667076"/>
          </a:xfrm>
          <a:prstGeom prst="flowChartPunchedTap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 sz="2400"/>
              <a:t>Print</a:t>
            </a:r>
            <a:endParaRPr lang="en-US" sz="240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DCF120-5BCE-8A4F-CEF1-BB0775333BEE}"/>
              </a:ext>
            </a:extLst>
          </p:cNvPr>
          <p:cNvCxnSpPr/>
          <p:nvPr/>
        </p:nvCxnSpPr>
        <p:spPr>
          <a:xfrm flipH="1">
            <a:off x="8806542" y="2057399"/>
            <a:ext cx="10886" cy="1001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05357A4-669A-E019-89C0-D55D21CDFD34}"/>
              </a:ext>
            </a:extLst>
          </p:cNvPr>
          <p:cNvCxnSpPr>
            <a:cxnSpLocks/>
          </p:cNvCxnSpPr>
          <p:nvPr/>
        </p:nvCxnSpPr>
        <p:spPr>
          <a:xfrm flipH="1">
            <a:off x="8795656" y="3766456"/>
            <a:ext cx="10886" cy="100148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Arrow: Curved Down 47">
            <a:extLst>
              <a:ext uri="{FF2B5EF4-FFF2-40B4-BE49-F238E27FC236}">
                <a16:creationId xmlns:a16="http://schemas.microsoft.com/office/drawing/2014/main" id="{DC68CBFD-6534-EFD8-E71B-5805B5BE3A58}"/>
              </a:ext>
            </a:extLst>
          </p:cNvPr>
          <p:cNvSpPr/>
          <p:nvPr/>
        </p:nvSpPr>
        <p:spPr>
          <a:xfrm rot="16200000">
            <a:off x="4838700" y="2476499"/>
            <a:ext cx="4169227" cy="160020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279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6124E-B7E8-EB65-46CE-3D8F0E04E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49185"/>
          </a:xfrm>
        </p:spPr>
        <p:txBody>
          <a:bodyPr/>
          <a:lstStyle/>
          <a:p>
            <a:r>
              <a:rPr lang="en-GB"/>
              <a:t>Arithmetic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F041D-9F09-B6DC-AAAB-D02D9C4A5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022000" cy="3450613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Arithmetic operators:  Binary operators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Plus operator,             </a:t>
            </a:r>
            <a:r>
              <a:rPr lang="en-GB" dirty="0">
                <a:solidFill>
                  <a:srgbClr val="0E02E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GB" dirty="0"/>
              <a:t> -- Addition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Minus operator,          </a:t>
            </a:r>
            <a:r>
              <a:rPr lang="en-GB" dirty="0">
                <a:solidFill>
                  <a:srgbClr val="0E02E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GB" dirty="0"/>
              <a:t>  -- Subtraction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Asterisk,                   </a:t>
            </a:r>
            <a:r>
              <a:rPr lang="en-GB" dirty="0">
                <a:solidFill>
                  <a:srgbClr val="0E02E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en-GB" dirty="0"/>
              <a:t> -- Multiplication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Slash,                       </a:t>
            </a:r>
            <a:r>
              <a:rPr lang="en-GB" dirty="0">
                <a:solidFill>
                  <a:srgbClr val="0E02E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 </a:t>
            </a:r>
            <a:r>
              <a:rPr lang="en-GB" dirty="0"/>
              <a:t> -- Division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Double slashes,      </a:t>
            </a:r>
            <a:r>
              <a:rPr lang="en-GB" dirty="0">
                <a:solidFill>
                  <a:srgbClr val="0E02E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//</a:t>
            </a:r>
            <a:r>
              <a:rPr lang="en-GB" dirty="0"/>
              <a:t> --  Floor division or integer division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Percentage,           </a:t>
            </a:r>
            <a:r>
              <a:rPr lang="en-GB" dirty="0">
                <a:solidFill>
                  <a:srgbClr val="0E02E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%</a:t>
            </a:r>
            <a:r>
              <a:rPr lang="en-GB" dirty="0"/>
              <a:t> -- Modulus operator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Double asterisks</a:t>
            </a:r>
            <a:r>
              <a:rPr lang="en-GB" dirty="0">
                <a:solidFill>
                  <a:srgbClr val="0E02E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 ** </a:t>
            </a:r>
            <a:r>
              <a:rPr lang="en-GB" dirty="0"/>
              <a:t>-- Power or exponentiation operator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At sign,                </a:t>
            </a:r>
            <a:r>
              <a:rPr lang="en-GB" dirty="0">
                <a:solidFill>
                  <a:srgbClr val="0E02E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 </a:t>
            </a:r>
            <a:r>
              <a:rPr lang="en-GB" dirty="0"/>
              <a:t>-- matrix multiplication, 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14232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9103F-ACE5-2EF1-B178-056444650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5374-9519-D3BE-6082-F84F88652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649185"/>
          </a:xfrm>
        </p:spPr>
        <p:txBody>
          <a:bodyPr/>
          <a:lstStyle/>
          <a:p>
            <a:r>
              <a:rPr lang="en-GB" dirty="0"/>
              <a:t>Arithmetic operations...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E924F-7C46-92CA-D081-C71D40522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022000" cy="1540394"/>
          </a:xfrm>
        </p:spPr>
        <p:txBody>
          <a:bodyPr>
            <a:normAutofit/>
          </a:bodyPr>
          <a:lstStyle/>
          <a:p>
            <a:r>
              <a:rPr lang="en-GB" dirty="0"/>
              <a:t>Arithmetic operators:  Unary operators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Plus, + --  </a:t>
            </a:r>
            <a:r>
              <a:rPr lang="en-GB" dirty="0">
                <a:solidFill>
                  <a:srgbClr val="00B050"/>
                </a:solidFill>
              </a:rPr>
              <a:t>Example:  +5,  ++25 (same as +(+25))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Minus operator, -  </a:t>
            </a:r>
            <a:r>
              <a:rPr lang="en-GB" dirty="0">
                <a:solidFill>
                  <a:srgbClr val="00B050"/>
                </a:solidFill>
              </a:rPr>
              <a:t>Example:  -5, ---5 (same as -(-(-5))</a:t>
            </a:r>
          </a:p>
          <a:p>
            <a:pPr marL="45720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27054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46714-D024-8D7E-FA57-266216B83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Comparision of values (objects)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9295A-5E24-2812-9DB2-A8FCED3EA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886942"/>
          </a:xfrm>
        </p:spPr>
        <p:txBody>
          <a:bodyPr/>
          <a:lstStyle/>
          <a:p>
            <a:r>
              <a:rPr lang="en-GB" dirty="0"/>
              <a:t>Relational operators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== (equal)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!= (not equal)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&lt; (less than)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&lt;= (less than or equal to)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&gt;  (greater than)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/>
              <a:t>&gt;= (greater than or equal)</a:t>
            </a:r>
          </a:p>
        </p:txBody>
      </p:sp>
    </p:spTree>
    <p:extLst>
      <p:ext uri="{BB962C8B-B14F-4D97-AF65-F5344CB8AC3E}">
        <p14:creationId xmlns:p14="http://schemas.microsoft.com/office/powerpoint/2010/main" val="2066730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6CE19-1108-586F-E8F4-C63F59992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for equivalence / membership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40F1FE-BDC3-EC80-D3DE-5C0B51692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2291956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Membership operator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solidFill>
                  <a:srgbClr val="0E02E8"/>
                </a:solidFill>
                <a:latin typeface="Calibri"/>
                <a:ea typeface="Calibri"/>
                <a:cs typeface="Calibri"/>
              </a:rPr>
              <a:t>in</a:t>
            </a:r>
            <a:r>
              <a:rPr lang="en-GB" dirty="0">
                <a:latin typeface="Calibri"/>
                <a:ea typeface="Calibri"/>
                <a:cs typeface="Calibri"/>
              </a:rPr>
              <a:t> </a:t>
            </a:r>
            <a:r>
              <a:rPr lang="en-GB" dirty="0"/>
              <a:t> (to test whether a given object is in a given collection)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solidFill>
                  <a:srgbClr val="0E02E8"/>
                </a:solidFill>
                <a:latin typeface="Calibri"/>
                <a:cs typeface="Calibri"/>
              </a:rPr>
              <a:t>not  in</a:t>
            </a:r>
            <a:r>
              <a:rPr lang="en-GB" dirty="0"/>
              <a:t> (to test whether a given object is not in a given collection)</a:t>
            </a:r>
          </a:p>
          <a:p>
            <a:r>
              <a:rPr lang="en-GB" dirty="0"/>
              <a:t>Testing for equivalence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solidFill>
                  <a:srgbClr val="0E02E8"/>
                </a:solidFill>
                <a:latin typeface="Calibri"/>
                <a:cs typeface="Calibri"/>
              </a:rPr>
              <a:t>is </a:t>
            </a:r>
            <a:r>
              <a:rPr lang="en-GB" dirty="0"/>
              <a:t> (to test whether two given objects are same objects)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dirty="0">
                <a:solidFill>
                  <a:srgbClr val="0E02E8"/>
                </a:solidFill>
                <a:latin typeface="Calibri"/>
                <a:cs typeface="Calibri"/>
              </a:rPr>
              <a:t>is not </a:t>
            </a:r>
            <a:r>
              <a:rPr lang="en-GB" dirty="0"/>
              <a:t>(to test whether two given objects are not the same objects(</a:t>
            </a:r>
          </a:p>
        </p:txBody>
      </p:sp>
    </p:spTree>
    <p:extLst>
      <p:ext uri="{BB962C8B-B14F-4D97-AF65-F5344CB8AC3E}">
        <p14:creationId xmlns:p14="http://schemas.microsoft.com/office/powerpoint/2010/main" val="12289740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2B497-783A-F382-A169-6265C2560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LK" dirty="0"/>
              <a:t>elimiters and special charactors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E1B1C-BC19-EFD6-BEC7-6225DE2F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LK" dirty="0"/>
              <a:t>Delimiters</a:t>
            </a:r>
          </a:p>
          <a:p>
            <a:pPr lvl="1"/>
            <a:r>
              <a:rPr lang="en-LK" dirty="0"/>
              <a:t>(  )</a:t>
            </a:r>
            <a:r>
              <a:rPr lang="en-LK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LK" dirty="0"/>
              <a:t>[  ]</a:t>
            </a:r>
            <a:r>
              <a:rPr lang="en-LK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LK" dirty="0"/>
              <a:t>{  } </a:t>
            </a:r>
          </a:p>
          <a:p>
            <a:pPr lvl="1"/>
            <a:r>
              <a:rPr lang="en-LK" dirty="0"/>
              <a:t>,   :   !   .   ;   @  = </a:t>
            </a:r>
          </a:p>
          <a:p>
            <a:pPr lvl="1"/>
            <a:r>
              <a:rPr lang="en-LK" dirty="0"/>
              <a:t>-&gt;   +=   -=  *=   /=  //=   %=  </a:t>
            </a:r>
          </a:p>
          <a:p>
            <a:pPr lvl="1"/>
            <a:r>
              <a:rPr lang="en-LK" dirty="0"/>
              <a:t>@=   &amp;=   |=   ^=   &gt;&gt;=   &lt;&lt;=   **=</a:t>
            </a:r>
          </a:p>
          <a:p>
            <a:r>
              <a:rPr lang="en-LK" dirty="0"/>
              <a:t>Special Characters</a:t>
            </a:r>
          </a:p>
          <a:p>
            <a:endParaRPr lang="en-LK" dirty="0">
              <a:latin typeface="Courier Prime" panose="02000409000000000000" pitchFamily="49" charset="77"/>
            </a:endParaRPr>
          </a:p>
          <a:p>
            <a:r>
              <a:rPr lang="en-LK" dirty="0"/>
              <a:t>Characters not used in Python: </a:t>
            </a:r>
          </a:p>
          <a:p>
            <a:pPr marL="0" indent="0">
              <a:buNone/>
            </a:pPr>
            <a:endParaRPr lang="en-L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B5338C-6F63-93F4-385A-410573FF4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0482" y="4296833"/>
            <a:ext cx="3506240" cy="3993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E09D54-B8EC-B781-4720-D24C10023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722" y="4861754"/>
            <a:ext cx="2783692" cy="41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118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42CF3-B3DC-B6F2-8632-121BEA71A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90E6B-F658-BFB7-3DCF-E6D7D4146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Involved in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A8DB8-ACED-8280-8F82-7B91426D4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283599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Arithmetic operations involve three types of numeric data 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000" dirty="0"/>
              <a:t>Integers (</a:t>
            </a:r>
            <a:r>
              <a:rPr lang="en-GB" sz="2000" dirty="0">
                <a:solidFill>
                  <a:srgbClr val="0E02E8"/>
                </a:solidFill>
                <a:latin typeface="Calibri"/>
                <a:ea typeface="Calibri"/>
                <a:cs typeface="Calibri"/>
              </a:rPr>
              <a:t>int </a:t>
            </a:r>
            <a:r>
              <a:rPr lang="en-GB" sz="2000" dirty="0"/>
              <a:t>type)                           </a:t>
            </a:r>
            <a:r>
              <a:rPr lang="en-GB" sz="2000" dirty="0">
                <a:solidFill>
                  <a:srgbClr val="00B050"/>
                </a:solidFill>
              </a:rPr>
              <a:t> </a:t>
            </a:r>
            <a:r>
              <a:rPr lang="en-GB" sz="2000">
                <a:solidFill>
                  <a:srgbClr val="00B050"/>
                </a:solidFill>
                <a:latin typeface="Courier New"/>
                <a:cs typeface="Courier New"/>
              </a:rPr>
              <a:t>Example : 123,   -938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000" dirty="0"/>
              <a:t>Real numbers (</a:t>
            </a:r>
            <a:r>
              <a:rPr lang="en-GB" sz="2000" dirty="0">
                <a:solidFill>
                  <a:srgbClr val="0E02E8"/>
                </a:solidFill>
                <a:latin typeface="Calibri"/>
                <a:ea typeface="Calibri"/>
                <a:cs typeface="Calibri"/>
              </a:rPr>
              <a:t>float</a:t>
            </a:r>
            <a:r>
              <a:rPr lang="en-GB" sz="2000" dirty="0">
                <a:latin typeface="Calibri"/>
                <a:ea typeface="Calibri"/>
                <a:cs typeface="Calibri"/>
              </a:rPr>
              <a:t> </a:t>
            </a:r>
            <a:r>
              <a:rPr lang="en-GB" sz="2000" dirty="0"/>
              <a:t>type) </a:t>
            </a:r>
            <a:r>
              <a:rPr lang="en-GB" sz="2000" dirty="0">
                <a:solidFill>
                  <a:srgbClr val="000000"/>
                </a:solidFill>
              </a:rPr>
              <a:t>                </a:t>
            </a:r>
            <a:r>
              <a:rPr lang="en-GB" sz="2000" dirty="0">
                <a:solidFill>
                  <a:srgbClr val="00B050"/>
                </a:solidFill>
                <a:latin typeface="Courier New"/>
                <a:cs typeface="Courier New"/>
              </a:rPr>
              <a:t>Example : 123.0, -9.38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000" dirty="0"/>
              <a:t>Complex numbers (</a:t>
            </a:r>
            <a:r>
              <a:rPr lang="en-GB" sz="2000" dirty="0">
                <a:solidFill>
                  <a:srgbClr val="0E02E8"/>
                </a:solidFill>
                <a:latin typeface="Calibri"/>
                <a:ea typeface="Calibri"/>
                <a:cs typeface="Calibri"/>
              </a:rPr>
              <a:t>complex</a:t>
            </a:r>
            <a:r>
              <a:rPr lang="en-GB" sz="2000" dirty="0">
                <a:latin typeface="Calibri"/>
                <a:ea typeface="Calibri"/>
                <a:cs typeface="Calibri"/>
              </a:rPr>
              <a:t> </a:t>
            </a:r>
            <a:r>
              <a:rPr lang="en-GB" sz="2000" dirty="0"/>
              <a:t>type)</a:t>
            </a:r>
            <a:r>
              <a:rPr lang="en-GB" sz="2000" dirty="0">
                <a:solidFill>
                  <a:srgbClr val="000000"/>
                </a:solidFill>
              </a:rPr>
              <a:t>    </a:t>
            </a:r>
            <a:r>
              <a:rPr lang="en-GB" sz="2000">
                <a:solidFill>
                  <a:srgbClr val="00B050"/>
                </a:solidFill>
                <a:latin typeface="Courier New"/>
                <a:cs typeface="Courier New"/>
              </a:rPr>
              <a:t>Example : 12+23j, 3-4j, -3+4j,  23j</a:t>
            </a:r>
          </a:p>
          <a:p>
            <a:r>
              <a:rPr lang="en-GB" dirty="0"/>
              <a:t>Comparision, membership testing, and equivalent testing  result in Boolean type values</a:t>
            </a:r>
          </a:p>
          <a:p>
            <a:pPr lvl="1"/>
            <a:r>
              <a:rPr lang="en-GB" sz="2000" dirty="0">
                <a:latin typeface="Calibri"/>
                <a:ea typeface="Calibri"/>
                <a:cs typeface="Calibri"/>
              </a:rPr>
              <a:t>True</a:t>
            </a:r>
            <a:r>
              <a:rPr lang="en-GB" dirty="0"/>
              <a:t> (</a:t>
            </a:r>
            <a:r>
              <a:rPr lang="en-GB" sz="2000" dirty="0">
                <a:solidFill>
                  <a:srgbClr val="0E02E8"/>
                </a:solidFill>
                <a:latin typeface="Calibri"/>
                <a:ea typeface="Calibri"/>
                <a:cs typeface="Calibri"/>
              </a:rPr>
              <a:t>bool</a:t>
            </a:r>
            <a:r>
              <a:rPr lang="en-GB"/>
              <a:t> type)                                 </a:t>
            </a:r>
            <a:r>
              <a:rPr lang="en-GB" sz="2100">
                <a:solidFill>
                  <a:srgbClr val="00B050"/>
                </a:solidFill>
                <a:latin typeface="Courier New"/>
                <a:cs typeface="Courier New"/>
              </a:rPr>
              <a:t>Example : (123 == 123.0) results in True</a:t>
            </a:r>
          </a:p>
          <a:p>
            <a:pPr lvl="1"/>
            <a:r>
              <a:rPr lang="en-GB" sz="2000" dirty="0">
                <a:latin typeface="Calibri"/>
                <a:ea typeface="Calibri"/>
                <a:cs typeface="Calibri"/>
              </a:rPr>
              <a:t>False</a:t>
            </a:r>
            <a:r>
              <a:rPr lang="en-GB" dirty="0"/>
              <a:t> (</a:t>
            </a:r>
            <a:r>
              <a:rPr lang="en-GB" sz="2000" dirty="0">
                <a:solidFill>
                  <a:srgbClr val="0E02E8"/>
                </a:solidFill>
                <a:latin typeface="Calibri"/>
                <a:ea typeface="Calibri"/>
                <a:cs typeface="Calibri"/>
              </a:rPr>
              <a:t>bool</a:t>
            </a:r>
            <a:r>
              <a:rPr lang="en-GB"/>
              <a:t> type)                                </a:t>
            </a:r>
            <a:r>
              <a:rPr lang="en-GB" sz="2100">
                <a:solidFill>
                  <a:srgbClr val="00B050"/>
                </a:solidFill>
                <a:latin typeface="Courier New"/>
                <a:cs typeface="Courier New"/>
              </a:rPr>
              <a:t>Example : 12+23j != 3-4j results in True</a:t>
            </a:r>
          </a:p>
          <a:p>
            <a:pPr marL="457200" lvl="1" indent="0">
              <a:buNone/>
            </a:pPr>
            <a:r>
              <a:rPr lang="en-GB" sz="2100">
                <a:solidFill>
                  <a:srgbClr val="00B050"/>
                </a:solidFill>
                <a:latin typeface="Courier New"/>
                <a:cs typeface="Courier New"/>
              </a:rPr>
              <a:t>                        Example : 3 in {1, 4, 8, 2, 7} </a:t>
            </a:r>
          </a:p>
          <a:p>
            <a:pPr marL="457200" lvl="1" indent="0">
              <a:buNone/>
            </a:pPr>
            <a:r>
              <a:rPr lang="en-GB" sz="2100">
                <a:solidFill>
                  <a:srgbClr val="00B050"/>
                </a:solidFill>
                <a:latin typeface="Courier New"/>
                <a:cs typeface="Courier New"/>
              </a:rPr>
              <a:t>                                  results </a:t>
            </a:r>
            <a:r>
              <a:rPr lang="en-GB" sz="2100" dirty="0">
                <a:solidFill>
                  <a:srgbClr val="00B050"/>
                </a:solidFill>
                <a:latin typeface="Courier New"/>
                <a:cs typeface="Courier New"/>
              </a:rPr>
              <a:t>in False</a:t>
            </a:r>
            <a:endParaRPr lang="en-GB"/>
          </a:p>
          <a:p>
            <a:pPr lvl="1"/>
            <a:endParaRPr lang="en-GB" sz="21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042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002C8-7EBE-968A-CD71-151575870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757E-E3EF-E07C-DEB2-7B9A659C5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 in Arithmetic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D5BBE-219E-6AA2-4B01-CD965F6BE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283599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Arithmetic operations involve three types of numeric data 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000" dirty="0"/>
              <a:t>Integers (</a:t>
            </a:r>
            <a:r>
              <a:rPr lang="en-GB" sz="2000" dirty="0">
                <a:solidFill>
                  <a:srgbClr val="0E02E8"/>
                </a:solidFill>
                <a:latin typeface="Calibri"/>
                <a:ea typeface="Calibri"/>
                <a:cs typeface="Calibri"/>
              </a:rPr>
              <a:t>int </a:t>
            </a:r>
            <a:r>
              <a:rPr lang="en-GB" sz="2000" dirty="0"/>
              <a:t>type)                           </a:t>
            </a:r>
            <a:r>
              <a:rPr lang="en-GB" sz="2000" dirty="0">
                <a:solidFill>
                  <a:srgbClr val="00B050"/>
                </a:solidFill>
              </a:rPr>
              <a:t> </a:t>
            </a:r>
            <a:r>
              <a:rPr lang="en-GB" sz="2000" dirty="0">
                <a:solidFill>
                  <a:srgbClr val="00B050"/>
                </a:solidFill>
                <a:latin typeface="Courier New"/>
                <a:cs typeface="Courier New"/>
              </a:rPr>
              <a:t>Example : 123,   -938 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000" dirty="0"/>
              <a:t>Real numbers (</a:t>
            </a:r>
            <a:r>
              <a:rPr lang="en-GB" sz="2000" dirty="0">
                <a:solidFill>
                  <a:srgbClr val="0E02E8"/>
                </a:solidFill>
                <a:latin typeface="Calibri"/>
                <a:ea typeface="Calibri"/>
                <a:cs typeface="Calibri"/>
              </a:rPr>
              <a:t>float</a:t>
            </a:r>
            <a:r>
              <a:rPr lang="en-GB" sz="2000" dirty="0">
                <a:latin typeface="Calibri"/>
                <a:ea typeface="Calibri"/>
                <a:cs typeface="Calibri"/>
              </a:rPr>
              <a:t> </a:t>
            </a:r>
            <a:r>
              <a:rPr lang="en-GB" sz="2000" dirty="0"/>
              <a:t>type) </a:t>
            </a:r>
            <a:r>
              <a:rPr lang="en-GB" sz="2000" dirty="0">
                <a:solidFill>
                  <a:srgbClr val="000000"/>
                </a:solidFill>
              </a:rPr>
              <a:t>                </a:t>
            </a:r>
            <a:r>
              <a:rPr lang="en-GB" sz="2000" dirty="0">
                <a:solidFill>
                  <a:srgbClr val="00B050"/>
                </a:solidFill>
                <a:latin typeface="Courier New"/>
                <a:cs typeface="Courier New"/>
              </a:rPr>
              <a:t>Example : 123.0, -9.38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GB" sz="2000" dirty="0"/>
              <a:t>Complex numbers (</a:t>
            </a:r>
            <a:r>
              <a:rPr lang="en-GB" sz="2000" dirty="0">
                <a:solidFill>
                  <a:srgbClr val="0E02E8"/>
                </a:solidFill>
                <a:latin typeface="Calibri"/>
                <a:ea typeface="Calibri"/>
                <a:cs typeface="Calibri"/>
              </a:rPr>
              <a:t>complex</a:t>
            </a:r>
            <a:r>
              <a:rPr lang="en-GB" sz="2000" dirty="0">
                <a:latin typeface="Calibri"/>
                <a:ea typeface="Calibri"/>
                <a:cs typeface="Calibri"/>
              </a:rPr>
              <a:t> </a:t>
            </a:r>
            <a:r>
              <a:rPr lang="en-GB" sz="2000" dirty="0"/>
              <a:t>type)</a:t>
            </a:r>
            <a:r>
              <a:rPr lang="en-GB" sz="2000" dirty="0">
                <a:solidFill>
                  <a:srgbClr val="000000"/>
                </a:solidFill>
              </a:rPr>
              <a:t>    </a:t>
            </a:r>
            <a:r>
              <a:rPr lang="en-GB" sz="2000" dirty="0">
                <a:solidFill>
                  <a:srgbClr val="00B050"/>
                </a:solidFill>
                <a:latin typeface="Courier New"/>
                <a:cs typeface="Courier New"/>
              </a:rPr>
              <a:t>Example : 12+23j, 3-4j, -3+4j,  23j</a:t>
            </a:r>
          </a:p>
          <a:p>
            <a:r>
              <a:rPr lang="en-GB" dirty="0"/>
              <a:t>Comparision, membership testing, and equivalent testing  result in Boolean type values</a:t>
            </a:r>
          </a:p>
          <a:p>
            <a:pPr lvl="1"/>
            <a:r>
              <a:rPr lang="en-GB" sz="2000" dirty="0">
                <a:latin typeface="Calibri"/>
                <a:ea typeface="Calibri"/>
                <a:cs typeface="Calibri"/>
              </a:rPr>
              <a:t>True</a:t>
            </a:r>
            <a:r>
              <a:rPr lang="en-GB" dirty="0"/>
              <a:t> (</a:t>
            </a:r>
            <a:r>
              <a:rPr lang="en-GB" sz="2000" dirty="0">
                <a:solidFill>
                  <a:srgbClr val="0E02E8"/>
                </a:solidFill>
                <a:latin typeface="Calibri"/>
                <a:ea typeface="Calibri"/>
                <a:cs typeface="Calibri"/>
              </a:rPr>
              <a:t>bool</a:t>
            </a:r>
            <a:r>
              <a:rPr lang="en-GB" dirty="0"/>
              <a:t> type)                                 </a:t>
            </a:r>
            <a:r>
              <a:rPr lang="en-GB" sz="2100" dirty="0">
                <a:solidFill>
                  <a:srgbClr val="00B050"/>
                </a:solidFill>
                <a:latin typeface="Courier New"/>
                <a:cs typeface="Courier New"/>
              </a:rPr>
              <a:t>Example : (123 </a:t>
            </a:r>
            <a:r>
              <a:rPr lang="en-GB" sz="2100" b="1" dirty="0">
                <a:solidFill>
                  <a:srgbClr val="00B050"/>
                </a:solidFill>
                <a:latin typeface="Courier New"/>
                <a:cs typeface="Courier New"/>
              </a:rPr>
              <a:t>==</a:t>
            </a:r>
            <a:r>
              <a:rPr lang="en-GB" sz="2100" dirty="0">
                <a:solidFill>
                  <a:srgbClr val="00B050"/>
                </a:solidFill>
                <a:latin typeface="Courier New"/>
                <a:cs typeface="Courier New"/>
              </a:rPr>
              <a:t> 123.0) results in True</a:t>
            </a:r>
          </a:p>
          <a:p>
            <a:pPr lvl="1"/>
            <a:r>
              <a:rPr lang="en-GB" sz="2000" dirty="0">
                <a:latin typeface="Calibri"/>
                <a:ea typeface="Calibri"/>
                <a:cs typeface="Calibri"/>
              </a:rPr>
              <a:t>False</a:t>
            </a:r>
            <a:r>
              <a:rPr lang="en-GB" dirty="0"/>
              <a:t> (</a:t>
            </a:r>
            <a:r>
              <a:rPr lang="en-GB" sz="2000" dirty="0">
                <a:solidFill>
                  <a:srgbClr val="0E02E8"/>
                </a:solidFill>
                <a:latin typeface="Calibri"/>
                <a:ea typeface="Calibri"/>
                <a:cs typeface="Calibri"/>
              </a:rPr>
              <a:t>bool</a:t>
            </a:r>
            <a:r>
              <a:rPr lang="en-GB" dirty="0"/>
              <a:t> type)                                </a:t>
            </a:r>
            <a:r>
              <a:rPr lang="en-GB" sz="2100" dirty="0">
                <a:solidFill>
                  <a:srgbClr val="00B050"/>
                </a:solidFill>
                <a:latin typeface="Courier New"/>
                <a:cs typeface="Courier New"/>
              </a:rPr>
              <a:t>Example : 12+23j </a:t>
            </a:r>
            <a:r>
              <a:rPr lang="en-GB" sz="2100" b="1" dirty="0">
                <a:solidFill>
                  <a:srgbClr val="00B050"/>
                </a:solidFill>
                <a:latin typeface="Courier New"/>
                <a:cs typeface="Courier New"/>
              </a:rPr>
              <a:t>!=</a:t>
            </a:r>
            <a:r>
              <a:rPr lang="en-GB" sz="2100" dirty="0">
                <a:solidFill>
                  <a:srgbClr val="00B050"/>
                </a:solidFill>
                <a:latin typeface="Courier New"/>
                <a:cs typeface="Courier New"/>
              </a:rPr>
              <a:t> 3-4j results in True</a:t>
            </a:r>
          </a:p>
          <a:p>
            <a:pPr marL="457200" lvl="1" indent="0">
              <a:buNone/>
            </a:pPr>
            <a:r>
              <a:rPr lang="en-GB" sz="2100" dirty="0">
                <a:solidFill>
                  <a:srgbClr val="00B050"/>
                </a:solidFill>
                <a:latin typeface="Courier New"/>
                <a:cs typeface="Courier New"/>
              </a:rPr>
              <a:t>                         Example : 3 in {1, 4, 8, 2, 7} results in False</a:t>
            </a:r>
          </a:p>
          <a:p>
            <a:pPr marL="457200" lvl="1" indent="0">
              <a:buNone/>
            </a:pPr>
            <a:r>
              <a:rPr lang="en-GB" sz="2400" dirty="0">
                <a:solidFill>
                  <a:srgbClr val="0E02E8"/>
                </a:solidFill>
                <a:latin typeface="Calibri"/>
                <a:cs typeface="Calibri"/>
              </a:rPr>
              <a:t>                                                          </a:t>
            </a:r>
            <a:r>
              <a:rPr lang="en-GB" sz="2100" dirty="0">
                <a:solidFill>
                  <a:srgbClr val="00B050"/>
                </a:solidFill>
                <a:latin typeface="Courier New"/>
                <a:cs typeface="Courier New"/>
              </a:rPr>
              <a:t>Example : [1, 2, 3] </a:t>
            </a:r>
            <a:r>
              <a:rPr lang="en-GB" sz="2100" b="1" dirty="0">
                <a:solidFill>
                  <a:srgbClr val="00B050"/>
                </a:solidFill>
                <a:latin typeface="Courier New"/>
                <a:cs typeface="Courier New"/>
              </a:rPr>
              <a:t>is not </a:t>
            </a:r>
            <a:r>
              <a:rPr lang="en-GB" sz="2100" dirty="0">
                <a:solidFill>
                  <a:srgbClr val="00B050"/>
                </a:solidFill>
                <a:latin typeface="Courier New"/>
                <a:cs typeface="Courier New"/>
              </a:rPr>
              <a:t>[1, 2, 3] </a:t>
            </a:r>
            <a:endParaRPr lang="en-US" sz="21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r>
              <a:rPr lang="en-GB" sz="2100" dirty="0">
                <a:solidFill>
                  <a:srgbClr val="00B050"/>
                </a:solidFill>
                <a:latin typeface="Courier New"/>
                <a:cs typeface="Courier New"/>
              </a:rPr>
              <a:t>                                    evaluates to true and results in True</a:t>
            </a:r>
            <a:endParaRPr lang="en-US" sz="21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marL="457200" lvl="1" indent="0">
              <a:buNone/>
            </a:pPr>
            <a:endParaRPr lang="en-GB" sz="2400" dirty="0">
              <a:solidFill>
                <a:srgbClr val="0E02E8"/>
              </a:solidFill>
              <a:latin typeface="Calibri"/>
              <a:cs typeface="Calibri"/>
            </a:endParaRPr>
          </a:p>
          <a:p>
            <a:pPr marL="457200" lvl="1" indent="0">
              <a:buNone/>
            </a:pPr>
            <a:endParaRPr lang="en-GB" sz="21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/>
            <a:endParaRPr lang="en-GB" sz="2100" dirty="0">
              <a:solidFill>
                <a:srgbClr val="00B050"/>
              </a:solidFill>
              <a:latin typeface="Courier New"/>
              <a:cs typeface="Courier New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en-GB" dirty="0"/>
          </a:p>
          <a:p>
            <a:pPr marL="457200" lvl="1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622292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TF10001119</Template>
  <TotalTime>129</TotalTime>
  <Words>845</Words>
  <Application>Microsoft Macintosh PowerPoint</Application>
  <PresentationFormat>Widescreen</PresentationFormat>
  <Paragraphs>100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Courier New</vt:lpstr>
      <vt:lpstr>Courier Prime</vt:lpstr>
      <vt:lpstr>Gill Sans MT</vt:lpstr>
      <vt:lpstr>Times New Roman</vt:lpstr>
      <vt:lpstr>Gallery</vt:lpstr>
      <vt:lpstr>Getting Started</vt:lpstr>
      <vt:lpstr>REPL  REad Evaluate print Repeat --- common  IN all interactive shells</vt:lpstr>
      <vt:lpstr>Arithmetic operations</vt:lpstr>
      <vt:lpstr>Arithmetic operations...</vt:lpstr>
      <vt:lpstr>Comparision of values (objects)</vt:lpstr>
      <vt:lpstr>Testing for equivalence / membership</vt:lpstr>
      <vt:lpstr>Delimiters and special charactors</vt:lpstr>
      <vt:lpstr>Data Types Involved in operations</vt:lpstr>
      <vt:lpstr>Data Types in Arithmetic operations</vt:lpstr>
      <vt:lpstr>Logical Operators</vt:lpstr>
      <vt:lpstr>Bitwise operators on Integers*</vt:lpstr>
      <vt:lpstr>Assignment statements</vt:lpstr>
      <vt:lpstr>Assignment statements…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Mahesan Sinnathamby</cp:lastModifiedBy>
  <cp:revision>452</cp:revision>
  <dcterms:created xsi:type="dcterms:W3CDTF">2025-02-01T00:18:27Z</dcterms:created>
  <dcterms:modified xsi:type="dcterms:W3CDTF">2025-02-01T07:21:17Z</dcterms:modified>
</cp:coreProperties>
</file>