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sldIdLst>
    <p:sldId id="279" r:id="rId2"/>
    <p:sldId id="256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68" r:id="rId12"/>
    <p:sldId id="260" r:id="rId13"/>
    <p:sldId id="261" r:id="rId14"/>
    <p:sldId id="262" r:id="rId15"/>
    <p:sldId id="263" r:id="rId16"/>
    <p:sldId id="264" r:id="rId17"/>
    <p:sldId id="275" r:id="rId18"/>
    <p:sldId id="274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3BC5-B2E6-8746-B908-B27F4DB3182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233C-ACF1-9E4C-ADE2-3A3E376A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233C-ACF1-9E4C-ADE2-3A3E376A3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D395-A176-5C44-8987-F0F8EC1F7C56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37-CEAE-104F-A22E-9178EBEF9B11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3BD-A834-DB48-A80F-3F8EB6C049A2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796-DCC9-D848-A2E0-85154FC81CD7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CE52-EDED-014D-B920-B45071CE90D2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B753-C0AF-F94A-B6FB-D467F80B2B1E}" type="datetime1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E584-2D3D-5D46-A4E8-3A9FC0D7002E}" type="datetime1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184C-21C8-B947-8E52-B760C1FD68E8}" type="datetime1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9C7-0F45-8F49-82E0-F3853D8E2D81}" type="datetime1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9CA-8F6B-9C44-A6F7-C3C1875AC5D1}" type="datetime1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AC3-F7A4-9A4D-8DCE-43EC7B0670C3}" type="datetime1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8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2755-E3EA-F747-B8C3-E5B9AD9E1B66}" type="datetime1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A108-3725-43FF-9F96-8C646984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57296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1. UIN: 679850219</a:t>
            </a:r>
          </a:p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2. UIN: 672039068</a:t>
            </a:r>
          </a:p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3. UIN : 654324917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02" y="131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Middle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America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Households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3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6 are shown in the table below. The relative percentage of INCMINDX (Income Index), PRC200K (Percent OOH value $ 200000+) and OOMEDHVL (OOH census median home value in 1000s) are -16%, -66% and -24% which are below average figures for cluster 6 as compared to the other clusters which implies that this cluster represents the middle-class households of the American population.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4874" y="3006597"/>
            <a:ext cx="265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8. Segment Statistics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3" y="3391216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Results of cluster analysis based on 34,297 survey responses showed 6 segments of American people based on demographics.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Family households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Households with high affluence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Rental households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Non-white households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Senior citizens</a:t>
            </a:r>
          </a:p>
          <a:p>
            <a:pPr lvl="1"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Middle class households</a:t>
            </a:r>
          </a:p>
          <a:p>
            <a:pPr lvl="1" algn="just"/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Technical details regarding the cluster analysis are contained in the appendix.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0653"/>
            <a:ext cx="10515600" cy="7482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Technical Appendix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previous analysis was executed using k-means clustering analysis.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Hierarchical cluster analysis was not used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because it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is used on small datasets and our dataset consisted on 34,297 observations which is a significantly large number.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inputs to cluster analysis were the 5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factors (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Factor 1, Factor 2, Factor 3, Factor 4 and Factor 5)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generated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using factor analysis method.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These were chosen over the original variables because of the presence of correlation between the original variables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could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skew our results. Hence, the original variables were converted into non-correlated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factors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using factor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1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Multiple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80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K-means clustering was executed 10 times for number of cluster 4 through 8.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Each iteration had a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unique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random starting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point.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Two important metrics for selecting the correct number of clusters are pseudo f-statistic and size of smallest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cluster. This is because greater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pseudo f-statistic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is an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indicators of greater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cluster discrimination and large changes in smaller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sizes are indicators of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less cluster stability.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Pseudo F by size of smallest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55" y="1607809"/>
            <a:ext cx="5499409" cy="4403919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graph at the left shows the pseudo f-statistic and size of smallest cluster for each of the 10 iterations from segment 4 through 8.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 eliminate segments 7 and 8 solutions because they had inferior discrimination as demonstrated by their lower pseudo f-statistic.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 can also eliminate the segment 4 solution because of inferior stability as demonstrated by the variation in the pseudo f-statistic and the size of smallest cluster which shows that many zip codes are changing clusters with each iteration, and also the discrimination between clusters varies from iteration to iteration. 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segment 5 and 6 cluster solutions are examined in more detail on the next slide.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1" y="1862252"/>
            <a:ext cx="6093267" cy="40153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07809"/>
            <a:ext cx="503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Graph 1: Pseudo F by size of smallest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469" y="1870471"/>
            <a:ext cx="6711462" cy="4351338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table on the left shows the figures for the pseudo               f-statistic and the size of the smallest cluster for the 5 &amp; 6 segment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solutions.</a:t>
            </a:r>
          </a:p>
          <a:p>
            <a:pPr algn="just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segment 6 solution has higher pseudo f-scores vs. the segment 5 solution.</a:t>
            </a:r>
          </a:p>
          <a:p>
            <a:pPr algn="just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Based on the magnitude of the pseudo f-statistic, the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segment 6 solution has a greater discrimination vs. the   segment 5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8489" y="139754"/>
            <a:ext cx="1066531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Discrimination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analysis of clusters 5 and 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8" y="2289175"/>
            <a:ext cx="3403600" cy="443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0250" y="1363960"/>
            <a:ext cx="317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10: Pseudo F statistic and Size of Smallest cluster for the 10 iterations of cluster 5 and 6</a:t>
            </a:r>
          </a:p>
        </p:txBody>
      </p:sp>
    </p:spTree>
    <p:extLst>
      <p:ext uri="{BB962C8B-B14F-4D97-AF65-F5344CB8AC3E}">
        <p14:creationId xmlns:p14="http://schemas.microsoft.com/office/powerpoint/2010/main" val="359456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42339" y="1690688"/>
            <a:ext cx="6577888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5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Average Pseudo F-statistic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= ((3*6527.45)+(6*7015.02)+7014.96)/10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=6,868.74</a:t>
            </a:r>
          </a:p>
          <a:p>
            <a:pPr marL="0" indent="0" algn="just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6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Average Pseudo F-statistic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=10*7045.33/10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=7,045.33</a:t>
            </a:r>
          </a:p>
          <a:p>
            <a:pPr marL="0" indent="0" algn="just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6 has a consistent and larger Pseudo F-statistic for the 10 iterations as compared to cluster 5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. Cluster 5 shows a 3/7 split consistency in the pseudo F-statistic. Based on the consistency in the pseudo F-statistic, Cluster 6 has a greater stability as compared to Cluster 5.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8" y="2289175"/>
            <a:ext cx="3403600" cy="44323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89349" y="139754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analysis of 5 and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250" y="1363960"/>
            <a:ext cx="317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10: Pseudo F statistic and Size of Smallest cluster for the 10 iterations of cluster 5 and 6</a:t>
            </a:r>
          </a:p>
        </p:txBody>
      </p:sp>
    </p:spTree>
    <p:extLst>
      <p:ext uri="{BB962C8B-B14F-4D97-AF65-F5344CB8AC3E}">
        <p14:creationId xmlns:p14="http://schemas.microsoft.com/office/powerpoint/2010/main" val="149654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9349" y="139754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analysis of 5 and 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2338" y="1492138"/>
            <a:ext cx="6711462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5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Largest size of smallest cluster: 1,691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Smallest size of smallest cluster: 1,564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Difference: 1691-1564 = 127</a:t>
            </a:r>
          </a:p>
          <a:p>
            <a:pPr marL="0" indent="0" algn="just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6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Largest size of smallest cluster: 1,460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Smallest size of smallest cluster: 1,457</a:t>
            </a: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Difference: 1460-1457 = 3</a:t>
            </a:r>
          </a:p>
          <a:p>
            <a:pPr marL="0" indent="0" algn="just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From the differences calculated above, Cluster 6 illustrates that for every iteration, a maximum of 3 zip codes change cluster membership as compared to  127 for Cluster 5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Based on size of smallest cluster, Cluster 6 has greater stability as compared to Cluster 5.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8" y="2289175"/>
            <a:ext cx="3403600" cy="443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250" y="1363960"/>
            <a:ext cx="317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10: Pseudo F statistic and Size of Smallest cluster for the 10 iterations of cluster 5 and 6</a:t>
            </a:r>
          </a:p>
        </p:txBody>
      </p:sp>
    </p:spTree>
    <p:extLst>
      <p:ext uri="{BB962C8B-B14F-4D97-AF65-F5344CB8AC3E}">
        <p14:creationId xmlns:p14="http://schemas.microsoft.com/office/powerpoint/2010/main" val="80802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642339" y="1690688"/>
            <a:ext cx="6577888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From the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calculations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shown in the previous 2 slides, cluster 6 shows a superior discrimination as compared to cluster 5 based on the average pseudo F-statistic figures, along with a superior stability as compared to cluster 5 based on the consistency of the Pseudo f-statistic figures and the differences in the size of smallest cluster.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Therefore, we can conclude that 6 is an optimal number of clusters to be chosen.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0250" y="1363960"/>
            <a:ext cx="317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10: Pseudo F statistic and Size of Smallest cluster for the 10 iterations of cluster 5 and 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8" y="2289175"/>
            <a:ext cx="3403600" cy="44323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89349" y="139754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Detailed analysis of 5 and 6</a:t>
            </a:r>
          </a:p>
        </p:txBody>
      </p:sp>
    </p:spTree>
    <p:extLst>
      <p:ext uri="{BB962C8B-B14F-4D97-AF65-F5344CB8AC3E}">
        <p14:creationId xmlns:p14="http://schemas.microsoft.com/office/powerpoint/2010/main" val="4128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513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" charset="0"/>
                <a:ea typeface="Arial" charset="0"/>
                <a:cs typeface="Arial" charset="0"/>
              </a:rPr>
              <a:t>Segmentation of American people based on Demographics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Prepared for Mr. Client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13</a:t>
            </a:r>
            <a:r>
              <a:rPr lang="en-US" sz="1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March,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02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Adusumelli, Jaideep (UIN: 672039068)</a:t>
            </a:r>
          </a:p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Ganesh, Laavanya (UIN : 654324917)</a:t>
            </a:r>
          </a:p>
          <a:p>
            <a:pPr marL="0" indent="0" algn="ctr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Otwani, Harsh (UIN: 679850219)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08527" cy="4379396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presentation is in response to ABC Inc. to execute a segmentation of American people based on demographics.</a:t>
            </a:r>
          </a:p>
          <a:p>
            <a:pPr algn="just"/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results are based on data from 34,297 respondents.</a:t>
            </a: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Cluster analysis was used to identify the segments in the data.</a:t>
            </a:r>
          </a:p>
          <a:p>
            <a:pPr algn="just"/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results show that there are 6 segments of American people based on demographics: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Family Households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Households with high affluence index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Rental households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Non-white households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Senior citizens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Middle class households.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13" y="185887"/>
            <a:ext cx="10515600" cy="61961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Summary Figures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43" y="1666054"/>
            <a:ext cx="9811340" cy="150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43" y="3498249"/>
            <a:ext cx="9811340" cy="1321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71743" y="934478"/>
            <a:ext cx="981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Given below are a few variables which most efficiently describe the demographics of a person.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443" y="4954325"/>
            <a:ext cx="11351941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table 2. the percentages are a relative figure calculated for averages of each variable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segment relative to the population average of the same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variable for the whole U.S.,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which gives us a relative measure to differentiate between segments.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example: The average PRCRENT (Percentage of housing units occupied by renters) for Rental Households segment (Segment 3) is 57.87 vs. 25.83 for the entire population. This translates into a relative measure of 124% in table 2. [(57.87-25.83)/25.83 = 1.24 (or) 124%]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58" y="1227125"/>
            <a:ext cx="109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Table 1. Average responses of selected attributes for each segment and for the entire set of respondents.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7676" y="3128917"/>
            <a:ext cx="837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Table 2. Summary measure of segment averages relative to the overall average.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161085" y="4211516"/>
            <a:ext cx="1723292" cy="2233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815862" y="2365132"/>
            <a:ext cx="1178169" cy="407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4466492" y="3050931"/>
            <a:ext cx="527539" cy="3393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Well Off, Not Old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110039"/>
            <a:ext cx="10515600" cy="216949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1 are shown in the table below. The relative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percentages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Income Index, PRC55P (percent occupied housing units </a:t>
            </a:r>
            <a:r>
              <a:rPr lang="mr-IN" sz="1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age 55+)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and PRC65P (percent occupied housing units </a:t>
            </a:r>
            <a:r>
              <a:rPr lang="mr-IN" sz="18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age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65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+)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are 31%, -16% and -23% respectively. These figures are closer to average and illustrate that this segment represents a significant portion of the American population who are above the middle age but not old. All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other segments have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above or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below average figures for these variables. As a result this segment was named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‘Well Off, Not Old’.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777" y="3006597"/>
            <a:ext cx="265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3. Segment Statistics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3" y="3391216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22" y="11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Households with high affluence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1" y="110059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2 are shown in the table below. The relative percentages of variables INCMINDX (Income Index), PRC200K (Percent OOH value $200000+) and OOMEDHVL (OOH census median home value in 1000s)  are 75%, 968% and 295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%. These figures are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highest for cluster 2 as compared to the other clusters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implying that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cluster represents wealthy households of the American population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with a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high affluence index.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4874" y="3006597"/>
            <a:ext cx="265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4. Segment Statistics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3" y="3402367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Singles, No Kids, Rental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Households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57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3 are shown in the table below. The relative percentage of PRCRENT (Percent occupied housing units </a:t>
            </a:r>
            <a:r>
              <a:rPr lang="mr-IN" sz="18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renter occupied) is 124% which is the highest for cluster 3 as compared to the other clusters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implying that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cluster represents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households of the American population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which pay rents. Furthermore, Cluster 3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has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below average relative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percentages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of -24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% and -22%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for the PRCHHFM (percent of households that are families)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and PRCUN18 (percent households more than one under 18) variables respectively. These figures indicate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that these households have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that portion of American population who are single and have no kids. As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 result this segment was named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‘Single, No Kids, Rental Households’.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6308" y="3169538"/>
            <a:ext cx="265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5. Segment Statistics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4" y="3515364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0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Non-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white, Less Affluent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households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062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4 are shown in the table below. The relative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percentages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of PRCWHITE (percent occupied households-white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) and Income Index are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-55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% and -21%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below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average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figures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for cluster 4 as compared to the other clusters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implying that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cluster represents households having non-white people from the American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population with a relatively less affluence index.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As such we named this segment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Non-white, Less Affluent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Households.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4874" y="3006597"/>
            <a:ext cx="265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6. Segment Statistics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3" y="3391216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13" y="18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Senior Citizens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67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Figures relating to cluster 5 are shown in the table below. The relative percentages of PRC55P (percent occupied housing units-age 55+) and PRC65P (percent occupied housing units-age 65+) are 27% and 36% which are above average figures and the highest for cluster 4 as compared to the other clusters which implies that this cluster represents households which have American people above the age of 55+. So, this segment was named Senior Citizens.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A108-3725-43FF-9F96-8C6469844EA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4874" y="3006597"/>
            <a:ext cx="265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Table 7. Segment Statistics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3" y="3391216"/>
            <a:ext cx="10410351" cy="28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1641</Words>
  <Application>Microsoft Macintosh PowerPoint</Application>
  <PresentationFormat>Widescreen</PresentationFormat>
  <Paragraphs>132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Segmentation of American people based on Demographics</vt:lpstr>
      <vt:lpstr>Executive summary</vt:lpstr>
      <vt:lpstr>Summary Figures</vt:lpstr>
      <vt:lpstr>Well Off, Not Old</vt:lpstr>
      <vt:lpstr>Households with high affluence</vt:lpstr>
      <vt:lpstr>Singles, No Kids, Rental Households</vt:lpstr>
      <vt:lpstr>Non- white, Less Affluent households</vt:lpstr>
      <vt:lpstr>Senior Citizens</vt:lpstr>
      <vt:lpstr>Middle America Households</vt:lpstr>
      <vt:lpstr>Summary</vt:lpstr>
      <vt:lpstr>Technical Appendix</vt:lpstr>
      <vt:lpstr>Methods</vt:lpstr>
      <vt:lpstr>Multiple iterations</vt:lpstr>
      <vt:lpstr>Pseudo F by size of smallest cluster</vt:lpstr>
      <vt:lpstr>PowerPoint Presentation</vt:lpstr>
      <vt:lpstr>Stability analysis of 5 and 6</vt:lpstr>
      <vt:lpstr>Stability analysis of 5 and 6</vt:lpstr>
      <vt:lpstr>Detailed analysis of 5 and 6</vt:lpstr>
      <vt:lpstr>Group Members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Demographic Segments in America</dc:title>
  <dc:creator>Jaideep</dc:creator>
  <cp:lastModifiedBy>Microsoft Office User</cp:lastModifiedBy>
  <cp:revision>81</cp:revision>
  <dcterms:created xsi:type="dcterms:W3CDTF">2017-02-22T06:21:36Z</dcterms:created>
  <dcterms:modified xsi:type="dcterms:W3CDTF">2017-03-15T04:02:02Z</dcterms:modified>
</cp:coreProperties>
</file>