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257" r:id="rId3"/>
    <p:sldId id="258" r:id="rId4"/>
    <p:sldId id="259" r:id="rId5"/>
    <p:sldId id="260" r:id="rId6"/>
    <p:sldId id="264" r:id="rId7"/>
    <p:sldId id="263" r:id="rId8"/>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70"/>
  </p:normalViewPr>
  <p:slideViewPr>
    <p:cSldViewPr>
      <p:cViewPr varScale="1">
        <p:scale>
          <a:sx n="120" d="100"/>
          <a:sy n="120" d="100"/>
        </p:scale>
        <p:origin x="200" y="5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6EE160-B19A-4589-A41D-269317BE9EAB}"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8600CFA7-EB00-47FE-AC22-186231E3E346}">
      <dgm:prSet/>
      <dgm:spPr/>
      <dgm:t>
        <a:bodyPr/>
        <a:lstStyle/>
        <a:p>
          <a:r>
            <a:rPr lang="en-US" b="1" dirty="0"/>
            <a:t>MARKETING OBJECTIVE: </a:t>
          </a:r>
          <a:r>
            <a:rPr lang="en-US" dirty="0"/>
            <a:t>To collect a minimum of 500 email addresses of potential students who are interested in taking the DMND course by February 2019 by gauging the number of people who visited the landing page and downloaded the e-book</a:t>
          </a:r>
        </a:p>
      </dgm:t>
    </dgm:pt>
    <dgm:pt modelId="{E6ECAD6C-0498-4EF5-AC58-FF59A636DA43}" type="parTrans" cxnId="{80EE2AFF-4755-4E8E-8DF4-816A15B11CB6}">
      <dgm:prSet/>
      <dgm:spPr/>
      <dgm:t>
        <a:bodyPr/>
        <a:lstStyle/>
        <a:p>
          <a:endParaRPr lang="en-US"/>
        </a:p>
      </dgm:t>
    </dgm:pt>
    <dgm:pt modelId="{9098B766-762D-4B0A-BC96-D0B34254B21C}" type="sibTrans" cxnId="{80EE2AFF-4755-4E8E-8DF4-816A15B11CB6}">
      <dgm:prSet/>
      <dgm:spPr/>
      <dgm:t>
        <a:bodyPr/>
        <a:lstStyle/>
        <a:p>
          <a:endParaRPr lang="en-US"/>
        </a:p>
      </dgm:t>
    </dgm:pt>
    <dgm:pt modelId="{47DC1FAA-AB53-4444-8ECD-E5B6741559C3}">
      <dgm:prSet/>
      <dgm:spPr/>
      <dgm:t>
        <a:bodyPr/>
        <a:lstStyle/>
        <a:p>
          <a:r>
            <a:rPr lang="en-US" b="1" dirty="0"/>
            <a:t>PRIMARY KPI: </a:t>
          </a:r>
          <a:r>
            <a:rPr lang="en-US" dirty="0"/>
            <a:t>Number of  people downloading the free eBook by providing their email address.</a:t>
          </a:r>
        </a:p>
      </dgm:t>
    </dgm:pt>
    <dgm:pt modelId="{2C4395B6-103F-4F0C-9F43-2EEFB810A843}" type="parTrans" cxnId="{80439DDC-ECDA-4C9F-93BE-DC272D2E1312}">
      <dgm:prSet/>
      <dgm:spPr/>
      <dgm:t>
        <a:bodyPr/>
        <a:lstStyle/>
        <a:p>
          <a:endParaRPr lang="en-US"/>
        </a:p>
      </dgm:t>
    </dgm:pt>
    <dgm:pt modelId="{96D19E18-83D4-4BC1-86C6-4055E0EAD50E}" type="sibTrans" cxnId="{80439DDC-ECDA-4C9F-93BE-DC272D2E1312}">
      <dgm:prSet/>
      <dgm:spPr/>
      <dgm:t>
        <a:bodyPr/>
        <a:lstStyle/>
        <a:p>
          <a:endParaRPr lang="en-US"/>
        </a:p>
      </dgm:t>
    </dgm:pt>
    <dgm:pt modelId="{CAFEE01B-7609-4BE2-8C50-CB9F5B453E9D}" type="pres">
      <dgm:prSet presAssocID="{5C6EE160-B19A-4589-A41D-269317BE9EAB}" presName="root" presStyleCnt="0">
        <dgm:presLayoutVars>
          <dgm:dir/>
          <dgm:resizeHandles val="exact"/>
        </dgm:presLayoutVars>
      </dgm:prSet>
      <dgm:spPr/>
    </dgm:pt>
    <dgm:pt modelId="{86CB5EE8-988B-4160-8F61-F69FAE333980}" type="pres">
      <dgm:prSet presAssocID="{8600CFA7-EB00-47FE-AC22-186231E3E346}" presName="compNode" presStyleCnt="0"/>
      <dgm:spPr/>
    </dgm:pt>
    <dgm:pt modelId="{FE6DE475-8701-4C33-AF2D-2F1E25952A26}" type="pres">
      <dgm:prSet presAssocID="{8600CFA7-EB00-47FE-AC22-186231E3E346}" presName="iconBgRect" presStyleLbl="bgShp" presStyleIdx="0" presStyleCnt="2"/>
      <dgm:spPr/>
    </dgm:pt>
    <dgm:pt modelId="{99B98B2F-CBDF-482B-97F5-B499CCC859AF}" type="pres">
      <dgm:prSet presAssocID="{8600CFA7-EB00-47FE-AC22-186231E3E34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951ED360-E941-4946-9824-F91BDA9052F5}" type="pres">
      <dgm:prSet presAssocID="{8600CFA7-EB00-47FE-AC22-186231E3E346}" presName="spaceRect" presStyleCnt="0"/>
      <dgm:spPr/>
    </dgm:pt>
    <dgm:pt modelId="{05E45E90-C73F-4047-B99A-A542370B0025}" type="pres">
      <dgm:prSet presAssocID="{8600CFA7-EB00-47FE-AC22-186231E3E346}" presName="textRect" presStyleLbl="revTx" presStyleIdx="0" presStyleCnt="2" custScaleX="219016">
        <dgm:presLayoutVars>
          <dgm:chMax val="1"/>
          <dgm:chPref val="1"/>
        </dgm:presLayoutVars>
      </dgm:prSet>
      <dgm:spPr/>
    </dgm:pt>
    <dgm:pt modelId="{EA1B8829-6A42-4903-9C53-7EABB18E517B}" type="pres">
      <dgm:prSet presAssocID="{9098B766-762D-4B0A-BC96-D0B34254B21C}" presName="sibTrans" presStyleCnt="0"/>
      <dgm:spPr/>
    </dgm:pt>
    <dgm:pt modelId="{43AFF345-FE06-420F-83F5-231B420F626D}" type="pres">
      <dgm:prSet presAssocID="{47DC1FAA-AB53-4444-8ECD-E5B6741559C3}" presName="compNode" presStyleCnt="0"/>
      <dgm:spPr/>
    </dgm:pt>
    <dgm:pt modelId="{F37D9B17-1534-4684-A8C8-51FC086A1817}" type="pres">
      <dgm:prSet presAssocID="{47DC1FAA-AB53-4444-8ECD-E5B6741559C3}" presName="iconBgRect" presStyleLbl="bgShp" presStyleIdx="1" presStyleCnt="2"/>
      <dgm:spPr/>
    </dgm:pt>
    <dgm:pt modelId="{19BC85E5-3284-4B8C-8DB1-836ED32BCD73}" type="pres">
      <dgm:prSet presAssocID="{47DC1FAA-AB53-4444-8ECD-E5B6741559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D9DED31A-549B-487E-8F1A-8E92EBED20A8}" type="pres">
      <dgm:prSet presAssocID="{47DC1FAA-AB53-4444-8ECD-E5B6741559C3}" presName="spaceRect" presStyleCnt="0"/>
      <dgm:spPr/>
    </dgm:pt>
    <dgm:pt modelId="{1AA4B419-EEFB-4138-A598-970EA94F7F0D}" type="pres">
      <dgm:prSet presAssocID="{47DC1FAA-AB53-4444-8ECD-E5B6741559C3}" presName="textRect" presStyleLbl="revTx" presStyleIdx="1" presStyleCnt="2">
        <dgm:presLayoutVars>
          <dgm:chMax val="1"/>
          <dgm:chPref val="1"/>
        </dgm:presLayoutVars>
      </dgm:prSet>
      <dgm:spPr/>
    </dgm:pt>
  </dgm:ptLst>
  <dgm:cxnLst>
    <dgm:cxn modelId="{5837427A-9DEB-46D3-9BE2-58720A4B7C4E}" type="presOf" srcId="{5C6EE160-B19A-4589-A41D-269317BE9EAB}" destId="{CAFEE01B-7609-4BE2-8C50-CB9F5B453E9D}" srcOrd="0" destOrd="0" presId="urn:microsoft.com/office/officeart/2018/5/layout/IconCircleLabelList"/>
    <dgm:cxn modelId="{46C0C47D-1535-4BBB-BE1E-48881F5FE45F}" type="presOf" srcId="{8600CFA7-EB00-47FE-AC22-186231E3E346}" destId="{05E45E90-C73F-4047-B99A-A542370B0025}" srcOrd="0" destOrd="0" presId="urn:microsoft.com/office/officeart/2018/5/layout/IconCircleLabelList"/>
    <dgm:cxn modelId="{80439DDC-ECDA-4C9F-93BE-DC272D2E1312}" srcId="{5C6EE160-B19A-4589-A41D-269317BE9EAB}" destId="{47DC1FAA-AB53-4444-8ECD-E5B6741559C3}" srcOrd="1" destOrd="0" parTransId="{2C4395B6-103F-4F0C-9F43-2EEFB810A843}" sibTransId="{96D19E18-83D4-4BC1-86C6-4055E0EAD50E}"/>
    <dgm:cxn modelId="{606CEFF3-741C-4FF4-AD85-AA29F27705D7}" type="presOf" srcId="{47DC1FAA-AB53-4444-8ECD-E5B6741559C3}" destId="{1AA4B419-EEFB-4138-A598-970EA94F7F0D}" srcOrd="0" destOrd="0" presId="urn:microsoft.com/office/officeart/2018/5/layout/IconCircleLabelList"/>
    <dgm:cxn modelId="{80EE2AFF-4755-4E8E-8DF4-816A15B11CB6}" srcId="{5C6EE160-B19A-4589-A41D-269317BE9EAB}" destId="{8600CFA7-EB00-47FE-AC22-186231E3E346}" srcOrd="0" destOrd="0" parTransId="{E6ECAD6C-0498-4EF5-AC58-FF59A636DA43}" sibTransId="{9098B766-762D-4B0A-BC96-D0B34254B21C}"/>
    <dgm:cxn modelId="{CDD0D60C-D419-45E0-BF7C-3AF9BA46E943}" type="presParOf" srcId="{CAFEE01B-7609-4BE2-8C50-CB9F5B453E9D}" destId="{86CB5EE8-988B-4160-8F61-F69FAE333980}" srcOrd="0" destOrd="0" presId="urn:microsoft.com/office/officeart/2018/5/layout/IconCircleLabelList"/>
    <dgm:cxn modelId="{3DAE80DB-9DDC-4515-9B49-B2B98690EEC1}" type="presParOf" srcId="{86CB5EE8-988B-4160-8F61-F69FAE333980}" destId="{FE6DE475-8701-4C33-AF2D-2F1E25952A26}" srcOrd="0" destOrd="0" presId="urn:microsoft.com/office/officeart/2018/5/layout/IconCircleLabelList"/>
    <dgm:cxn modelId="{D77DD382-16B2-4FE4-8C0E-E6561532E8E8}" type="presParOf" srcId="{86CB5EE8-988B-4160-8F61-F69FAE333980}" destId="{99B98B2F-CBDF-482B-97F5-B499CCC859AF}" srcOrd="1" destOrd="0" presId="urn:microsoft.com/office/officeart/2018/5/layout/IconCircleLabelList"/>
    <dgm:cxn modelId="{18285BB8-ACC1-4B3C-962F-DABAFD257B93}" type="presParOf" srcId="{86CB5EE8-988B-4160-8F61-F69FAE333980}" destId="{951ED360-E941-4946-9824-F91BDA9052F5}" srcOrd="2" destOrd="0" presId="urn:microsoft.com/office/officeart/2018/5/layout/IconCircleLabelList"/>
    <dgm:cxn modelId="{DB87E18A-7937-4E99-BE6E-4A6127B0D7E6}" type="presParOf" srcId="{86CB5EE8-988B-4160-8F61-F69FAE333980}" destId="{05E45E90-C73F-4047-B99A-A542370B0025}" srcOrd="3" destOrd="0" presId="urn:microsoft.com/office/officeart/2018/5/layout/IconCircleLabelList"/>
    <dgm:cxn modelId="{4CD0DA79-A4E5-43E5-AEF0-E20FCCFEF555}" type="presParOf" srcId="{CAFEE01B-7609-4BE2-8C50-CB9F5B453E9D}" destId="{EA1B8829-6A42-4903-9C53-7EABB18E517B}" srcOrd="1" destOrd="0" presId="urn:microsoft.com/office/officeart/2018/5/layout/IconCircleLabelList"/>
    <dgm:cxn modelId="{2AF03D5A-DA4C-4BBA-9D8A-B7CCABB1D81F}" type="presParOf" srcId="{CAFEE01B-7609-4BE2-8C50-CB9F5B453E9D}" destId="{43AFF345-FE06-420F-83F5-231B420F626D}" srcOrd="2" destOrd="0" presId="urn:microsoft.com/office/officeart/2018/5/layout/IconCircleLabelList"/>
    <dgm:cxn modelId="{784DC05E-7441-41C0-AC5B-220FBA280113}" type="presParOf" srcId="{43AFF345-FE06-420F-83F5-231B420F626D}" destId="{F37D9B17-1534-4684-A8C8-51FC086A1817}" srcOrd="0" destOrd="0" presId="urn:microsoft.com/office/officeart/2018/5/layout/IconCircleLabelList"/>
    <dgm:cxn modelId="{256BF617-5E10-4EB8-897E-7FBA88DF5BB9}" type="presParOf" srcId="{43AFF345-FE06-420F-83F5-231B420F626D}" destId="{19BC85E5-3284-4B8C-8DB1-836ED32BCD73}" srcOrd="1" destOrd="0" presId="urn:microsoft.com/office/officeart/2018/5/layout/IconCircleLabelList"/>
    <dgm:cxn modelId="{617CA46B-6370-4B88-ABA9-F8B295286F0A}" type="presParOf" srcId="{43AFF345-FE06-420F-83F5-231B420F626D}" destId="{D9DED31A-549B-487E-8F1A-8E92EBED20A8}" srcOrd="2" destOrd="0" presId="urn:microsoft.com/office/officeart/2018/5/layout/IconCircleLabelList"/>
    <dgm:cxn modelId="{D5D98EFB-D2B1-4D8B-8D23-DDE88C5C2D84}" type="presParOf" srcId="{43AFF345-FE06-420F-83F5-231B420F626D}" destId="{1AA4B419-EEFB-4138-A598-970EA94F7F0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E475-8701-4C33-AF2D-2F1E25952A26}">
      <dsp:nvSpPr>
        <dsp:cNvPr id="0" name=""/>
        <dsp:cNvSpPr/>
      </dsp:nvSpPr>
      <dsp:spPr>
        <a:xfrm>
          <a:off x="1693921" y="31684"/>
          <a:ext cx="1303875" cy="1303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9B98B2F-CBDF-482B-97F5-B499CCC859AF}">
      <dsp:nvSpPr>
        <dsp:cNvPr id="0" name=""/>
        <dsp:cNvSpPr/>
      </dsp:nvSpPr>
      <dsp:spPr>
        <a:xfrm>
          <a:off x="1971796" y="309560"/>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5E45E90-C73F-4047-B99A-A542370B0025}">
      <dsp:nvSpPr>
        <dsp:cNvPr id="0" name=""/>
        <dsp:cNvSpPr/>
      </dsp:nvSpPr>
      <dsp:spPr>
        <a:xfrm>
          <a:off x="5125" y="1741685"/>
          <a:ext cx="4681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t>MARKETING OBJECTIVE: </a:t>
          </a:r>
          <a:r>
            <a:rPr lang="en-US" sz="1200" kern="1200" dirty="0"/>
            <a:t>To collect a minimum of 500 email addresses of potential students who are interested in taking the DMND course by February 2019 by gauging the number of people who visited the landing page and downloaded the e-book</a:t>
          </a:r>
        </a:p>
      </dsp:txBody>
      <dsp:txXfrm>
        <a:off x="5125" y="1741685"/>
        <a:ext cx="4681467" cy="720000"/>
      </dsp:txXfrm>
    </dsp:sp>
    <dsp:sp modelId="{F37D9B17-1534-4684-A8C8-51FC086A1817}">
      <dsp:nvSpPr>
        <dsp:cNvPr id="0" name=""/>
        <dsp:cNvSpPr/>
      </dsp:nvSpPr>
      <dsp:spPr>
        <a:xfrm>
          <a:off x="5477467" y="31684"/>
          <a:ext cx="1303875" cy="1303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9BC85E5-3284-4B8C-8DB1-836ED32BCD73}">
      <dsp:nvSpPr>
        <dsp:cNvPr id="0" name=""/>
        <dsp:cNvSpPr/>
      </dsp:nvSpPr>
      <dsp:spPr>
        <a:xfrm>
          <a:off x="5755342" y="309560"/>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AA4B419-EEFB-4138-A598-970EA94F7F0D}">
      <dsp:nvSpPr>
        <dsp:cNvPr id="0" name=""/>
        <dsp:cNvSpPr/>
      </dsp:nvSpPr>
      <dsp:spPr>
        <a:xfrm>
          <a:off x="5060655" y="1741685"/>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t>PRIMARY KPI: </a:t>
          </a:r>
          <a:r>
            <a:rPr lang="en-US" sz="1200" kern="1200" dirty="0"/>
            <a:t>Number of  people downloading the free eBook by providing their email address.</a:t>
          </a:r>
        </a:p>
      </dsp:txBody>
      <dsp:txXfrm>
        <a:off x="5060655" y="1741685"/>
        <a:ext cx="21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1/21/19</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B6F15528-21DE-4FAA-801E-634DDDAF4B2B}"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361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12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090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4532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74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33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98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020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51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24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1D8BD707-D9CF-40AE-B4C6-C98DA3205C09}" type="datetimeFigureOut">
              <a:rPr lang="en-US" smtClean="0"/>
              <a:t>1/21/19</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52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1D8BD707-D9CF-40AE-B4C6-C98DA3205C09}" type="datetimeFigureOut">
              <a:rPr lang="en-US" smtClean="0"/>
              <a:t>1/21/19</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B6F15528-21DE-4FAA-801E-634DDDAF4B2B}"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64830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mnd.udacity.com/ebo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docs.google.com/spreadsheets/d/1Lc1jm0In_9FFHDEmjgivu_HVlBtaSqtrSFSfkDb1NBI/edit?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document/d/17KObtgKlFfi-vBCNJ_Tuvk4jApzhSw3U8QFOwByb7U4/edit?usp=sharing"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4"/>
          <p:cNvSpPr txBox="1"/>
          <p:nvPr/>
        </p:nvSpPr>
        <p:spPr>
          <a:xfrm>
            <a:off x="482601" y="1978533"/>
            <a:ext cx="2522980" cy="2561716"/>
          </a:xfrm>
          <a:prstGeom prst="rect">
            <a:avLst/>
          </a:prstGeom>
        </p:spPr>
        <p:txBody>
          <a:bodyPr vert="horz" lIns="91440" tIns="45720" rIns="91440" bIns="45720" rtlCol="0">
            <a:normAutofit/>
          </a:bodyPr>
          <a:lstStyle/>
          <a:p>
            <a:pPr algn="ctr">
              <a:lnSpc>
                <a:spcPct val="90000"/>
              </a:lnSpc>
              <a:spcBef>
                <a:spcPts val="100"/>
              </a:spcBef>
            </a:pPr>
            <a:r>
              <a:rPr lang="en-US" sz="2000" dirty="0">
                <a:solidFill>
                  <a:srgbClr val="002060"/>
                </a:solidFill>
              </a:rPr>
              <a:t>Project 1: Prepare to</a:t>
            </a:r>
            <a:r>
              <a:rPr lang="en-US" sz="2000" spc="-90" dirty="0">
                <a:solidFill>
                  <a:srgbClr val="002060"/>
                </a:solidFill>
              </a:rPr>
              <a:t> </a:t>
            </a:r>
            <a:r>
              <a:rPr lang="en-US" sz="2000" dirty="0">
                <a:solidFill>
                  <a:srgbClr val="002060"/>
                </a:solidFill>
              </a:rPr>
              <a:t>Market</a:t>
            </a:r>
          </a:p>
          <a:p>
            <a:pPr algn="ctr">
              <a:lnSpc>
                <a:spcPct val="90000"/>
              </a:lnSpc>
              <a:spcBef>
                <a:spcPts val="2190"/>
              </a:spcBef>
            </a:pPr>
            <a:r>
              <a:rPr lang="en-US" sz="2000" spc="-5" dirty="0">
                <a:solidFill>
                  <a:srgbClr val="C00000"/>
                </a:solidFill>
              </a:rPr>
              <a:t>Laavanya Ganesh</a:t>
            </a:r>
            <a:endParaRPr lang="en-US" sz="2000" dirty="0">
              <a:solidFill>
                <a:srgbClr val="C00000"/>
              </a:solidFill>
            </a:endParaRPr>
          </a:p>
        </p:txBody>
      </p:sp>
      <p:pic>
        <p:nvPicPr>
          <p:cNvPr id="6" name="Picture 5">
            <a:extLst>
              <a:ext uri="{FF2B5EF4-FFF2-40B4-BE49-F238E27FC236}">
                <a16:creationId xmlns:a16="http://schemas.microsoft.com/office/drawing/2014/main" id="{C397E485-BB07-D64A-AB83-071B8299E1C2}"/>
              </a:ext>
            </a:extLst>
          </p:cNvPr>
          <p:cNvPicPr>
            <a:picLocks noChangeAspect="1"/>
          </p:cNvPicPr>
          <p:nvPr/>
        </p:nvPicPr>
        <p:blipFill>
          <a:blip r:embed="rId2">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3973322" y="1269084"/>
            <a:ext cx="4688077" cy="2484680"/>
          </a:xfrm>
          <a:prstGeom prst="rect">
            <a:avLst/>
          </a:prstGeom>
        </p:spPr>
      </p:pic>
      <p:sp>
        <p:nvSpPr>
          <p:cNvPr id="7" name="TextBox 6">
            <a:extLst>
              <a:ext uri="{FF2B5EF4-FFF2-40B4-BE49-F238E27FC236}">
                <a16:creationId xmlns:a16="http://schemas.microsoft.com/office/drawing/2014/main" id="{41F8C03A-02AA-AF44-B29B-A3663E609C8F}"/>
              </a:ext>
            </a:extLst>
          </p:cNvPr>
          <p:cNvSpPr txBox="1"/>
          <p:nvPr/>
        </p:nvSpPr>
        <p:spPr>
          <a:xfrm>
            <a:off x="4454702" y="3874416"/>
            <a:ext cx="3725315" cy="341632"/>
          </a:xfrm>
          <a:prstGeom prst="rect">
            <a:avLst/>
          </a:prstGeom>
          <a:noFill/>
        </p:spPr>
        <p:txBody>
          <a:bodyPr wrap="none" rtlCol="0">
            <a:spAutoFit/>
          </a:bodyPr>
          <a:lstStyle/>
          <a:p>
            <a:pPr algn="ctr">
              <a:lnSpc>
                <a:spcPct val="90000"/>
              </a:lnSpc>
              <a:spcBef>
                <a:spcPts val="2190"/>
              </a:spcBef>
            </a:pPr>
            <a:r>
              <a:rPr lang="en-US" b="1" spc="-5" dirty="0">
                <a:solidFill>
                  <a:srgbClr val="002060"/>
                </a:solidFill>
              </a:rPr>
              <a:t>THE ONLY FASHION THAT NEVER DIES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515302"/>
            <a:ext cx="6674484"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0000"/>
                </a:solidFill>
              </a:rPr>
              <a:t>Digital Marketing Nanodegree</a:t>
            </a:r>
            <a:r>
              <a:rPr sz="2000" spc="-25" dirty="0">
                <a:solidFill>
                  <a:srgbClr val="000000"/>
                </a:solidFill>
              </a:rPr>
              <a:t> </a:t>
            </a:r>
            <a:r>
              <a:rPr sz="2000" spc="-5" dirty="0">
                <a:solidFill>
                  <a:srgbClr val="000000"/>
                </a:solidFill>
              </a:rPr>
              <a:t>Program</a:t>
            </a:r>
            <a:endParaRPr sz="2000" dirty="0"/>
          </a:p>
        </p:txBody>
      </p:sp>
      <p:sp>
        <p:nvSpPr>
          <p:cNvPr id="3" name="object 3"/>
          <p:cNvSpPr txBox="1"/>
          <p:nvPr/>
        </p:nvSpPr>
        <p:spPr>
          <a:xfrm>
            <a:off x="390424" y="1632824"/>
            <a:ext cx="5032375" cy="2230098"/>
          </a:xfrm>
          <a:prstGeom prst="rect">
            <a:avLst/>
          </a:prstGeom>
        </p:spPr>
        <p:txBody>
          <a:bodyPr vert="horz" wrap="square" lIns="0" tIns="13970" rIns="0" bIns="0" rtlCol="0">
            <a:spAutoFit/>
          </a:bodyPr>
          <a:lstStyle/>
          <a:p>
            <a:r>
              <a:rPr lang="en-US" sz="1200" dirty="0"/>
              <a:t>You are tasked with attracting future fellow students for this Digital Marketing Nanodegree Program. More specifically, your objective is to collect email addresses of potential students, who could be interested in taking this course. In order to do this, we have </a:t>
            </a:r>
            <a:r>
              <a:rPr lang="en-US" sz="1200" u="sng" dirty="0">
                <a:hlinkClick r:id="rId2"/>
              </a:rPr>
              <a:t>created a landing page</a:t>
            </a:r>
            <a:r>
              <a:rPr lang="en-US" sz="1200" dirty="0"/>
              <a:t>, where prospective students can download a free eBook if they provide us with their email address. The eBook – a Social Media Advertising Guide – is a short excerpt from the Digital Marketing Nanodegree Program, content that you will see in the Social Advertising course.</a:t>
            </a:r>
            <a:br>
              <a:rPr lang="en-US" sz="1200" dirty="0"/>
            </a:br>
            <a:br>
              <a:rPr lang="en-US" sz="1200" dirty="0"/>
            </a:br>
            <a:r>
              <a:rPr lang="en-US" sz="1200" dirty="0"/>
              <a:t>For the purpose of the projects, assume costs of $0 for the eBook and a conversion value (revenue) of $15 per collected email address.</a:t>
            </a:r>
            <a:endParaRPr lang="en-US" sz="1200" b="0" dirty="0">
              <a:effectLst/>
            </a:endParaRPr>
          </a:p>
          <a:p>
            <a:br>
              <a:rPr lang="en-US" sz="1200" dirty="0"/>
            </a:br>
            <a:endParaRPr sz="1200" dirty="0">
              <a:latin typeface="Times New Roman"/>
              <a:cs typeface="Times New Roman"/>
            </a:endParaRPr>
          </a:p>
        </p:txBody>
      </p:sp>
      <p:sp>
        <p:nvSpPr>
          <p:cNvPr id="4" name="object 4"/>
          <p:cNvSpPr/>
          <p:nvPr/>
        </p:nvSpPr>
        <p:spPr>
          <a:xfrm>
            <a:off x="5681103" y="1599031"/>
            <a:ext cx="3151200" cy="229768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088684" y="603389"/>
            <a:ext cx="7202456" cy="786926"/>
          </a:xfrm>
          <a:prstGeom prst="rect">
            <a:avLst/>
          </a:prstGeom>
        </p:spPr>
        <p:txBody>
          <a:bodyPr vert="horz" lIns="91440" tIns="45720" rIns="91440" bIns="45720" rtlCol="0" anchor="t">
            <a:normAutofit/>
          </a:bodyPr>
          <a:lstStyle/>
          <a:p>
            <a:pPr marL="12700" defTabSz="914400"/>
            <a:r>
              <a:rPr lang="en-US" sz="3200"/>
              <a:t>DMND</a:t>
            </a:r>
            <a:r>
              <a:rPr lang="en-US" sz="3200" spc="-65"/>
              <a:t> </a:t>
            </a:r>
            <a:r>
              <a:rPr lang="en-US" sz="3200" spc="-5"/>
              <a:t>Program</a:t>
            </a:r>
          </a:p>
        </p:txBody>
      </p:sp>
      <p:graphicFrame>
        <p:nvGraphicFramePr>
          <p:cNvPr id="5" name="object 3">
            <a:extLst>
              <a:ext uri="{FF2B5EF4-FFF2-40B4-BE49-F238E27FC236}">
                <a16:creationId xmlns:a16="http://schemas.microsoft.com/office/drawing/2014/main" id="{D6A67D93-661A-4BBB-802E-6102070030C9}"/>
              </a:ext>
            </a:extLst>
          </p:cNvPr>
          <p:cNvGraphicFramePr/>
          <p:nvPr>
            <p:extLst>
              <p:ext uri="{D42A27DB-BD31-4B8C-83A1-F6EECF244321}">
                <p14:modId xmlns:p14="http://schemas.microsoft.com/office/powerpoint/2010/main" val="2419720854"/>
              </p:ext>
            </p:extLst>
          </p:nvPr>
        </p:nvGraphicFramePr>
        <p:xfrm>
          <a:off x="1088231" y="1755326"/>
          <a:ext cx="7203281" cy="2493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object 2"/>
          <p:cNvSpPr txBox="1">
            <a:spLocks noGrp="1"/>
          </p:cNvSpPr>
          <p:nvPr>
            <p:ph type="title"/>
          </p:nvPr>
        </p:nvSpPr>
        <p:spPr>
          <a:xfrm>
            <a:off x="1088039" y="273287"/>
            <a:ext cx="3132383" cy="786926"/>
          </a:xfrm>
          <a:prstGeom prst="rect">
            <a:avLst/>
          </a:prstGeom>
        </p:spPr>
        <p:txBody>
          <a:bodyPr vert="horz" lIns="91440" tIns="45720" rIns="91440" bIns="45720" rtlCol="0" anchor="t">
            <a:normAutofit/>
          </a:bodyPr>
          <a:lstStyle/>
          <a:p>
            <a:pPr marL="12700" defTabSz="914400"/>
            <a:r>
              <a:rPr lang="en-US" sz="2200" dirty="0"/>
              <a:t>Value Proposition for DMND Program</a:t>
            </a:r>
          </a:p>
        </p:txBody>
      </p:sp>
      <p:sp>
        <p:nvSpPr>
          <p:cNvPr id="31" name="Rectangle 2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object 3"/>
          <p:cNvSpPr txBox="1"/>
          <p:nvPr/>
        </p:nvSpPr>
        <p:spPr>
          <a:xfrm>
            <a:off x="152400" y="1511799"/>
            <a:ext cx="5638800" cy="2587959"/>
          </a:xfrm>
          <a:prstGeom prst="rect">
            <a:avLst/>
          </a:prstGeom>
        </p:spPr>
        <p:txBody>
          <a:bodyPr vert="horz" lIns="91440" tIns="45720" rIns="91440" bIns="45720" rtlCol="0" anchor="t">
            <a:noAutofit/>
          </a:bodyPr>
          <a:lstStyle/>
          <a:p>
            <a:pPr marL="12700" indent="-228600" defTabSz="914400">
              <a:lnSpc>
                <a:spcPct val="110000"/>
              </a:lnSpc>
              <a:spcBef>
                <a:spcPts val="100"/>
              </a:spcBef>
              <a:buClr>
                <a:schemeClr val="accent1"/>
              </a:buClr>
              <a:buSzPct val="100000"/>
              <a:buFont typeface="Arial" panose="020B0604020202020204" pitchFamily="34" charset="0"/>
              <a:buChar char="•"/>
              <a:tabLst>
                <a:tab pos="151765" algn="l"/>
              </a:tabLst>
            </a:pPr>
            <a:r>
              <a:rPr lang="en-US" sz="1200" b="1" spc="-5" dirty="0"/>
              <a:t>For: </a:t>
            </a:r>
            <a:r>
              <a:rPr lang="en-US" sz="1200" spc="-5" dirty="0"/>
              <a:t>digital marketing enthusiasts</a:t>
            </a:r>
            <a:endParaRPr lang="en-US" sz="1200" dirty="0"/>
          </a:p>
          <a:p>
            <a:pPr indent="-228600" defTabSz="914400">
              <a:lnSpc>
                <a:spcPct val="110000"/>
              </a:lnSpc>
              <a:spcBef>
                <a:spcPts val="5"/>
              </a:spcBef>
              <a:buClr>
                <a:schemeClr val="accent1"/>
              </a:buClr>
              <a:buSzPct val="100000"/>
              <a:buFont typeface="Arial" panose="020B0604020202020204" pitchFamily="34" charset="0"/>
              <a:buChar char="•"/>
            </a:pPr>
            <a:endParaRPr lang="en-US" sz="1200" dirty="0"/>
          </a:p>
          <a:p>
            <a:pPr marL="12700" indent="-228600" defTabSz="914400">
              <a:lnSpc>
                <a:spcPct val="110000"/>
              </a:lnSpc>
              <a:spcBef>
                <a:spcPts val="5"/>
              </a:spcBef>
              <a:buClr>
                <a:schemeClr val="accent1"/>
              </a:buClr>
              <a:buSzPct val="100000"/>
              <a:buFont typeface="Arial" panose="020B0604020202020204" pitchFamily="34" charset="0"/>
              <a:buChar char="•"/>
              <a:tabLst>
                <a:tab pos="151765" algn="l"/>
              </a:tabLst>
            </a:pPr>
            <a:r>
              <a:rPr lang="en-US" sz="1200" b="1" spc="-5" dirty="0"/>
              <a:t>Who: </a:t>
            </a:r>
            <a:r>
              <a:rPr lang="en-US" sz="1200" spc="-5" dirty="0"/>
              <a:t>are interested in building a broad foundation that will make them an invaluable addition to any company seeking digital marketing expertise</a:t>
            </a:r>
          </a:p>
          <a:p>
            <a:pPr indent="-228600" defTabSz="914400">
              <a:lnSpc>
                <a:spcPct val="110000"/>
              </a:lnSpc>
              <a:spcBef>
                <a:spcPts val="40"/>
              </a:spcBef>
              <a:buClr>
                <a:schemeClr val="accent1"/>
              </a:buClr>
              <a:buSzPct val="100000"/>
              <a:buFont typeface="Arial" panose="020B0604020202020204" pitchFamily="34" charset="0"/>
              <a:buChar char="•"/>
            </a:pPr>
            <a:endParaRPr lang="en-US" sz="1200" dirty="0"/>
          </a:p>
          <a:p>
            <a:pPr marL="12700" indent="-228600" defTabSz="914400">
              <a:lnSpc>
                <a:spcPct val="110000"/>
              </a:lnSpc>
              <a:buClr>
                <a:schemeClr val="accent1"/>
              </a:buClr>
              <a:buSzPct val="100000"/>
              <a:buFont typeface="Arial" panose="020B0604020202020204" pitchFamily="34" charset="0"/>
              <a:buChar char="•"/>
              <a:tabLst>
                <a:tab pos="151765" algn="l"/>
              </a:tabLst>
            </a:pPr>
            <a:r>
              <a:rPr lang="en-US" sz="1200" b="1" spc="-5" dirty="0"/>
              <a:t>Our: </a:t>
            </a:r>
            <a:r>
              <a:rPr lang="en-US" sz="1200" dirty="0"/>
              <a:t>Digital Marketing Nanodegree Program</a:t>
            </a:r>
          </a:p>
          <a:p>
            <a:pPr indent="-228600" defTabSz="914400">
              <a:lnSpc>
                <a:spcPct val="110000"/>
              </a:lnSpc>
              <a:spcBef>
                <a:spcPts val="10"/>
              </a:spcBef>
              <a:buClr>
                <a:schemeClr val="accent1"/>
              </a:buClr>
              <a:buSzPct val="100000"/>
              <a:buFont typeface="Arial" panose="020B0604020202020204" pitchFamily="34" charset="0"/>
              <a:buChar char="•"/>
            </a:pPr>
            <a:endParaRPr lang="en-US" sz="1200" dirty="0"/>
          </a:p>
          <a:p>
            <a:pPr marL="12700" indent="-228600" defTabSz="914400">
              <a:lnSpc>
                <a:spcPct val="110000"/>
              </a:lnSpc>
              <a:buClr>
                <a:schemeClr val="accent1"/>
              </a:buClr>
              <a:buSzPct val="100000"/>
              <a:buFont typeface="Arial" panose="020B0604020202020204" pitchFamily="34" charset="0"/>
              <a:buChar char="•"/>
              <a:tabLst>
                <a:tab pos="151765" algn="l"/>
              </a:tabLst>
            </a:pPr>
            <a:r>
              <a:rPr lang="en-US" sz="1200" b="1" spc="-5" dirty="0"/>
              <a:t>That: </a:t>
            </a:r>
            <a:r>
              <a:rPr lang="en-US" sz="1200" dirty="0"/>
              <a:t>is an one stop shop to gain a 360 degree overview of the digital marketing ecosystem</a:t>
            </a:r>
          </a:p>
          <a:p>
            <a:pPr indent="-228600" defTabSz="914400">
              <a:lnSpc>
                <a:spcPct val="110000"/>
              </a:lnSpc>
              <a:spcBef>
                <a:spcPts val="40"/>
              </a:spcBef>
              <a:buClr>
                <a:schemeClr val="accent1"/>
              </a:buClr>
              <a:buSzPct val="100000"/>
              <a:buFont typeface="Arial" panose="020B0604020202020204" pitchFamily="34" charset="0"/>
              <a:buChar char="•"/>
            </a:pPr>
            <a:endParaRPr lang="en-US" sz="1200" dirty="0"/>
          </a:p>
          <a:p>
            <a:pPr marL="12700" indent="-228600" defTabSz="914400">
              <a:lnSpc>
                <a:spcPct val="110000"/>
              </a:lnSpc>
              <a:buClr>
                <a:schemeClr val="accent1"/>
              </a:buClr>
              <a:buSzPct val="100000"/>
              <a:buFont typeface="Arial" panose="020B0604020202020204" pitchFamily="34" charset="0"/>
              <a:buChar char="•"/>
              <a:tabLst>
                <a:tab pos="151765" algn="l"/>
              </a:tabLst>
            </a:pPr>
            <a:r>
              <a:rPr lang="en-US" sz="1200" b="1" spc="-5" dirty="0"/>
              <a:t>Unlike: </a:t>
            </a:r>
            <a:r>
              <a:rPr lang="en-US" sz="1200" spc="-5" dirty="0"/>
              <a:t>Digital Marketing Courses </a:t>
            </a:r>
            <a:r>
              <a:rPr lang="en-US" sz="1200" dirty="0"/>
              <a:t>Offered On</a:t>
            </a:r>
            <a:r>
              <a:rPr lang="en-US" sz="1200" spc="10" dirty="0"/>
              <a:t> </a:t>
            </a:r>
            <a:r>
              <a:rPr lang="en-US" sz="1200" spc="-5" dirty="0"/>
              <a:t>Udemy &amp; LinkedIn</a:t>
            </a:r>
            <a:endParaRPr lang="en-US" sz="1200" dirty="0"/>
          </a:p>
          <a:p>
            <a:pPr indent="-228600" defTabSz="914400">
              <a:lnSpc>
                <a:spcPct val="110000"/>
              </a:lnSpc>
              <a:spcBef>
                <a:spcPts val="10"/>
              </a:spcBef>
              <a:buClr>
                <a:schemeClr val="accent1"/>
              </a:buClr>
              <a:buSzPct val="100000"/>
              <a:buFont typeface="Arial" panose="020B0604020202020204" pitchFamily="34" charset="0"/>
              <a:buChar char="•"/>
            </a:pPr>
            <a:endParaRPr lang="en-US" sz="1200" dirty="0"/>
          </a:p>
          <a:p>
            <a:pPr marL="12700" indent="-228600" defTabSz="914400">
              <a:lnSpc>
                <a:spcPct val="110000"/>
              </a:lnSpc>
              <a:buClr>
                <a:schemeClr val="accent1"/>
              </a:buClr>
              <a:buSzPct val="100000"/>
              <a:buFont typeface="Arial" panose="020B0604020202020204" pitchFamily="34" charset="0"/>
              <a:buChar char="•"/>
              <a:tabLst>
                <a:tab pos="151765" algn="l"/>
              </a:tabLst>
            </a:pPr>
            <a:r>
              <a:rPr lang="en-US" sz="1200" b="1" spc="-5" dirty="0"/>
              <a:t>Our Offer:  </a:t>
            </a:r>
            <a:r>
              <a:rPr lang="en-US" sz="1200" spc="-5" dirty="0"/>
              <a:t>provides a platform to run real world projects on major marketing platforms along with supportive mentoring &amp; rigorous feedbacks from industry SMEs.</a:t>
            </a:r>
            <a:endParaRPr lang="en-US" sz="1200" dirty="0"/>
          </a:p>
        </p:txBody>
      </p:sp>
      <p:pic>
        <p:nvPicPr>
          <p:cNvPr id="14" name="Graphic 13" descr="Upward trend">
            <a:extLst>
              <a:ext uri="{FF2B5EF4-FFF2-40B4-BE49-F238E27FC236}">
                <a16:creationId xmlns:a16="http://schemas.microsoft.com/office/drawing/2014/main" id="{F66A49F7-AA64-4D9A-88AC-125613B26D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6029" y="666750"/>
            <a:ext cx="3495571" cy="3495571"/>
          </a:xfrm>
          <a:prstGeom prst="rect">
            <a:avLst/>
          </a:prstGeom>
        </p:spPr>
      </p:pic>
      <p:pic>
        <p:nvPicPr>
          <p:cNvPr id="33" name="Picture 2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4"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a:spLocks noGrp="1"/>
          </p:cNvSpPr>
          <p:nvPr>
            <p:ph type="title"/>
          </p:nvPr>
        </p:nvSpPr>
        <p:spPr>
          <a:xfrm>
            <a:off x="609153" y="603389"/>
            <a:ext cx="2431365" cy="3323520"/>
          </a:xfrm>
          <a:prstGeom prst="rect">
            <a:avLst/>
          </a:prstGeom>
        </p:spPr>
        <p:txBody>
          <a:bodyPr vert="horz" lIns="91440" tIns="45720" rIns="91440" bIns="45720" rtlCol="0" anchor="ctr">
            <a:normAutofit/>
          </a:bodyPr>
          <a:lstStyle/>
          <a:p>
            <a:pPr marL="12700" defTabSz="914400"/>
            <a:r>
              <a:rPr lang="en-US" sz="3200" b="0" i="0" kern="1200" cap="all" dirty="0">
                <a:solidFill>
                  <a:schemeClr val="tx1"/>
                </a:solidFill>
                <a:effectLst/>
                <a:latin typeface="+mj-lt"/>
                <a:ea typeface="+mj-ea"/>
                <a:cs typeface="+mj-cs"/>
              </a:rPr>
              <a:t>Interview Questions</a:t>
            </a:r>
          </a:p>
        </p:txBody>
      </p:sp>
      <p:cxnSp>
        <p:nvCxnSpPr>
          <p:cNvPr id="36" name="Straight Connector 35">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8867" y="667764"/>
            <a:ext cx="0" cy="3429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CD419C-0995-C24E-BEED-9B50ABB4AD9D}"/>
              </a:ext>
            </a:extLst>
          </p:cNvPr>
          <p:cNvSpPr txBox="1"/>
          <p:nvPr/>
        </p:nvSpPr>
        <p:spPr>
          <a:xfrm>
            <a:off x="3478397" y="603390"/>
            <a:ext cx="4576919" cy="3323519"/>
          </a:xfrm>
          <a:prstGeom prst="rect">
            <a:avLst/>
          </a:prstGeom>
        </p:spPr>
        <p:txBody>
          <a:bodyPr vert="horz" lIns="91440" tIns="45720" rIns="91440" bIns="45720" rtlCol="0" anchor="ctr">
            <a:normAutofit/>
          </a:bodyPr>
          <a:lstStyle/>
          <a:p>
            <a:pPr defTabSz="914400">
              <a:lnSpc>
                <a:spcPct val="110000"/>
              </a:lnSpc>
              <a:spcAft>
                <a:spcPts val="600"/>
              </a:spcAft>
              <a:buClr>
                <a:schemeClr val="accent1"/>
              </a:buClr>
              <a:buSzPct val="100000"/>
            </a:pPr>
            <a:r>
              <a:rPr lang="en-US" dirty="0"/>
              <a:t>I had created a Google form to get responses to my questions.</a:t>
            </a:r>
          </a:p>
          <a:p>
            <a:pPr indent="-228600" defTabSz="914400">
              <a:lnSpc>
                <a:spcPct val="110000"/>
              </a:lnSpc>
              <a:spcAft>
                <a:spcPts val="600"/>
              </a:spcAft>
              <a:buClr>
                <a:schemeClr val="accent1"/>
              </a:buClr>
              <a:buSzPct val="100000"/>
              <a:buFont typeface="Arial" panose="020B0604020202020204" pitchFamily="34" charset="0"/>
              <a:buChar char="•"/>
            </a:pPr>
            <a:endParaRPr lang="en-US" dirty="0"/>
          </a:p>
          <a:p>
            <a:pPr defTabSz="914400">
              <a:lnSpc>
                <a:spcPct val="110000"/>
              </a:lnSpc>
              <a:spcAft>
                <a:spcPts val="600"/>
              </a:spcAft>
              <a:buClr>
                <a:schemeClr val="accent1"/>
              </a:buClr>
              <a:buSzPct val="100000"/>
            </a:pPr>
            <a:r>
              <a:rPr lang="en-US" dirty="0"/>
              <a:t>Following is the spreadsheet with all the responses:</a:t>
            </a:r>
          </a:p>
          <a:p>
            <a:pPr indent="-228600" defTabSz="914400">
              <a:lnSpc>
                <a:spcPct val="110000"/>
              </a:lnSpc>
              <a:spcAft>
                <a:spcPts val="600"/>
              </a:spcAft>
              <a:buClr>
                <a:schemeClr val="accent1"/>
              </a:buClr>
              <a:buSzPct val="100000"/>
              <a:buFont typeface="Arial" panose="020B0604020202020204" pitchFamily="34" charset="0"/>
              <a:buChar char="•"/>
            </a:pPr>
            <a:endParaRPr lang="en-US" dirty="0"/>
          </a:p>
          <a:p>
            <a:pPr defTabSz="914400">
              <a:lnSpc>
                <a:spcPct val="110000"/>
              </a:lnSpc>
              <a:spcAft>
                <a:spcPts val="600"/>
              </a:spcAft>
              <a:buClr>
                <a:schemeClr val="accent1"/>
              </a:buClr>
              <a:buSzPct val="100000"/>
            </a:pPr>
            <a:r>
              <a:rPr lang="en-US" dirty="0">
                <a:solidFill>
                  <a:srgbClr val="FFC000"/>
                </a:solidFill>
                <a:hlinkClick r:id="rId2">
                  <a:extLst>
                    <a:ext uri="{A12FA001-AC4F-418D-AE19-62706E023703}">
                      <ahyp:hlinkClr xmlns:ahyp="http://schemas.microsoft.com/office/drawing/2018/hyperlinkcolor" val="tx"/>
                    </a:ext>
                  </a:extLst>
                </a:hlinkClick>
              </a:rPr>
              <a:t>https://</a:t>
            </a:r>
            <a:r>
              <a:rPr lang="en-US" dirty="0" err="1">
                <a:solidFill>
                  <a:srgbClr val="FFC000"/>
                </a:solidFill>
                <a:hlinkClick r:id="rId2">
                  <a:extLst>
                    <a:ext uri="{A12FA001-AC4F-418D-AE19-62706E023703}">
                      <ahyp:hlinkClr xmlns:ahyp="http://schemas.microsoft.com/office/drawing/2018/hyperlinkcolor" val="tx"/>
                    </a:ext>
                  </a:extLst>
                </a:hlinkClick>
              </a:rPr>
              <a:t>docs.google.com</a:t>
            </a:r>
            <a:r>
              <a:rPr lang="en-US" dirty="0">
                <a:solidFill>
                  <a:srgbClr val="FFC000"/>
                </a:solidFill>
                <a:hlinkClick r:id="rId2">
                  <a:extLst>
                    <a:ext uri="{A12FA001-AC4F-418D-AE19-62706E023703}">
                      <ahyp:hlinkClr xmlns:ahyp="http://schemas.microsoft.com/office/drawing/2018/hyperlinkcolor" val="tx"/>
                    </a:ext>
                  </a:extLst>
                </a:hlinkClick>
              </a:rPr>
              <a:t>/spreadsheets/d/1Lc1jm0In_9FFHDEmjgivu_HVlBtaSqtrSFSfkDb1NBI/</a:t>
            </a:r>
            <a:r>
              <a:rPr lang="en-US" dirty="0" err="1">
                <a:solidFill>
                  <a:srgbClr val="FFC000"/>
                </a:solidFill>
                <a:hlinkClick r:id="rId2">
                  <a:extLst>
                    <a:ext uri="{A12FA001-AC4F-418D-AE19-62706E023703}">
                      <ahyp:hlinkClr xmlns:ahyp="http://schemas.microsoft.com/office/drawing/2018/hyperlinkcolor" val="tx"/>
                    </a:ext>
                  </a:extLst>
                </a:hlinkClick>
              </a:rPr>
              <a:t>edit?usp</a:t>
            </a:r>
            <a:r>
              <a:rPr lang="en-US" dirty="0">
                <a:solidFill>
                  <a:srgbClr val="FFC000"/>
                </a:solidFill>
                <a:hlinkClick r:id="rId2">
                  <a:extLst>
                    <a:ext uri="{A12FA001-AC4F-418D-AE19-62706E023703}">
                      <ahyp:hlinkClr xmlns:ahyp="http://schemas.microsoft.com/office/drawing/2018/hyperlinkcolor" val="tx"/>
                    </a:ext>
                  </a:extLst>
                </a:hlinkClick>
              </a:rPr>
              <a:t>=sharing</a:t>
            </a:r>
            <a:endParaRPr lang="en-US" dirty="0">
              <a:solidFill>
                <a:srgbClr val="FFC000"/>
              </a:solidFill>
            </a:endParaRPr>
          </a:p>
        </p:txBody>
      </p:sp>
      <p:pic>
        <p:nvPicPr>
          <p:cNvPr id="38" name="Picture 37">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8" name="Picture 67">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0" name="Straight Connector 69">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4" name="Rectangle 73">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774271" y="-84628"/>
            <a:ext cx="6516868" cy="2656378"/>
          </a:xfrm>
          <a:prstGeom prst="rect">
            <a:avLst/>
          </a:prstGeom>
        </p:spPr>
        <p:txBody>
          <a:bodyPr vert="horz" lIns="91440" tIns="45720" rIns="91440" bIns="0" rtlCol="0" anchor="b">
            <a:normAutofit/>
          </a:bodyPr>
          <a:lstStyle/>
          <a:p>
            <a:pPr marL="12700" defTabSz="914400"/>
            <a:r>
              <a:rPr lang="en-US" sz="6600"/>
              <a:t>Empathy Map</a:t>
            </a:r>
          </a:p>
        </p:txBody>
      </p:sp>
      <p:cxnSp>
        <p:nvCxnSpPr>
          <p:cNvPr id="76" name="Straight Connector 75">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3551646"/>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11338D7B-8FE3-254D-A829-5BB90C7B9173}"/>
              </a:ext>
            </a:extLst>
          </p:cNvPr>
          <p:cNvSpPr txBox="1"/>
          <p:nvPr/>
        </p:nvSpPr>
        <p:spPr>
          <a:xfrm>
            <a:off x="2362200" y="3789184"/>
            <a:ext cx="9144000" cy="1231106"/>
          </a:xfrm>
          <a:prstGeom prst="rect">
            <a:avLst/>
          </a:prstGeom>
          <a:noFill/>
        </p:spPr>
        <p:txBody>
          <a:bodyPr wrap="square" rtlCol="0">
            <a:spAutoFit/>
          </a:bodyPr>
          <a:lstStyle/>
          <a:p>
            <a:pPr>
              <a:spcAft>
                <a:spcPts val="600"/>
              </a:spcAft>
            </a:pPr>
            <a:r>
              <a:rPr lang="en-US" sz="1600" dirty="0"/>
              <a:t>Please find my empathy Map in the below link</a:t>
            </a:r>
          </a:p>
          <a:p>
            <a:pPr>
              <a:spcAft>
                <a:spcPts val="600"/>
              </a:spcAft>
            </a:pPr>
            <a:endParaRPr lang="en-US" sz="1600" dirty="0">
              <a:solidFill>
                <a:srgbClr val="FFC000"/>
              </a:solidFill>
              <a:hlinkClick r:id="rId3">
                <a:extLst>
                  <a:ext uri="{A12FA001-AC4F-418D-AE19-62706E023703}">
                    <ahyp:hlinkClr xmlns:ahyp="http://schemas.microsoft.com/office/drawing/2018/hyperlinkcolor" val="tx"/>
                  </a:ext>
                </a:extLst>
              </a:hlinkClick>
            </a:endParaRPr>
          </a:p>
          <a:p>
            <a:pPr>
              <a:spcAft>
                <a:spcPts val="600"/>
              </a:spcAft>
            </a:pPr>
            <a:r>
              <a:rPr lang="en-US" sz="1600" dirty="0">
                <a:solidFill>
                  <a:srgbClr val="FFC000"/>
                </a:solidFill>
                <a:hlinkClick r:id="rId3">
                  <a:extLst>
                    <a:ext uri="{A12FA001-AC4F-418D-AE19-62706E023703}">
                      <ahyp:hlinkClr xmlns:ahyp="http://schemas.microsoft.com/office/drawing/2018/hyperlinkcolor" val="tx"/>
                    </a:ext>
                  </a:extLst>
                </a:hlinkClick>
              </a:rPr>
              <a:t>https://</a:t>
            </a:r>
            <a:r>
              <a:rPr lang="en-US" sz="1600" dirty="0" err="1">
                <a:solidFill>
                  <a:srgbClr val="FFC000"/>
                </a:solidFill>
                <a:hlinkClick r:id="rId3">
                  <a:extLst>
                    <a:ext uri="{A12FA001-AC4F-418D-AE19-62706E023703}">
                      <ahyp:hlinkClr xmlns:ahyp="http://schemas.microsoft.com/office/drawing/2018/hyperlinkcolor" val="tx"/>
                    </a:ext>
                  </a:extLst>
                </a:hlinkClick>
              </a:rPr>
              <a:t>docs.google.com</a:t>
            </a:r>
            <a:r>
              <a:rPr lang="en-US" sz="1600" dirty="0">
                <a:solidFill>
                  <a:srgbClr val="FFC000"/>
                </a:solidFill>
                <a:hlinkClick r:id="rId3">
                  <a:extLst>
                    <a:ext uri="{A12FA001-AC4F-418D-AE19-62706E023703}">
                      <ahyp:hlinkClr xmlns:ahyp="http://schemas.microsoft.com/office/drawing/2018/hyperlinkcolor" val="tx"/>
                    </a:ext>
                  </a:extLst>
                </a:hlinkClick>
              </a:rPr>
              <a:t>/document/d/17KObtgKlFfi-vBCNJ_Tuvk4jApzhSw3U8QFOwByb7U4/</a:t>
            </a:r>
            <a:r>
              <a:rPr lang="en-US" sz="1600" dirty="0" err="1">
                <a:solidFill>
                  <a:srgbClr val="FFC000"/>
                </a:solidFill>
                <a:hlinkClick r:id="rId3">
                  <a:extLst>
                    <a:ext uri="{A12FA001-AC4F-418D-AE19-62706E023703}">
                      <ahyp:hlinkClr xmlns:ahyp="http://schemas.microsoft.com/office/drawing/2018/hyperlinkcolor" val="tx"/>
                    </a:ext>
                  </a:extLst>
                </a:hlinkClick>
              </a:rPr>
              <a:t>edit?usp</a:t>
            </a:r>
            <a:r>
              <a:rPr lang="en-US" sz="1600" dirty="0">
                <a:solidFill>
                  <a:srgbClr val="FFC000"/>
                </a:solidFill>
                <a:hlinkClick r:id="rId3">
                  <a:extLst>
                    <a:ext uri="{A12FA001-AC4F-418D-AE19-62706E023703}">
                      <ahyp:hlinkClr xmlns:ahyp="http://schemas.microsoft.com/office/drawing/2018/hyperlinkcolor" val="tx"/>
                    </a:ext>
                  </a:extLst>
                </a:hlinkClick>
              </a:rPr>
              <a:t>=sharing</a:t>
            </a:r>
            <a:endParaRPr lang="en-US" sz="1600" dirty="0">
              <a:solidFill>
                <a:srgbClr val="FFC000"/>
              </a:solidFill>
            </a:endParaRPr>
          </a:p>
        </p:txBody>
      </p:sp>
    </p:spTree>
    <p:extLst>
      <p:ext uri="{BB962C8B-B14F-4D97-AF65-F5344CB8AC3E}">
        <p14:creationId xmlns:p14="http://schemas.microsoft.com/office/powerpoint/2010/main" val="26575998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A600CF-89F1-084B-BA3B-5B881192B5FA}"/>
              </a:ext>
            </a:extLst>
          </p:cNvPr>
          <p:cNvSpPr/>
          <p:nvPr/>
        </p:nvSpPr>
        <p:spPr>
          <a:xfrm>
            <a:off x="7467600" y="4213313"/>
            <a:ext cx="1676400" cy="870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p:nvPr/>
        </p:nvSpPr>
        <p:spPr>
          <a:xfrm>
            <a:off x="403124" y="587868"/>
            <a:ext cx="2338705" cy="394335"/>
          </a:xfrm>
          <a:prstGeom prst="rect">
            <a:avLst/>
          </a:prstGeom>
        </p:spPr>
        <p:txBody>
          <a:bodyPr vert="horz" wrap="square" lIns="0" tIns="0" rIns="0" bIns="0" rtlCol="0">
            <a:spAutoFit/>
          </a:bodyPr>
          <a:lstStyle/>
          <a:p>
            <a:pPr>
              <a:lnSpc>
                <a:spcPts val="3055"/>
              </a:lnSpc>
            </a:pPr>
            <a:r>
              <a:rPr sz="2800" b="1" spc="-5" dirty="0">
                <a:solidFill>
                  <a:srgbClr val="525C65"/>
                </a:solidFill>
                <a:latin typeface="Times New Roman"/>
                <a:cs typeface="Times New Roman"/>
              </a:rPr>
              <a:t>Target</a:t>
            </a:r>
            <a:r>
              <a:rPr sz="2800" b="1" spc="-75" dirty="0">
                <a:solidFill>
                  <a:srgbClr val="525C65"/>
                </a:solidFill>
                <a:latin typeface="Times New Roman"/>
                <a:cs typeface="Times New Roman"/>
              </a:rPr>
              <a:t> </a:t>
            </a:r>
            <a:r>
              <a:rPr sz="2800" b="1" spc="-5" dirty="0">
                <a:solidFill>
                  <a:srgbClr val="525C65"/>
                </a:solidFill>
                <a:latin typeface="Times New Roman"/>
                <a:cs typeface="Times New Roman"/>
              </a:rPr>
              <a:t>Persona</a:t>
            </a:r>
            <a:endParaRPr sz="2800">
              <a:latin typeface="Times New Roman"/>
              <a:cs typeface="Times New Roman"/>
            </a:endParaRPr>
          </a:p>
        </p:txBody>
      </p:sp>
      <p:sp>
        <p:nvSpPr>
          <p:cNvPr id="3" name="object 3"/>
          <p:cNvSpPr/>
          <p:nvPr/>
        </p:nvSpPr>
        <p:spPr>
          <a:xfrm>
            <a:off x="0" y="15092"/>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chemeClr val="accent4">
              <a:lumMod val="60000"/>
              <a:lumOff val="40000"/>
            </a:schemeClr>
          </a:solidFill>
        </p:spPr>
        <p:txBody>
          <a:bodyPr wrap="square" lIns="0" tIns="0" rIns="0" bIns="0" rtlCol="0"/>
          <a:lstStyle/>
          <a:p>
            <a:endParaRPr dirty="0"/>
          </a:p>
        </p:txBody>
      </p:sp>
      <p:sp>
        <p:nvSpPr>
          <p:cNvPr id="4" name="object 4"/>
          <p:cNvSpPr txBox="1">
            <a:spLocks noGrp="1"/>
          </p:cNvSpPr>
          <p:nvPr>
            <p:ph type="title"/>
          </p:nvPr>
        </p:nvSpPr>
        <p:spPr>
          <a:xfrm>
            <a:off x="2690244" y="44539"/>
            <a:ext cx="3558155" cy="443711"/>
          </a:xfrm>
          <a:prstGeom prst="rect">
            <a:avLst/>
          </a:prstGeom>
        </p:spPr>
        <p:txBody>
          <a:bodyPr vert="horz" wrap="square" lIns="0" tIns="12700" rIns="0" bIns="0" rtlCol="0">
            <a:spAutoFit/>
          </a:bodyPr>
          <a:lstStyle/>
          <a:p>
            <a:pPr marL="13335">
              <a:lnSpc>
                <a:spcPct val="100000"/>
              </a:lnSpc>
              <a:spcBef>
                <a:spcPts val="100"/>
              </a:spcBef>
            </a:pPr>
            <a:r>
              <a:rPr b="1" dirty="0">
                <a:solidFill>
                  <a:srgbClr val="002060"/>
                </a:solidFill>
                <a:latin typeface="Arial"/>
                <a:cs typeface="Arial"/>
              </a:rPr>
              <a:t>Target</a:t>
            </a:r>
            <a:r>
              <a:rPr spc="-55" dirty="0"/>
              <a:t> </a:t>
            </a:r>
            <a:r>
              <a:rPr b="1" dirty="0">
                <a:solidFill>
                  <a:srgbClr val="002060"/>
                </a:solidFill>
                <a:latin typeface="Arial"/>
                <a:cs typeface="Arial"/>
              </a:rPr>
              <a:t>Persona</a:t>
            </a:r>
          </a:p>
        </p:txBody>
      </p:sp>
      <p:sp>
        <p:nvSpPr>
          <p:cNvPr id="5" name="object 5"/>
          <p:cNvSpPr txBox="1"/>
          <p:nvPr/>
        </p:nvSpPr>
        <p:spPr>
          <a:xfrm>
            <a:off x="266063" y="121418"/>
            <a:ext cx="2220737" cy="1738233"/>
          </a:xfrm>
          <a:prstGeom prst="rect">
            <a:avLst/>
          </a:prstGeom>
          <a:solidFill>
            <a:srgbClr val="FFFFFF"/>
          </a:solidFill>
        </p:spPr>
        <p:txBody>
          <a:bodyPr vert="horz" wrap="square" lIns="0" tIns="86995" rIns="0" bIns="0" rtlCol="0">
            <a:spAutoFit/>
          </a:bodyPr>
          <a:lstStyle/>
          <a:p>
            <a:pPr marL="90805">
              <a:lnSpc>
                <a:spcPct val="100000"/>
              </a:lnSpc>
              <a:spcBef>
                <a:spcPts val="685"/>
              </a:spcBef>
            </a:pPr>
            <a:r>
              <a:rPr sz="1400" b="1" spc="-5" dirty="0">
                <a:solidFill>
                  <a:srgbClr val="595959"/>
                </a:solidFill>
                <a:latin typeface="Times New Roman"/>
                <a:cs typeface="Times New Roman"/>
              </a:rPr>
              <a:t>Background</a:t>
            </a:r>
          </a:p>
          <a:p>
            <a:pPr>
              <a:lnSpc>
                <a:spcPct val="100000"/>
              </a:lnSpc>
              <a:spcBef>
                <a:spcPts val="45"/>
              </a:spcBef>
            </a:pPr>
            <a:endParaRPr sz="1400" dirty="0">
              <a:latin typeface="Times New Roman"/>
              <a:cs typeface="Times New Roman"/>
            </a:endParaRPr>
          </a:p>
          <a:p>
            <a:pPr marL="90805">
              <a:lnSpc>
                <a:spcPct val="100000"/>
              </a:lnSpc>
            </a:pPr>
            <a:r>
              <a:rPr sz="1000" b="1" dirty="0">
                <a:solidFill>
                  <a:srgbClr val="595959"/>
                </a:solidFill>
                <a:latin typeface="Times New Roman"/>
                <a:cs typeface="Times New Roman"/>
              </a:rPr>
              <a:t>Age:</a:t>
            </a:r>
            <a:r>
              <a:rPr sz="1000" b="1" spc="-10" dirty="0">
                <a:solidFill>
                  <a:srgbClr val="595959"/>
                </a:solidFill>
                <a:latin typeface="Times New Roman"/>
                <a:cs typeface="Times New Roman"/>
              </a:rPr>
              <a:t> </a:t>
            </a:r>
            <a:r>
              <a:rPr lang="en-US" sz="1000" spc="-5" dirty="0">
                <a:solidFill>
                  <a:srgbClr val="595959"/>
                </a:solidFill>
                <a:latin typeface="Times New Roman"/>
                <a:cs typeface="Times New Roman"/>
              </a:rPr>
              <a:t>26 years old</a:t>
            </a:r>
            <a:endParaRPr sz="1000" spc="-5" dirty="0">
              <a:solidFill>
                <a:srgbClr val="595959"/>
              </a:solidFill>
              <a:latin typeface="Times New Roman"/>
              <a:cs typeface="Times New Roman"/>
            </a:endParaRPr>
          </a:p>
          <a:p>
            <a:pPr marL="90805">
              <a:lnSpc>
                <a:spcPts val="1675"/>
              </a:lnSpc>
              <a:spcBef>
                <a:spcPts val="20"/>
              </a:spcBef>
            </a:pPr>
            <a:r>
              <a:rPr sz="1000" b="1" spc="-5" dirty="0">
                <a:solidFill>
                  <a:srgbClr val="595959"/>
                </a:solidFill>
                <a:latin typeface="Times New Roman"/>
                <a:cs typeface="Times New Roman"/>
              </a:rPr>
              <a:t>Education: </a:t>
            </a:r>
            <a:r>
              <a:rPr lang="en-US" sz="1000" spc="-5" dirty="0">
                <a:solidFill>
                  <a:srgbClr val="595959"/>
                </a:solidFill>
                <a:latin typeface="Times New Roman"/>
                <a:cs typeface="Times New Roman"/>
              </a:rPr>
              <a:t>Bachelor’s Degree</a:t>
            </a:r>
          </a:p>
          <a:p>
            <a:pPr marL="90805">
              <a:lnSpc>
                <a:spcPts val="1675"/>
              </a:lnSpc>
              <a:spcBef>
                <a:spcPts val="20"/>
              </a:spcBef>
            </a:pPr>
            <a:r>
              <a:rPr lang="en-US" sz="1000" b="1" spc="-5" dirty="0">
                <a:solidFill>
                  <a:srgbClr val="595959"/>
                </a:solidFill>
                <a:latin typeface="Times New Roman"/>
                <a:cs typeface="Times New Roman"/>
              </a:rPr>
              <a:t>Location: </a:t>
            </a:r>
            <a:r>
              <a:rPr lang="en-US" sz="1000" spc="-5" dirty="0">
                <a:solidFill>
                  <a:srgbClr val="595959"/>
                </a:solidFill>
                <a:latin typeface="Times New Roman"/>
                <a:cs typeface="Times New Roman"/>
              </a:rPr>
              <a:t>California, USA</a:t>
            </a:r>
          </a:p>
          <a:p>
            <a:pPr marL="90805">
              <a:lnSpc>
                <a:spcPts val="1675"/>
              </a:lnSpc>
            </a:pPr>
            <a:r>
              <a:rPr lang="en-US" sz="1000" b="1" spc="-5" dirty="0">
                <a:solidFill>
                  <a:srgbClr val="595959"/>
                </a:solidFill>
                <a:latin typeface="Times New Roman"/>
                <a:cs typeface="Times New Roman"/>
              </a:rPr>
              <a:t>Job Title:</a:t>
            </a:r>
            <a:r>
              <a:rPr lang="en-US" sz="1000" spc="-5" dirty="0">
                <a:solidFill>
                  <a:srgbClr val="595959"/>
                </a:solidFill>
                <a:latin typeface="Times New Roman"/>
                <a:cs typeface="Times New Roman"/>
              </a:rPr>
              <a:t> Analyst</a:t>
            </a:r>
          </a:p>
          <a:p>
            <a:pPr marL="90805">
              <a:lnSpc>
                <a:spcPts val="1675"/>
              </a:lnSpc>
            </a:pPr>
            <a:r>
              <a:rPr lang="en-US" sz="1000" b="1" spc="-5" dirty="0">
                <a:solidFill>
                  <a:srgbClr val="595959"/>
                </a:solidFill>
                <a:latin typeface="Times New Roman"/>
                <a:cs typeface="Times New Roman"/>
              </a:rPr>
              <a:t>Email: </a:t>
            </a:r>
            <a:r>
              <a:rPr lang="en-US" sz="1000" spc="-5" dirty="0">
                <a:solidFill>
                  <a:srgbClr val="595959"/>
                </a:solidFill>
                <a:latin typeface="Times New Roman"/>
                <a:cs typeface="Times New Roman"/>
              </a:rPr>
              <a:t>Daniel2093@gmail.com</a:t>
            </a:r>
          </a:p>
          <a:p>
            <a:pPr marL="90805">
              <a:lnSpc>
                <a:spcPts val="1675"/>
              </a:lnSpc>
            </a:pPr>
            <a:r>
              <a:rPr lang="en-US" sz="1000" b="1" spc="-5" dirty="0">
                <a:solidFill>
                  <a:srgbClr val="595959"/>
                </a:solidFill>
                <a:latin typeface="Times New Roman"/>
                <a:cs typeface="Times New Roman"/>
              </a:rPr>
              <a:t>Annual Income: </a:t>
            </a:r>
            <a:r>
              <a:rPr lang="en-US" sz="1000" spc="-5" dirty="0">
                <a:solidFill>
                  <a:srgbClr val="595959"/>
                </a:solidFill>
                <a:latin typeface="Times New Roman"/>
                <a:cs typeface="Times New Roman"/>
              </a:rPr>
              <a:t>500000 USD</a:t>
            </a:r>
            <a:endParaRPr sz="1000" spc="-5" dirty="0">
              <a:solidFill>
                <a:srgbClr val="595959"/>
              </a:solidFill>
              <a:latin typeface="Times New Roman"/>
              <a:cs typeface="Times New Roman"/>
            </a:endParaRPr>
          </a:p>
        </p:txBody>
      </p:sp>
      <p:sp>
        <p:nvSpPr>
          <p:cNvPr id="6" name="object 6"/>
          <p:cNvSpPr txBox="1"/>
          <p:nvPr/>
        </p:nvSpPr>
        <p:spPr>
          <a:xfrm>
            <a:off x="112376" y="1964069"/>
            <a:ext cx="2577868" cy="2935291"/>
          </a:xfrm>
          <a:prstGeom prst="rect">
            <a:avLst/>
          </a:prstGeom>
          <a:solidFill>
            <a:srgbClr val="FFFFFF"/>
          </a:solidFill>
        </p:spPr>
        <p:txBody>
          <a:bodyPr vert="horz" wrap="square" lIns="0" tIns="86995" rIns="0" bIns="0" rtlCol="0">
            <a:spAutoFit/>
          </a:bodyPr>
          <a:lstStyle/>
          <a:p>
            <a:pPr marL="90805">
              <a:lnSpc>
                <a:spcPct val="100000"/>
              </a:lnSpc>
              <a:spcBef>
                <a:spcPts val="685"/>
              </a:spcBef>
            </a:pPr>
            <a:r>
              <a:rPr sz="1400" b="1" spc="-5" dirty="0">
                <a:solidFill>
                  <a:srgbClr val="595959"/>
                </a:solidFill>
                <a:latin typeface="Times New Roman"/>
                <a:cs typeface="Times New Roman"/>
              </a:rPr>
              <a:t>Free Time</a:t>
            </a:r>
            <a:r>
              <a:rPr sz="1400" b="1" dirty="0">
                <a:solidFill>
                  <a:srgbClr val="595959"/>
                </a:solidFill>
                <a:latin typeface="Times New Roman"/>
                <a:cs typeface="Times New Roman"/>
              </a:rPr>
              <a:t> </a:t>
            </a:r>
            <a:r>
              <a:rPr sz="1400" b="1" spc="-5" dirty="0">
                <a:solidFill>
                  <a:srgbClr val="595959"/>
                </a:solidFill>
                <a:latin typeface="Times New Roman"/>
                <a:cs typeface="Times New Roman"/>
              </a:rPr>
              <a:t>Activities</a:t>
            </a:r>
            <a:endParaRPr sz="1400" dirty="0">
              <a:latin typeface="Times New Roman"/>
              <a:cs typeface="Times New Roman"/>
            </a:endParaRPr>
          </a:p>
          <a:p>
            <a:pPr>
              <a:lnSpc>
                <a:spcPct val="100000"/>
              </a:lnSpc>
              <a:spcBef>
                <a:spcPts val="20"/>
              </a:spcBef>
            </a:pPr>
            <a:endParaRPr sz="1450" dirty="0">
              <a:latin typeface="Times New Roman"/>
              <a:cs typeface="Times New Roman"/>
            </a:endParaRPr>
          </a:p>
          <a:p>
            <a:pPr marL="433705" indent="-342900">
              <a:lnSpc>
                <a:spcPts val="1435"/>
              </a:lnSpc>
              <a:buAutoNum type="arabicPeriod"/>
              <a:tabLst>
                <a:tab pos="433705" algn="l"/>
                <a:tab pos="434340" algn="l"/>
              </a:tabLst>
            </a:pPr>
            <a:r>
              <a:rPr lang="en-US" sz="1000" spc="-5" dirty="0">
                <a:solidFill>
                  <a:srgbClr val="595959"/>
                </a:solidFill>
                <a:latin typeface="Times New Roman"/>
                <a:cs typeface="Times New Roman"/>
              </a:rPr>
              <a:t>Watching movies and TV with friends</a:t>
            </a:r>
          </a:p>
          <a:p>
            <a:pPr marL="433705" indent="-342900">
              <a:lnSpc>
                <a:spcPts val="1435"/>
              </a:lnSpc>
              <a:buAutoNum type="arabicPeriod"/>
              <a:tabLst>
                <a:tab pos="433705" algn="l"/>
                <a:tab pos="434340" algn="l"/>
              </a:tabLst>
            </a:pPr>
            <a:r>
              <a:rPr sz="1000" spc="-5" dirty="0">
                <a:solidFill>
                  <a:srgbClr val="595959"/>
                </a:solidFill>
                <a:latin typeface="Times New Roman"/>
                <a:cs typeface="Times New Roman"/>
              </a:rPr>
              <a:t>Sailing</a:t>
            </a:r>
            <a:endParaRPr sz="1000" dirty="0">
              <a:latin typeface="Times New Roman"/>
              <a:cs typeface="Times New Roman"/>
            </a:endParaRP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Reading marketing/digital marketing articles </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Biking Traveling</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Cooking and baking</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Reading, Writing</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Spending time outside - swimming, kayaking, snow shoeing</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Enjoy live music and travel</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Hang out with  kids and play basketball</a:t>
            </a:r>
            <a:endParaRPr sz="1000" spc="-5" dirty="0">
              <a:solidFill>
                <a:srgbClr val="595959"/>
              </a:solidFill>
              <a:latin typeface="Times New Roman"/>
              <a:cs typeface="Times New Roman"/>
            </a:endParaRPr>
          </a:p>
        </p:txBody>
      </p:sp>
      <p:sp>
        <p:nvSpPr>
          <p:cNvPr id="7" name="object 7"/>
          <p:cNvSpPr txBox="1"/>
          <p:nvPr/>
        </p:nvSpPr>
        <p:spPr>
          <a:xfrm>
            <a:off x="6520007" y="2219963"/>
            <a:ext cx="2533140" cy="2842958"/>
          </a:xfrm>
          <a:prstGeom prst="rect">
            <a:avLst/>
          </a:prstGeom>
          <a:solidFill>
            <a:srgbClr val="FFFFFF"/>
          </a:solidFill>
        </p:spPr>
        <p:txBody>
          <a:bodyPr vert="horz" wrap="square" lIns="0" tIns="86995" rIns="0" bIns="0" rtlCol="0">
            <a:spAutoFit/>
          </a:bodyPr>
          <a:lstStyle/>
          <a:p>
            <a:pPr marL="90805">
              <a:lnSpc>
                <a:spcPts val="1675"/>
              </a:lnSpc>
              <a:spcBef>
                <a:spcPts val="685"/>
              </a:spcBef>
            </a:pPr>
            <a:r>
              <a:rPr sz="1400" b="1" spc="-5" dirty="0">
                <a:solidFill>
                  <a:srgbClr val="595959"/>
                </a:solidFill>
                <a:latin typeface="Times New Roman"/>
                <a:cs typeface="Times New Roman"/>
              </a:rPr>
              <a:t>Barriers</a:t>
            </a:r>
            <a:endParaRPr sz="1400" dirty="0">
              <a:latin typeface="Times New Roman"/>
              <a:cs typeface="Times New Roman"/>
            </a:endParaRPr>
          </a:p>
          <a:p>
            <a:pPr marL="548005" indent="-228600">
              <a:lnSpc>
                <a:spcPts val="1430"/>
              </a:lnSpc>
              <a:buAutoNum type="arabicPeriod"/>
              <a:tabLst>
                <a:tab pos="548640" algn="l"/>
              </a:tabLst>
            </a:pPr>
            <a:r>
              <a:rPr lang="en-US" sz="1000" dirty="0">
                <a:solidFill>
                  <a:srgbClr val="595959"/>
                </a:solidFill>
                <a:latin typeface="Times New Roman"/>
                <a:cs typeface="Times New Roman"/>
              </a:rPr>
              <a:t>Travel time to work</a:t>
            </a:r>
          </a:p>
          <a:p>
            <a:pPr marL="548005" indent="-228600">
              <a:lnSpc>
                <a:spcPts val="1430"/>
              </a:lnSpc>
              <a:buAutoNum type="arabicPeriod"/>
              <a:tabLst>
                <a:tab pos="548640" algn="l"/>
              </a:tabLst>
            </a:pPr>
            <a:r>
              <a:rPr lang="en-US" sz="1000" dirty="0">
                <a:solidFill>
                  <a:srgbClr val="595959"/>
                </a:solidFill>
                <a:latin typeface="Times New Roman"/>
                <a:cs typeface="Times New Roman"/>
              </a:rPr>
              <a:t>From a small town, lack of marketing opportunity here outside of being a freelancer</a:t>
            </a:r>
          </a:p>
          <a:p>
            <a:pPr marL="548005" indent="-228600">
              <a:lnSpc>
                <a:spcPts val="1430"/>
              </a:lnSpc>
              <a:buAutoNum type="arabicPeriod"/>
              <a:tabLst>
                <a:tab pos="548640" algn="l"/>
              </a:tabLst>
            </a:pPr>
            <a:r>
              <a:rPr lang="en-US" sz="1000" dirty="0">
                <a:solidFill>
                  <a:srgbClr val="595959"/>
                </a:solidFill>
                <a:latin typeface="Times New Roman"/>
                <a:cs typeface="Times New Roman"/>
              </a:rPr>
              <a:t>Lack of time</a:t>
            </a:r>
          </a:p>
          <a:p>
            <a:pPr marL="548005" indent="-228600">
              <a:lnSpc>
                <a:spcPts val="1430"/>
              </a:lnSpc>
              <a:buAutoNum type="arabicPeriod"/>
              <a:tabLst>
                <a:tab pos="548640" algn="l"/>
              </a:tabLst>
            </a:pPr>
            <a:r>
              <a:rPr lang="en-US" sz="1000" dirty="0">
                <a:solidFill>
                  <a:srgbClr val="595959"/>
                </a:solidFill>
                <a:latin typeface="Times New Roman"/>
                <a:cs typeface="Times New Roman"/>
              </a:rPr>
              <a:t>Obtaining a degree that doesn't help get the jobs</a:t>
            </a:r>
            <a:endParaRPr sz="1000" dirty="0">
              <a:solidFill>
                <a:srgbClr val="595959"/>
              </a:solidFill>
              <a:latin typeface="Times New Roman"/>
              <a:cs typeface="Times New Roman"/>
            </a:endParaRPr>
          </a:p>
          <a:p>
            <a:pPr marL="548005" indent="-228600">
              <a:lnSpc>
                <a:spcPts val="1435"/>
              </a:lnSpc>
              <a:spcBef>
                <a:spcPts val="25"/>
              </a:spcBef>
              <a:buAutoNum type="arabicPeriod"/>
              <a:tabLst>
                <a:tab pos="548640" algn="l"/>
              </a:tabLst>
            </a:pPr>
            <a:r>
              <a:rPr sz="1000" dirty="0">
                <a:solidFill>
                  <a:srgbClr val="595959"/>
                </a:solidFill>
                <a:latin typeface="Times New Roman"/>
                <a:cs typeface="Times New Roman"/>
              </a:rPr>
              <a:t>Work </a:t>
            </a:r>
            <a:r>
              <a:rPr sz="1000" spc="-5" dirty="0">
                <a:solidFill>
                  <a:srgbClr val="595959"/>
                </a:solidFill>
                <a:latin typeface="Times New Roman"/>
                <a:cs typeface="Times New Roman"/>
              </a:rPr>
              <a:t>Over </a:t>
            </a:r>
            <a:r>
              <a:rPr sz="1000" dirty="0">
                <a:solidFill>
                  <a:srgbClr val="595959"/>
                </a:solidFill>
                <a:latin typeface="Times New Roman"/>
                <a:cs typeface="Times New Roman"/>
              </a:rPr>
              <a:t>40 </a:t>
            </a:r>
            <a:r>
              <a:rPr sz="1000" spc="-5" dirty="0">
                <a:solidFill>
                  <a:srgbClr val="595959"/>
                </a:solidFill>
                <a:latin typeface="Times New Roman"/>
                <a:cs typeface="Times New Roman"/>
              </a:rPr>
              <a:t>Hours</a:t>
            </a:r>
            <a:r>
              <a:rPr sz="1000" spc="-20" dirty="0">
                <a:solidFill>
                  <a:srgbClr val="595959"/>
                </a:solidFill>
                <a:latin typeface="Times New Roman"/>
                <a:cs typeface="Times New Roman"/>
              </a:rPr>
              <a:t> </a:t>
            </a:r>
            <a:r>
              <a:rPr sz="1000" dirty="0">
                <a:solidFill>
                  <a:srgbClr val="595959"/>
                </a:solidFill>
                <a:latin typeface="Times New Roman"/>
                <a:cs typeface="Times New Roman"/>
              </a:rPr>
              <a:t>Weekly</a:t>
            </a:r>
            <a:endParaRPr sz="1000" dirty="0">
              <a:latin typeface="Times New Roman"/>
              <a:cs typeface="Times New Roman"/>
            </a:endParaRPr>
          </a:p>
          <a:p>
            <a:pPr marL="548005" marR="703580" indent="-228600">
              <a:lnSpc>
                <a:spcPts val="1430"/>
              </a:lnSpc>
              <a:spcBef>
                <a:spcPts val="55"/>
              </a:spcBef>
              <a:buAutoNum type="arabicPeriod"/>
              <a:tabLst>
                <a:tab pos="548640" algn="l"/>
              </a:tabLst>
            </a:pPr>
            <a:r>
              <a:rPr lang="en-US" sz="1000" spc="-5" dirty="0">
                <a:solidFill>
                  <a:srgbClr val="595959"/>
                </a:solidFill>
                <a:latin typeface="Times New Roman"/>
                <a:cs typeface="Times New Roman"/>
              </a:rPr>
              <a:t>Price of Nanodegree programs</a:t>
            </a:r>
          </a:p>
          <a:p>
            <a:pPr marL="548005" marR="703580" indent="-228600">
              <a:lnSpc>
                <a:spcPts val="1430"/>
              </a:lnSpc>
              <a:spcBef>
                <a:spcPts val="55"/>
              </a:spcBef>
              <a:buAutoNum type="arabicPeriod"/>
              <a:tabLst>
                <a:tab pos="548640" algn="l"/>
              </a:tabLst>
            </a:pPr>
            <a:r>
              <a:rPr lang="en-US" sz="1000" spc="-5" dirty="0">
                <a:solidFill>
                  <a:srgbClr val="595959"/>
                </a:solidFill>
                <a:latin typeface="Times New Roman"/>
                <a:cs typeface="Times New Roman"/>
              </a:rPr>
              <a:t>Mental barriers, hesitation</a:t>
            </a:r>
          </a:p>
          <a:p>
            <a:pPr marL="548005" marR="703580" indent="-228600">
              <a:lnSpc>
                <a:spcPts val="1430"/>
              </a:lnSpc>
              <a:spcBef>
                <a:spcPts val="55"/>
              </a:spcBef>
              <a:buAutoNum type="arabicPeriod"/>
              <a:tabLst>
                <a:tab pos="548640" algn="l"/>
              </a:tabLst>
            </a:pPr>
            <a:r>
              <a:rPr lang="en-US" sz="1000" spc="-5" dirty="0">
                <a:solidFill>
                  <a:srgbClr val="595959"/>
                </a:solidFill>
                <a:latin typeface="Times New Roman"/>
                <a:cs typeface="Times New Roman"/>
              </a:rPr>
              <a:t>Lacking skills to do the job</a:t>
            </a:r>
          </a:p>
        </p:txBody>
      </p:sp>
      <p:sp>
        <p:nvSpPr>
          <p:cNvPr id="8" name="object 8"/>
          <p:cNvSpPr txBox="1"/>
          <p:nvPr/>
        </p:nvSpPr>
        <p:spPr>
          <a:xfrm>
            <a:off x="6423516" y="44539"/>
            <a:ext cx="2693025" cy="2099164"/>
          </a:xfrm>
          <a:prstGeom prst="rect">
            <a:avLst/>
          </a:prstGeom>
          <a:solidFill>
            <a:srgbClr val="FFFFFF"/>
          </a:solidFill>
        </p:spPr>
        <p:txBody>
          <a:bodyPr vert="horz" wrap="square" lIns="0" tIns="86995" rIns="0" bIns="0" rtlCol="0">
            <a:spAutoFit/>
          </a:bodyPr>
          <a:lstStyle/>
          <a:p>
            <a:pPr marL="90805">
              <a:lnSpc>
                <a:spcPts val="1675"/>
              </a:lnSpc>
              <a:spcBef>
                <a:spcPts val="685"/>
              </a:spcBef>
            </a:pPr>
            <a:r>
              <a:rPr sz="1400" b="1" spc="-5" dirty="0">
                <a:solidFill>
                  <a:srgbClr val="595959"/>
                </a:solidFill>
                <a:latin typeface="Arial"/>
                <a:cs typeface="Arial"/>
              </a:rPr>
              <a:t>Needs</a:t>
            </a:r>
            <a:endParaRPr sz="1400" dirty="0">
              <a:latin typeface="Arial"/>
              <a:cs typeface="Arial"/>
            </a:endParaRPr>
          </a:p>
          <a:p>
            <a:pPr marL="548005" indent="-228600">
              <a:lnSpc>
                <a:spcPts val="1430"/>
              </a:lnSpc>
              <a:buAutoNum type="arabicPeriod"/>
              <a:tabLst>
                <a:tab pos="548640" algn="l"/>
              </a:tabLst>
            </a:pPr>
            <a:r>
              <a:rPr sz="1000" dirty="0">
                <a:solidFill>
                  <a:srgbClr val="595959"/>
                </a:solidFill>
                <a:latin typeface="Times New Roman"/>
                <a:cs typeface="Times New Roman"/>
              </a:rPr>
              <a:t>Better Work/Life Balance</a:t>
            </a:r>
            <a:endParaRPr lang="en-US" sz="1000" dirty="0">
              <a:solidFill>
                <a:srgbClr val="595959"/>
              </a:solidFill>
              <a:latin typeface="Times New Roman"/>
              <a:cs typeface="Times New Roman"/>
            </a:endParaRPr>
          </a:p>
          <a:p>
            <a:pPr marL="548005" indent="-228600">
              <a:lnSpc>
                <a:spcPts val="1430"/>
              </a:lnSpc>
              <a:buAutoNum type="arabicPeriod"/>
              <a:tabLst>
                <a:tab pos="548640" algn="l"/>
              </a:tabLst>
            </a:pPr>
            <a:r>
              <a:rPr lang="en-US" sz="1000" dirty="0">
                <a:solidFill>
                  <a:srgbClr val="595959"/>
                </a:solidFill>
                <a:latin typeface="Times New Roman"/>
                <a:cs typeface="Times New Roman"/>
              </a:rPr>
              <a:t>Growth in a Big Company</a:t>
            </a:r>
            <a:endParaRPr sz="1000" dirty="0">
              <a:solidFill>
                <a:srgbClr val="595959"/>
              </a:solidFill>
              <a:latin typeface="Times New Roman"/>
              <a:cs typeface="Times New Roman"/>
            </a:endParaRPr>
          </a:p>
          <a:p>
            <a:pPr marL="548005" indent="-228600">
              <a:lnSpc>
                <a:spcPts val="1435"/>
              </a:lnSpc>
              <a:buAutoNum type="arabicPeriod"/>
              <a:tabLst>
                <a:tab pos="548640" algn="l"/>
              </a:tabLst>
            </a:pPr>
            <a:r>
              <a:rPr lang="en-US" sz="1000" dirty="0">
                <a:solidFill>
                  <a:srgbClr val="595959"/>
                </a:solidFill>
                <a:latin typeface="Times New Roman"/>
                <a:cs typeface="Times New Roman"/>
              </a:rPr>
              <a:t>Love what I do </a:t>
            </a:r>
          </a:p>
          <a:p>
            <a:pPr marL="548005" marR="703580" indent="-228600">
              <a:lnSpc>
                <a:spcPts val="1430"/>
              </a:lnSpc>
              <a:spcBef>
                <a:spcPts val="55"/>
              </a:spcBef>
              <a:buAutoNum type="arabicPeriod"/>
              <a:tabLst>
                <a:tab pos="548640" algn="l"/>
              </a:tabLst>
            </a:pPr>
            <a:r>
              <a:rPr lang="en-US" sz="1000" dirty="0">
                <a:solidFill>
                  <a:srgbClr val="595959"/>
                </a:solidFill>
                <a:latin typeface="Times New Roman"/>
                <a:cs typeface="Times New Roman"/>
              </a:rPr>
              <a:t>Become more technical</a:t>
            </a:r>
          </a:p>
          <a:p>
            <a:pPr marL="548005" marR="635635" indent="-228600">
              <a:lnSpc>
                <a:spcPts val="1430"/>
              </a:lnSpc>
              <a:spcBef>
                <a:spcPts val="45"/>
              </a:spcBef>
              <a:buAutoNum type="arabicPeriod"/>
              <a:tabLst>
                <a:tab pos="548640" algn="l"/>
              </a:tabLst>
            </a:pPr>
            <a:r>
              <a:rPr lang="en-US" sz="1000" dirty="0">
                <a:solidFill>
                  <a:srgbClr val="595959"/>
                </a:solidFill>
                <a:latin typeface="Times New Roman"/>
                <a:cs typeface="Times New Roman"/>
              </a:rPr>
              <a:t>Balance between career expectations and family</a:t>
            </a:r>
          </a:p>
          <a:p>
            <a:pPr marL="548005" marR="635635" indent="-228600">
              <a:lnSpc>
                <a:spcPts val="1430"/>
              </a:lnSpc>
              <a:spcBef>
                <a:spcPts val="45"/>
              </a:spcBef>
              <a:buAutoNum type="arabicPeriod"/>
              <a:tabLst>
                <a:tab pos="548640" algn="l"/>
              </a:tabLst>
            </a:pPr>
            <a:r>
              <a:rPr lang="en-US" sz="1000" dirty="0">
                <a:solidFill>
                  <a:srgbClr val="595959"/>
                </a:solidFill>
                <a:latin typeface="Times New Roman"/>
                <a:cs typeface="Times New Roman"/>
              </a:rPr>
              <a:t>Being my own boss</a:t>
            </a:r>
          </a:p>
          <a:p>
            <a:pPr marL="548005" marR="635635" indent="-228600">
              <a:lnSpc>
                <a:spcPts val="1430"/>
              </a:lnSpc>
              <a:spcBef>
                <a:spcPts val="45"/>
              </a:spcBef>
              <a:buAutoNum type="arabicPeriod"/>
              <a:tabLst>
                <a:tab pos="548640" algn="l"/>
              </a:tabLst>
            </a:pPr>
            <a:r>
              <a:rPr lang="en-US" sz="1000" dirty="0">
                <a:solidFill>
                  <a:srgbClr val="595959"/>
                </a:solidFill>
                <a:latin typeface="Times New Roman"/>
                <a:cs typeface="Times New Roman"/>
              </a:rPr>
              <a:t>Educational content that provides: Quality and environmental friendliness</a:t>
            </a:r>
            <a:endParaRPr sz="1000" dirty="0">
              <a:solidFill>
                <a:srgbClr val="595959"/>
              </a:solidFill>
              <a:latin typeface="Times New Roman"/>
              <a:cs typeface="Times New Roman"/>
            </a:endParaRPr>
          </a:p>
        </p:txBody>
      </p:sp>
      <p:sp>
        <p:nvSpPr>
          <p:cNvPr id="11" name="object 11"/>
          <p:cNvSpPr txBox="1"/>
          <p:nvPr/>
        </p:nvSpPr>
        <p:spPr>
          <a:xfrm>
            <a:off x="2768587" y="1899363"/>
            <a:ext cx="3576586" cy="3163558"/>
          </a:xfrm>
          <a:prstGeom prst="rect">
            <a:avLst/>
          </a:prstGeom>
          <a:solidFill>
            <a:srgbClr val="FFFFFF"/>
          </a:solidFill>
        </p:spPr>
        <p:txBody>
          <a:bodyPr vert="horz" wrap="square" lIns="0" tIns="86995" rIns="0" bIns="0" rtlCol="0">
            <a:spAutoFit/>
          </a:bodyPr>
          <a:lstStyle/>
          <a:p>
            <a:pPr marL="90805">
              <a:lnSpc>
                <a:spcPts val="1675"/>
              </a:lnSpc>
              <a:spcBef>
                <a:spcPts val="685"/>
              </a:spcBef>
            </a:pPr>
            <a:r>
              <a:rPr sz="1400" b="1" spc="-5" dirty="0">
                <a:solidFill>
                  <a:srgbClr val="595959"/>
                </a:solidFill>
                <a:latin typeface="Times New Roman"/>
                <a:cs typeface="Times New Roman"/>
              </a:rPr>
              <a:t>Goals</a:t>
            </a:r>
            <a:endParaRPr sz="1400" dirty="0">
              <a:latin typeface="Times New Roman"/>
              <a:cs typeface="Times New Roman"/>
            </a:endParaRPr>
          </a:p>
          <a:p>
            <a:pPr marL="548005" indent="-228600">
              <a:lnSpc>
                <a:spcPts val="1430"/>
              </a:lnSpc>
              <a:buAutoNum type="arabicPeriod"/>
              <a:tabLst>
                <a:tab pos="548640" algn="l"/>
              </a:tabLst>
            </a:pPr>
            <a:r>
              <a:rPr lang="en-US" sz="1000" dirty="0">
                <a:solidFill>
                  <a:srgbClr val="595959"/>
                </a:solidFill>
                <a:latin typeface="Times New Roman"/>
                <a:cs typeface="Times New Roman"/>
              </a:rPr>
              <a:t>To be a great marketer</a:t>
            </a:r>
          </a:p>
          <a:p>
            <a:pPr marL="548005" indent="-228600">
              <a:lnSpc>
                <a:spcPts val="1430"/>
              </a:lnSpc>
              <a:buAutoNum type="arabicPeriod"/>
              <a:tabLst>
                <a:tab pos="548640" algn="l"/>
              </a:tabLst>
            </a:pPr>
            <a:r>
              <a:rPr lang="en-US" sz="1000" dirty="0">
                <a:solidFill>
                  <a:srgbClr val="595959"/>
                </a:solidFill>
                <a:latin typeface="Times New Roman"/>
                <a:cs typeface="Times New Roman"/>
              </a:rPr>
              <a:t>Build something impactful </a:t>
            </a:r>
          </a:p>
          <a:p>
            <a:pPr marL="548005" indent="-228600">
              <a:lnSpc>
                <a:spcPts val="1430"/>
              </a:lnSpc>
              <a:buAutoNum type="arabicPeriod"/>
              <a:tabLst>
                <a:tab pos="548640" algn="l"/>
              </a:tabLst>
            </a:pPr>
            <a:r>
              <a:rPr lang="en-US" sz="1000" dirty="0">
                <a:solidFill>
                  <a:srgbClr val="595959"/>
                </a:solidFill>
                <a:latin typeface="Times New Roman"/>
                <a:cs typeface="Times New Roman"/>
              </a:rPr>
              <a:t>Want to be the owner of my life</a:t>
            </a:r>
          </a:p>
          <a:p>
            <a:pPr marL="548005" indent="-228600">
              <a:lnSpc>
                <a:spcPts val="1430"/>
              </a:lnSpc>
              <a:buAutoNum type="arabicPeriod"/>
              <a:tabLst>
                <a:tab pos="548640" algn="l"/>
              </a:tabLst>
            </a:pPr>
            <a:r>
              <a:rPr lang="en-US" sz="1000" dirty="0">
                <a:solidFill>
                  <a:srgbClr val="595959"/>
                </a:solidFill>
                <a:latin typeface="Times New Roman"/>
                <a:cs typeface="Times New Roman"/>
              </a:rPr>
              <a:t>Growth in current role</a:t>
            </a:r>
          </a:p>
          <a:p>
            <a:pPr marL="548005" indent="-228600">
              <a:lnSpc>
                <a:spcPts val="1430"/>
              </a:lnSpc>
              <a:buAutoNum type="arabicPeriod"/>
              <a:tabLst>
                <a:tab pos="548640" algn="l"/>
              </a:tabLst>
            </a:pPr>
            <a:r>
              <a:rPr lang="en-US" sz="1000" dirty="0">
                <a:solidFill>
                  <a:srgbClr val="595959"/>
                </a:solidFill>
                <a:latin typeface="Times New Roman"/>
                <a:cs typeface="Times New Roman"/>
              </a:rPr>
              <a:t>Would like to be an entrepreneur managing digital marketing for businesses, and have a successful drop shipping business.</a:t>
            </a:r>
          </a:p>
          <a:p>
            <a:pPr marL="548005" indent="-228600">
              <a:lnSpc>
                <a:spcPts val="1430"/>
              </a:lnSpc>
              <a:buAutoNum type="arabicPeriod"/>
              <a:tabLst>
                <a:tab pos="548640" algn="l"/>
              </a:tabLst>
            </a:pPr>
            <a:r>
              <a:rPr lang="en-US" sz="1000" dirty="0">
                <a:solidFill>
                  <a:srgbClr val="595959"/>
                </a:solidFill>
                <a:latin typeface="Times New Roman"/>
                <a:cs typeface="Times New Roman"/>
              </a:rPr>
              <a:t>Want to be working remotely as a Social Media Marketer/Manager or want to be running my own Affiliate Marketing brand/business</a:t>
            </a:r>
          </a:p>
          <a:p>
            <a:pPr marL="548005" indent="-228600">
              <a:lnSpc>
                <a:spcPts val="1430"/>
              </a:lnSpc>
              <a:buAutoNum type="arabicPeriod"/>
              <a:tabLst>
                <a:tab pos="548640" algn="l"/>
              </a:tabLst>
            </a:pPr>
            <a:r>
              <a:rPr lang="en-US" sz="1000" dirty="0">
                <a:solidFill>
                  <a:srgbClr val="595959"/>
                </a:solidFill>
                <a:latin typeface="Times New Roman"/>
                <a:cs typeface="Times New Roman"/>
              </a:rPr>
              <a:t>Professionally, want to be working remotely as a Social Media Marketer/Manager or want to be running my own Affiliate Marketing brand/business</a:t>
            </a:r>
          </a:p>
          <a:p>
            <a:pPr marL="548005" indent="-228600">
              <a:lnSpc>
                <a:spcPts val="1430"/>
              </a:lnSpc>
              <a:buAutoNum type="arabicPeriod"/>
              <a:tabLst>
                <a:tab pos="548640" algn="l"/>
              </a:tabLst>
            </a:pPr>
            <a:r>
              <a:rPr lang="en-US" sz="1000" dirty="0">
                <a:solidFill>
                  <a:srgbClr val="595959"/>
                </a:solidFill>
                <a:latin typeface="Times New Roman"/>
                <a:cs typeface="Times New Roman"/>
              </a:rPr>
              <a:t>To have a remote job as a digital marketer by March 2019. To travel to all 50 states by December 2019</a:t>
            </a:r>
          </a:p>
          <a:p>
            <a:pPr marL="548005" indent="-228600">
              <a:lnSpc>
                <a:spcPts val="1430"/>
              </a:lnSpc>
              <a:buAutoNum type="arabicPeriod"/>
              <a:tabLst>
                <a:tab pos="548640" algn="l"/>
              </a:tabLst>
            </a:pPr>
            <a:r>
              <a:rPr lang="en-US" sz="1000" dirty="0">
                <a:solidFill>
                  <a:srgbClr val="595959"/>
                </a:solidFill>
                <a:latin typeface="Times New Roman"/>
                <a:cs typeface="Times New Roman"/>
              </a:rPr>
              <a:t>More passion focused</a:t>
            </a:r>
            <a:endParaRPr sz="1000" dirty="0">
              <a:solidFill>
                <a:srgbClr val="595959"/>
              </a:solidFill>
              <a:latin typeface="Times New Roman"/>
              <a:cs typeface="Times New Roman"/>
            </a:endParaRPr>
          </a:p>
        </p:txBody>
      </p:sp>
      <p:pic>
        <p:nvPicPr>
          <p:cNvPr id="14" name="Picture 13" descr="A person standing in front of a brick wall&#13;&#10;&#13;&#10;Description automatically generated">
            <a:extLst>
              <a:ext uri="{FF2B5EF4-FFF2-40B4-BE49-F238E27FC236}">
                <a16:creationId xmlns:a16="http://schemas.microsoft.com/office/drawing/2014/main" id="{8154D0A2-48E8-094A-A724-87D06213BBD6}"/>
              </a:ext>
            </a:extLst>
          </p:cNvPr>
          <p:cNvPicPr>
            <a:picLocks noChangeAspect="1"/>
          </p:cNvPicPr>
          <p:nvPr/>
        </p:nvPicPr>
        <p:blipFill rotWithShape="1">
          <a:blip r:embed="rId2">
            <a:extLst>
              <a:ext uri="{28A0092B-C50C-407E-A947-70E740481C1C}">
                <a14:useLocalDpi xmlns:a14="http://schemas.microsoft.com/office/drawing/2010/main" val="0"/>
              </a:ext>
            </a:extLst>
          </a:blip>
          <a:srcRect l="17494" r="25284" b="63333"/>
          <a:stretch/>
        </p:blipFill>
        <p:spPr>
          <a:xfrm>
            <a:off x="3155951" y="612337"/>
            <a:ext cx="1330309" cy="1205004"/>
          </a:xfrm>
          <a:prstGeom prst="rect">
            <a:avLst/>
          </a:prstGeom>
        </p:spPr>
      </p:pic>
      <p:sp>
        <p:nvSpPr>
          <p:cNvPr id="15" name="TextBox 14">
            <a:extLst>
              <a:ext uri="{FF2B5EF4-FFF2-40B4-BE49-F238E27FC236}">
                <a16:creationId xmlns:a16="http://schemas.microsoft.com/office/drawing/2014/main" id="{040D3AD7-E125-4C45-B4F9-FB9EB0729646}"/>
              </a:ext>
            </a:extLst>
          </p:cNvPr>
          <p:cNvSpPr txBox="1"/>
          <p:nvPr/>
        </p:nvSpPr>
        <p:spPr>
          <a:xfrm>
            <a:off x="4536435" y="895350"/>
            <a:ext cx="1141745" cy="646331"/>
          </a:xfrm>
          <a:prstGeom prst="rect">
            <a:avLst/>
          </a:prstGeom>
          <a:noFill/>
        </p:spPr>
        <p:txBody>
          <a:bodyPr wrap="square" rtlCol="0">
            <a:spAutoFit/>
          </a:bodyPr>
          <a:lstStyle/>
          <a:p>
            <a:r>
              <a:rPr lang="en-US" dirty="0"/>
              <a:t>Daniel Krum</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110</TotalTime>
  <Words>634</Words>
  <Application>Microsoft Macintosh PowerPoint</Application>
  <PresentationFormat>On-screen Show (16:9)</PresentationFormat>
  <Paragraphs>80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Times New Roman</vt:lpstr>
      <vt:lpstr>Gallery</vt:lpstr>
      <vt:lpstr>PowerPoint Presentation</vt:lpstr>
      <vt:lpstr>Digital Marketing Nanodegree Program</vt:lpstr>
      <vt:lpstr>DMND Program</vt:lpstr>
      <vt:lpstr>Value Proposition for DMND Program</vt:lpstr>
      <vt:lpstr>Interview Questions</vt:lpstr>
      <vt:lpstr>Empathy Map</vt:lpstr>
      <vt:lpstr>Target Persona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Laavanya Ganesh</dc:creator>
  <cp:lastModifiedBy>Laavanya Ganesh</cp:lastModifiedBy>
  <cp:revision>10</cp:revision>
  <cp:lastPrinted>2019-01-23T18:59:26Z</cp:lastPrinted>
  <dcterms:created xsi:type="dcterms:W3CDTF">2019-01-23T17:08:40Z</dcterms:created>
  <dcterms:modified xsi:type="dcterms:W3CDTF">2019-01-23T18:59:39Z</dcterms:modified>
</cp:coreProperties>
</file>