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6" r:id="rId2"/>
    <p:sldId id="257" r:id="rId3"/>
    <p:sldId id="258" r:id="rId4"/>
    <p:sldId id="263" r:id="rId5"/>
    <p:sldId id="265" r:id="rId6"/>
    <p:sldId id="259" r:id="rId7"/>
    <p:sldId id="260" r:id="rId8"/>
    <p:sldId id="267" r:id="rId9"/>
    <p:sldId id="264" r:id="rId10"/>
    <p:sldId id="268" r:id="rId11"/>
    <p:sldId id="269" r:id="rId12"/>
  </p:sldIdLst>
  <p:sldSz cx="9144000" cy="5143500" type="screen16x9"/>
  <p:notesSz cx="9144000" cy="51435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0"/>
    <p:restoredTop sz="94654"/>
  </p:normalViewPr>
  <p:slideViewPr>
    <p:cSldViewPr>
      <p:cViewPr varScale="1">
        <p:scale>
          <a:sx n="112" d="100"/>
          <a:sy n="112" d="100"/>
        </p:scale>
        <p:origin x="200" y="7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F4F6F1-840C-4B95-8C3C-85569F941387}" type="doc">
      <dgm:prSet loTypeId="urn:microsoft.com/office/officeart/2016/7/layout/VerticalDownArrowProcess" loCatId="process" qsTypeId="urn:microsoft.com/office/officeart/2005/8/quickstyle/simple2" qsCatId="simple" csTypeId="urn:microsoft.com/office/officeart/2005/8/colors/colorful1" csCatId="colorful"/>
      <dgm:spPr/>
      <dgm:t>
        <a:bodyPr/>
        <a:lstStyle/>
        <a:p>
          <a:endParaRPr lang="en-US"/>
        </a:p>
      </dgm:t>
    </dgm:pt>
    <dgm:pt modelId="{DDC49EF2-2A4C-4152-8170-BEEC343FA25F}">
      <dgm:prSet/>
      <dgm:spPr/>
      <dgm:t>
        <a:bodyPr/>
        <a:lstStyle/>
        <a:p>
          <a:r>
            <a:rPr lang="en-US"/>
            <a:t>Step 1</a:t>
          </a:r>
        </a:p>
      </dgm:t>
    </dgm:pt>
    <dgm:pt modelId="{4364CBEF-8C95-47CB-A078-B10693758DEB}" type="parTrans" cxnId="{C4E983C3-01FE-47B8-A333-9CF832AA29CE}">
      <dgm:prSet/>
      <dgm:spPr/>
      <dgm:t>
        <a:bodyPr/>
        <a:lstStyle/>
        <a:p>
          <a:endParaRPr lang="en-US"/>
        </a:p>
      </dgm:t>
    </dgm:pt>
    <dgm:pt modelId="{66A30DF3-4E91-411D-ABDA-F733CC821AC3}" type="sibTrans" cxnId="{C4E983C3-01FE-47B8-A333-9CF832AA29CE}">
      <dgm:prSet/>
      <dgm:spPr/>
      <dgm:t>
        <a:bodyPr/>
        <a:lstStyle/>
        <a:p>
          <a:endParaRPr lang="en-US"/>
        </a:p>
      </dgm:t>
    </dgm:pt>
    <dgm:pt modelId="{6566171F-4EC0-462C-99E6-2474DC3907A0}">
      <dgm:prSet/>
      <dgm:spPr/>
      <dgm:t>
        <a:bodyPr/>
        <a:lstStyle/>
        <a:p>
          <a:r>
            <a:rPr lang="en-US"/>
            <a:t>Marketing Objective, Primary KPI, Target Persona for Blog post</a:t>
          </a:r>
        </a:p>
      </dgm:t>
    </dgm:pt>
    <dgm:pt modelId="{5234AC16-B2AC-437B-AACC-E6A74325A04E}" type="parTrans" cxnId="{5BA33F5F-43B8-4E6D-AE19-70B04F612CB5}">
      <dgm:prSet/>
      <dgm:spPr/>
      <dgm:t>
        <a:bodyPr/>
        <a:lstStyle/>
        <a:p>
          <a:endParaRPr lang="en-US"/>
        </a:p>
      </dgm:t>
    </dgm:pt>
    <dgm:pt modelId="{26D621AB-BB6B-4B81-AF09-26BB22FF6DCC}" type="sibTrans" cxnId="{5BA33F5F-43B8-4E6D-AE19-70B04F612CB5}">
      <dgm:prSet/>
      <dgm:spPr/>
      <dgm:t>
        <a:bodyPr/>
        <a:lstStyle/>
        <a:p>
          <a:endParaRPr lang="en-US"/>
        </a:p>
      </dgm:t>
    </dgm:pt>
    <dgm:pt modelId="{F3B2452E-7A2B-4923-A77C-EF4E23397061}">
      <dgm:prSet/>
      <dgm:spPr/>
      <dgm:t>
        <a:bodyPr/>
        <a:lstStyle/>
        <a:p>
          <a:r>
            <a:rPr lang="en-US"/>
            <a:t>Step 2</a:t>
          </a:r>
        </a:p>
      </dgm:t>
    </dgm:pt>
    <dgm:pt modelId="{363FB8EC-D7D6-4DFB-9CA5-6DE412859BD1}" type="parTrans" cxnId="{0715CA7C-F367-400C-8D20-D2463E32606B}">
      <dgm:prSet/>
      <dgm:spPr/>
      <dgm:t>
        <a:bodyPr/>
        <a:lstStyle/>
        <a:p>
          <a:endParaRPr lang="en-US"/>
        </a:p>
      </dgm:t>
    </dgm:pt>
    <dgm:pt modelId="{69E14720-43E9-4A24-A568-A6485A6D5263}" type="sibTrans" cxnId="{0715CA7C-F367-400C-8D20-D2463E32606B}">
      <dgm:prSet/>
      <dgm:spPr/>
      <dgm:t>
        <a:bodyPr/>
        <a:lstStyle/>
        <a:p>
          <a:endParaRPr lang="en-US"/>
        </a:p>
      </dgm:t>
    </dgm:pt>
    <dgm:pt modelId="{296CFAF2-E0CC-4C0C-97F8-F38A5CAAA4F0}">
      <dgm:prSet/>
      <dgm:spPr/>
      <dgm:t>
        <a:bodyPr/>
        <a:lstStyle/>
        <a:p>
          <a:r>
            <a:rPr lang="en-US"/>
            <a:t>Choose the topic for Blog Post, SCQA/Pixar Framework, Write Blog Post</a:t>
          </a:r>
        </a:p>
      </dgm:t>
    </dgm:pt>
    <dgm:pt modelId="{6AA3126D-C871-4287-A4B0-E8D6DA3DFA05}" type="parTrans" cxnId="{2D110BC6-438B-4AF8-8F8C-4BAB213F8AD1}">
      <dgm:prSet/>
      <dgm:spPr/>
      <dgm:t>
        <a:bodyPr/>
        <a:lstStyle/>
        <a:p>
          <a:endParaRPr lang="en-US"/>
        </a:p>
      </dgm:t>
    </dgm:pt>
    <dgm:pt modelId="{15030702-3A14-4E89-AFD6-39690EEE594E}" type="sibTrans" cxnId="{2D110BC6-438B-4AF8-8F8C-4BAB213F8AD1}">
      <dgm:prSet/>
      <dgm:spPr/>
      <dgm:t>
        <a:bodyPr/>
        <a:lstStyle/>
        <a:p>
          <a:endParaRPr lang="en-US"/>
        </a:p>
      </dgm:t>
    </dgm:pt>
    <dgm:pt modelId="{D610943B-3A77-4FEC-9E1C-C4C3D5A0D7EE}">
      <dgm:prSet/>
      <dgm:spPr/>
      <dgm:t>
        <a:bodyPr/>
        <a:lstStyle/>
        <a:p>
          <a:r>
            <a:rPr lang="en-US"/>
            <a:t>Step 3</a:t>
          </a:r>
        </a:p>
      </dgm:t>
    </dgm:pt>
    <dgm:pt modelId="{E7304DCC-2418-4127-8ECF-040CCF081270}" type="parTrans" cxnId="{7C7A6F3D-D2BE-4549-BDE5-8833D869773E}">
      <dgm:prSet/>
      <dgm:spPr/>
      <dgm:t>
        <a:bodyPr/>
        <a:lstStyle/>
        <a:p>
          <a:endParaRPr lang="en-US"/>
        </a:p>
      </dgm:t>
    </dgm:pt>
    <dgm:pt modelId="{0970C2E6-69A2-4020-92E9-C0AF7F841736}" type="sibTrans" cxnId="{7C7A6F3D-D2BE-4549-BDE5-8833D869773E}">
      <dgm:prSet/>
      <dgm:spPr/>
      <dgm:t>
        <a:bodyPr/>
        <a:lstStyle/>
        <a:p>
          <a:endParaRPr lang="en-US"/>
        </a:p>
      </dgm:t>
    </dgm:pt>
    <dgm:pt modelId="{DB282916-30CE-43B7-8F62-A714E2D3E93C}">
      <dgm:prSet/>
      <dgm:spPr/>
      <dgm:t>
        <a:bodyPr/>
        <a:lstStyle/>
        <a:p>
          <a:r>
            <a:rPr lang="en-US"/>
            <a:t>Craft Social Media Posts on 3 Social Media Platforms</a:t>
          </a:r>
        </a:p>
      </dgm:t>
    </dgm:pt>
    <dgm:pt modelId="{257E3D3E-4F7C-4033-BB09-E60C6BA60248}" type="parTrans" cxnId="{57774E11-3C10-48F8-A8E0-6AA10FD0F70A}">
      <dgm:prSet/>
      <dgm:spPr/>
      <dgm:t>
        <a:bodyPr/>
        <a:lstStyle/>
        <a:p>
          <a:endParaRPr lang="en-US"/>
        </a:p>
      </dgm:t>
    </dgm:pt>
    <dgm:pt modelId="{FDAB2E0C-9B40-4E90-A6B9-903AFB450DB1}" type="sibTrans" cxnId="{57774E11-3C10-48F8-A8E0-6AA10FD0F70A}">
      <dgm:prSet/>
      <dgm:spPr/>
      <dgm:t>
        <a:bodyPr/>
        <a:lstStyle/>
        <a:p>
          <a:endParaRPr lang="en-US"/>
        </a:p>
      </dgm:t>
    </dgm:pt>
    <dgm:pt modelId="{17DE71F8-1F49-4CE9-B0A8-D2E7D67F8EA8}">
      <dgm:prSet/>
      <dgm:spPr/>
      <dgm:t>
        <a:bodyPr/>
        <a:lstStyle/>
        <a:p>
          <a:r>
            <a:rPr lang="en-US"/>
            <a:t>Step 4</a:t>
          </a:r>
        </a:p>
      </dgm:t>
    </dgm:pt>
    <dgm:pt modelId="{109243BA-CB2C-409F-A5A0-A94200F4A14A}" type="parTrans" cxnId="{9B16AD26-C166-4FA0-9541-83458C78D559}">
      <dgm:prSet/>
      <dgm:spPr/>
      <dgm:t>
        <a:bodyPr/>
        <a:lstStyle/>
        <a:p>
          <a:endParaRPr lang="en-US"/>
        </a:p>
      </dgm:t>
    </dgm:pt>
    <dgm:pt modelId="{753BDDB1-12C7-4814-83C0-1368B61BBB92}" type="sibTrans" cxnId="{9B16AD26-C166-4FA0-9541-83458C78D559}">
      <dgm:prSet/>
      <dgm:spPr/>
      <dgm:t>
        <a:bodyPr/>
        <a:lstStyle/>
        <a:p>
          <a:endParaRPr lang="en-US"/>
        </a:p>
      </dgm:t>
    </dgm:pt>
    <dgm:pt modelId="{0C830875-839D-4BC8-A6A4-82229D8E5B87}">
      <dgm:prSet/>
      <dgm:spPr/>
      <dgm:t>
        <a:bodyPr/>
        <a:lstStyle/>
        <a:p>
          <a:r>
            <a:rPr lang="en-US"/>
            <a:t>Extra Credit Analysis</a:t>
          </a:r>
        </a:p>
      </dgm:t>
    </dgm:pt>
    <dgm:pt modelId="{5903440C-7A7C-488D-BD5F-CE2D30AA643A}" type="parTrans" cxnId="{0A3D4C4F-94C3-4214-8E5E-8013BB07C90F}">
      <dgm:prSet/>
      <dgm:spPr/>
      <dgm:t>
        <a:bodyPr/>
        <a:lstStyle/>
        <a:p>
          <a:endParaRPr lang="en-US"/>
        </a:p>
      </dgm:t>
    </dgm:pt>
    <dgm:pt modelId="{860B9337-9616-47CA-922E-98DB82920914}" type="sibTrans" cxnId="{0A3D4C4F-94C3-4214-8E5E-8013BB07C90F}">
      <dgm:prSet/>
      <dgm:spPr/>
      <dgm:t>
        <a:bodyPr/>
        <a:lstStyle/>
        <a:p>
          <a:endParaRPr lang="en-US"/>
        </a:p>
      </dgm:t>
    </dgm:pt>
    <dgm:pt modelId="{C37E150F-9FC3-AB4D-A3BB-C8C371DE7D4F}" type="pres">
      <dgm:prSet presAssocID="{E5F4F6F1-840C-4B95-8C3C-85569F941387}" presName="Name0" presStyleCnt="0">
        <dgm:presLayoutVars>
          <dgm:dir/>
          <dgm:animLvl val="lvl"/>
          <dgm:resizeHandles val="exact"/>
        </dgm:presLayoutVars>
      </dgm:prSet>
      <dgm:spPr/>
    </dgm:pt>
    <dgm:pt modelId="{5B2F649B-5F5C-5840-9F8A-32B6F933E237}" type="pres">
      <dgm:prSet presAssocID="{17DE71F8-1F49-4CE9-B0A8-D2E7D67F8EA8}" presName="boxAndChildren" presStyleCnt="0"/>
      <dgm:spPr/>
    </dgm:pt>
    <dgm:pt modelId="{11877B22-8184-4546-A1D6-4913D9782783}" type="pres">
      <dgm:prSet presAssocID="{17DE71F8-1F49-4CE9-B0A8-D2E7D67F8EA8}" presName="parentTextBox" presStyleLbl="alignNode1" presStyleIdx="0" presStyleCnt="4"/>
      <dgm:spPr/>
    </dgm:pt>
    <dgm:pt modelId="{DDB24FE1-E603-9946-96E0-65352BD14DD5}" type="pres">
      <dgm:prSet presAssocID="{17DE71F8-1F49-4CE9-B0A8-D2E7D67F8EA8}" presName="descendantBox" presStyleLbl="bgAccFollowNode1" presStyleIdx="0" presStyleCnt="4"/>
      <dgm:spPr/>
    </dgm:pt>
    <dgm:pt modelId="{5E6EDD74-BB31-A14C-9B57-E2041FF7045F}" type="pres">
      <dgm:prSet presAssocID="{0970C2E6-69A2-4020-92E9-C0AF7F841736}" presName="sp" presStyleCnt="0"/>
      <dgm:spPr/>
    </dgm:pt>
    <dgm:pt modelId="{75F55A33-917C-7A47-B121-3EA9A4E389CE}" type="pres">
      <dgm:prSet presAssocID="{D610943B-3A77-4FEC-9E1C-C4C3D5A0D7EE}" presName="arrowAndChildren" presStyleCnt="0"/>
      <dgm:spPr/>
    </dgm:pt>
    <dgm:pt modelId="{B1417C10-55DC-FD4C-8607-DE7C13832535}" type="pres">
      <dgm:prSet presAssocID="{D610943B-3A77-4FEC-9E1C-C4C3D5A0D7EE}" presName="parentTextArrow" presStyleLbl="node1" presStyleIdx="0" presStyleCnt="0"/>
      <dgm:spPr/>
    </dgm:pt>
    <dgm:pt modelId="{736E6D1C-B58A-1341-A00D-8212E74438AF}" type="pres">
      <dgm:prSet presAssocID="{D610943B-3A77-4FEC-9E1C-C4C3D5A0D7EE}" presName="arrow" presStyleLbl="alignNode1" presStyleIdx="1" presStyleCnt="4"/>
      <dgm:spPr/>
    </dgm:pt>
    <dgm:pt modelId="{089404CB-26FE-964A-829B-B97CCEA76856}" type="pres">
      <dgm:prSet presAssocID="{D610943B-3A77-4FEC-9E1C-C4C3D5A0D7EE}" presName="descendantArrow" presStyleLbl="bgAccFollowNode1" presStyleIdx="1" presStyleCnt="4"/>
      <dgm:spPr/>
    </dgm:pt>
    <dgm:pt modelId="{E1308FA2-5663-2D45-8751-03979AF1430C}" type="pres">
      <dgm:prSet presAssocID="{69E14720-43E9-4A24-A568-A6485A6D5263}" presName="sp" presStyleCnt="0"/>
      <dgm:spPr/>
    </dgm:pt>
    <dgm:pt modelId="{E1710D9D-1FF9-ED4E-9A82-0164AE6C23AC}" type="pres">
      <dgm:prSet presAssocID="{F3B2452E-7A2B-4923-A77C-EF4E23397061}" presName="arrowAndChildren" presStyleCnt="0"/>
      <dgm:spPr/>
    </dgm:pt>
    <dgm:pt modelId="{C1CBA9CA-C852-B742-B904-BABA600F0B81}" type="pres">
      <dgm:prSet presAssocID="{F3B2452E-7A2B-4923-A77C-EF4E23397061}" presName="parentTextArrow" presStyleLbl="node1" presStyleIdx="0" presStyleCnt="0"/>
      <dgm:spPr/>
    </dgm:pt>
    <dgm:pt modelId="{A9DB4938-4179-A144-868E-374D3C5FEB84}" type="pres">
      <dgm:prSet presAssocID="{F3B2452E-7A2B-4923-A77C-EF4E23397061}" presName="arrow" presStyleLbl="alignNode1" presStyleIdx="2" presStyleCnt="4"/>
      <dgm:spPr/>
    </dgm:pt>
    <dgm:pt modelId="{D70FF53E-A828-E843-884A-E46B1706A748}" type="pres">
      <dgm:prSet presAssocID="{F3B2452E-7A2B-4923-A77C-EF4E23397061}" presName="descendantArrow" presStyleLbl="bgAccFollowNode1" presStyleIdx="2" presStyleCnt="4"/>
      <dgm:spPr/>
    </dgm:pt>
    <dgm:pt modelId="{79EC2E12-E045-BC4E-95A1-FBFDFE877A92}" type="pres">
      <dgm:prSet presAssocID="{66A30DF3-4E91-411D-ABDA-F733CC821AC3}" presName="sp" presStyleCnt="0"/>
      <dgm:spPr/>
    </dgm:pt>
    <dgm:pt modelId="{7491AA4B-9F67-F647-9C70-E1DB95E6069A}" type="pres">
      <dgm:prSet presAssocID="{DDC49EF2-2A4C-4152-8170-BEEC343FA25F}" presName="arrowAndChildren" presStyleCnt="0"/>
      <dgm:spPr/>
    </dgm:pt>
    <dgm:pt modelId="{2BD1ED07-064D-9243-AAA5-803FB573E93E}" type="pres">
      <dgm:prSet presAssocID="{DDC49EF2-2A4C-4152-8170-BEEC343FA25F}" presName="parentTextArrow" presStyleLbl="node1" presStyleIdx="0" presStyleCnt="0"/>
      <dgm:spPr/>
    </dgm:pt>
    <dgm:pt modelId="{57066F44-F9FA-8447-AB44-0F3A6E891B23}" type="pres">
      <dgm:prSet presAssocID="{DDC49EF2-2A4C-4152-8170-BEEC343FA25F}" presName="arrow" presStyleLbl="alignNode1" presStyleIdx="3" presStyleCnt="4"/>
      <dgm:spPr/>
    </dgm:pt>
    <dgm:pt modelId="{D537BAF2-531F-CF41-A732-C52B2588274C}" type="pres">
      <dgm:prSet presAssocID="{DDC49EF2-2A4C-4152-8170-BEEC343FA25F}" presName="descendantArrow" presStyleLbl="bgAccFollowNode1" presStyleIdx="3" presStyleCnt="4"/>
      <dgm:spPr/>
    </dgm:pt>
  </dgm:ptLst>
  <dgm:cxnLst>
    <dgm:cxn modelId="{57774E11-3C10-48F8-A8E0-6AA10FD0F70A}" srcId="{D610943B-3A77-4FEC-9E1C-C4C3D5A0D7EE}" destId="{DB282916-30CE-43B7-8F62-A714E2D3E93C}" srcOrd="0" destOrd="0" parTransId="{257E3D3E-4F7C-4033-BB09-E60C6BA60248}" sibTransId="{FDAB2E0C-9B40-4E90-A6B9-903AFB450DB1}"/>
    <dgm:cxn modelId="{82308015-2007-3A40-9C94-3EE73BB9608D}" type="presOf" srcId="{F3B2452E-7A2B-4923-A77C-EF4E23397061}" destId="{C1CBA9CA-C852-B742-B904-BABA600F0B81}" srcOrd="0" destOrd="0" presId="urn:microsoft.com/office/officeart/2016/7/layout/VerticalDownArrowProcess"/>
    <dgm:cxn modelId="{55320F17-736A-6543-AF2E-7D62E05C4EF5}" type="presOf" srcId="{17DE71F8-1F49-4CE9-B0A8-D2E7D67F8EA8}" destId="{11877B22-8184-4546-A1D6-4913D9782783}" srcOrd="0" destOrd="0" presId="urn:microsoft.com/office/officeart/2016/7/layout/VerticalDownArrowProcess"/>
    <dgm:cxn modelId="{735F6517-07A9-8F47-8EF2-91EE46F4E3DC}" type="presOf" srcId="{DDC49EF2-2A4C-4152-8170-BEEC343FA25F}" destId="{2BD1ED07-064D-9243-AAA5-803FB573E93E}" srcOrd="0" destOrd="0" presId="urn:microsoft.com/office/officeart/2016/7/layout/VerticalDownArrowProcess"/>
    <dgm:cxn modelId="{FC18111C-38FC-0E45-9768-CF7E1DBC7985}" type="presOf" srcId="{DDC49EF2-2A4C-4152-8170-BEEC343FA25F}" destId="{57066F44-F9FA-8447-AB44-0F3A6E891B23}" srcOrd="1" destOrd="0" presId="urn:microsoft.com/office/officeart/2016/7/layout/VerticalDownArrowProcess"/>
    <dgm:cxn modelId="{9B16AD26-C166-4FA0-9541-83458C78D559}" srcId="{E5F4F6F1-840C-4B95-8C3C-85569F941387}" destId="{17DE71F8-1F49-4CE9-B0A8-D2E7D67F8EA8}" srcOrd="3" destOrd="0" parTransId="{109243BA-CB2C-409F-A5A0-A94200F4A14A}" sibTransId="{753BDDB1-12C7-4814-83C0-1368B61BBB92}"/>
    <dgm:cxn modelId="{7411802D-78B6-C24C-B43D-D94EE183F264}" type="presOf" srcId="{D610943B-3A77-4FEC-9E1C-C4C3D5A0D7EE}" destId="{B1417C10-55DC-FD4C-8607-DE7C13832535}" srcOrd="0" destOrd="0" presId="urn:microsoft.com/office/officeart/2016/7/layout/VerticalDownArrowProcess"/>
    <dgm:cxn modelId="{7C7A6F3D-D2BE-4549-BDE5-8833D869773E}" srcId="{E5F4F6F1-840C-4B95-8C3C-85569F941387}" destId="{D610943B-3A77-4FEC-9E1C-C4C3D5A0D7EE}" srcOrd="2" destOrd="0" parTransId="{E7304DCC-2418-4127-8ECF-040CCF081270}" sibTransId="{0970C2E6-69A2-4020-92E9-C0AF7F841736}"/>
    <dgm:cxn modelId="{B276FA47-C295-0D43-9D8D-4E3D16EDF95A}" type="presOf" srcId="{296CFAF2-E0CC-4C0C-97F8-F38A5CAAA4F0}" destId="{D70FF53E-A828-E843-884A-E46B1706A748}" srcOrd="0" destOrd="0" presId="urn:microsoft.com/office/officeart/2016/7/layout/VerticalDownArrowProcess"/>
    <dgm:cxn modelId="{0A3D4C4F-94C3-4214-8E5E-8013BB07C90F}" srcId="{17DE71F8-1F49-4CE9-B0A8-D2E7D67F8EA8}" destId="{0C830875-839D-4BC8-A6A4-82229D8E5B87}" srcOrd="0" destOrd="0" parTransId="{5903440C-7A7C-488D-BD5F-CE2D30AA643A}" sibTransId="{860B9337-9616-47CA-922E-98DB82920914}"/>
    <dgm:cxn modelId="{5BA33F5F-43B8-4E6D-AE19-70B04F612CB5}" srcId="{DDC49EF2-2A4C-4152-8170-BEEC343FA25F}" destId="{6566171F-4EC0-462C-99E6-2474DC3907A0}" srcOrd="0" destOrd="0" parTransId="{5234AC16-B2AC-437B-AACC-E6A74325A04E}" sibTransId="{26D621AB-BB6B-4B81-AF09-26BB22FF6DCC}"/>
    <dgm:cxn modelId="{3825F76F-619F-DB44-8C0B-F5A20C352B41}" type="presOf" srcId="{E5F4F6F1-840C-4B95-8C3C-85569F941387}" destId="{C37E150F-9FC3-AB4D-A3BB-C8C371DE7D4F}" srcOrd="0" destOrd="0" presId="urn:microsoft.com/office/officeart/2016/7/layout/VerticalDownArrowProcess"/>
    <dgm:cxn modelId="{5951AD77-8C9F-724A-9068-760B3CCDA6EE}" type="presOf" srcId="{D610943B-3A77-4FEC-9E1C-C4C3D5A0D7EE}" destId="{736E6D1C-B58A-1341-A00D-8212E74438AF}" srcOrd="1" destOrd="0" presId="urn:microsoft.com/office/officeart/2016/7/layout/VerticalDownArrowProcess"/>
    <dgm:cxn modelId="{0715CA7C-F367-400C-8D20-D2463E32606B}" srcId="{E5F4F6F1-840C-4B95-8C3C-85569F941387}" destId="{F3B2452E-7A2B-4923-A77C-EF4E23397061}" srcOrd="1" destOrd="0" parTransId="{363FB8EC-D7D6-4DFB-9CA5-6DE412859BD1}" sibTransId="{69E14720-43E9-4A24-A568-A6485A6D5263}"/>
    <dgm:cxn modelId="{AEE638C0-8EBB-9044-9F7D-DFF563624215}" type="presOf" srcId="{0C830875-839D-4BC8-A6A4-82229D8E5B87}" destId="{DDB24FE1-E603-9946-96E0-65352BD14DD5}" srcOrd="0" destOrd="0" presId="urn:microsoft.com/office/officeart/2016/7/layout/VerticalDownArrowProcess"/>
    <dgm:cxn modelId="{E50137C3-638B-9E46-AC43-E9E4CD4A7A56}" type="presOf" srcId="{DB282916-30CE-43B7-8F62-A714E2D3E93C}" destId="{089404CB-26FE-964A-829B-B97CCEA76856}" srcOrd="0" destOrd="0" presId="urn:microsoft.com/office/officeart/2016/7/layout/VerticalDownArrowProcess"/>
    <dgm:cxn modelId="{C4E983C3-01FE-47B8-A333-9CF832AA29CE}" srcId="{E5F4F6F1-840C-4B95-8C3C-85569F941387}" destId="{DDC49EF2-2A4C-4152-8170-BEEC343FA25F}" srcOrd="0" destOrd="0" parTransId="{4364CBEF-8C95-47CB-A078-B10693758DEB}" sibTransId="{66A30DF3-4E91-411D-ABDA-F733CC821AC3}"/>
    <dgm:cxn modelId="{2D110BC6-438B-4AF8-8F8C-4BAB213F8AD1}" srcId="{F3B2452E-7A2B-4923-A77C-EF4E23397061}" destId="{296CFAF2-E0CC-4C0C-97F8-F38A5CAAA4F0}" srcOrd="0" destOrd="0" parTransId="{6AA3126D-C871-4287-A4B0-E8D6DA3DFA05}" sibTransId="{15030702-3A14-4E89-AFD6-39690EEE594E}"/>
    <dgm:cxn modelId="{C3ACE3CF-D851-0B47-9D24-91E8BB1D3FF8}" type="presOf" srcId="{6566171F-4EC0-462C-99E6-2474DC3907A0}" destId="{D537BAF2-531F-CF41-A732-C52B2588274C}" srcOrd="0" destOrd="0" presId="urn:microsoft.com/office/officeart/2016/7/layout/VerticalDownArrowProcess"/>
    <dgm:cxn modelId="{94C125FC-6A07-7343-9345-D0F224747F20}" type="presOf" srcId="{F3B2452E-7A2B-4923-A77C-EF4E23397061}" destId="{A9DB4938-4179-A144-868E-374D3C5FEB84}" srcOrd="1" destOrd="0" presId="urn:microsoft.com/office/officeart/2016/7/layout/VerticalDownArrowProcess"/>
    <dgm:cxn modelId="{77A3C175-5065-764A-8CB3-2B0BA5A28301}" type="presParOf" srcId="{C37E150F-9FC3-AB4D-A3BB-C8C371DE7D4F}" destId="{5B2F649B-5F5C-5840-9F8A-32B6F933E237}" srcOrd="0" destOrd="0" presId="urn:microsoft.com/office/officeart/2016/7/layout/VerticalDownArrowProcess"/>
    <dgm:cxn modelId="{13DB8FC8-ABB5-5041-83CE-304C57C250FC}" type="presParOf" srcId="{5B2F649B-5F5C-5840-9F8A-32B6F933E237}" destId="{11877B22-8184-4546-A1D6-4913D9782783}" srcOrd="0" destOrd="0" presId="urn:microsoft.com/office/officeart/2016/7/layout/VerticalDownArrowProcess"/>
    <dgm:cxn modelId="{E8C60789-ADE7-AC41-8A38-16CCFA863D4F}" type="presParOf" srcId="{5B2F649B-5F5C-5840-9F8A-32B6F933E237}" destId="{DDB24FE1-E603-9946-96E0-65352BD14DD5}" srcOrd="1" destOrd="0" presId="urn:microsoft.com/office/officeart/2016/7/layout/VerticalDownArrowProcess"/>
    <dgm:cxn modelId="{C2C3401C-7AFE-AC46-B9F1-1EAFFCEC3296}" type="presParOf" srcId="{C37E150F-9FC3-AB4D-A3BB-C8C371DE7D4F}" destId="{5E6EDD74-BB31-A14C-9B57-E2041FF7045F}" srcOrd="1" destOrd="0" presId="urn:microsoft.com/office/officeart/2016/7/layout/VerticalDownArrowProcess"/>
    <dgm:cxn modelId="{3F7A8723-9779-B248-8DF5-BF4C101EBC6D}" type="presParOf" srcId="{C37E150F-9FC3-AB4D-A3BB-C8C371DE7D4F}" destId="{75F55A33-917C-7A47-B121-3EA9A4E389CE}" srcOrd="2" destOrd="0" presId="urn:microsoft.com/office/officeart/2016/7/layout/VerticalDownArrowProcess"/>
    <dgm:cxn modelId="{3AE5F12F-A054-FB41-A7F7-0D4BF69AD6B6}" type="presParOf" srcId="{75F55A33-917C-7A47-B121-3EA9A4E389CE}" destId="{B1417C10-55DC-FD4C-8607-DE7C13832535}" srcOrd="0" destOrd="0" presId="urn:microsoft.com/office/officeart/2016/7/layout/VerticalDownArrowProcess"/>
    <dgm:cxn modelId="{6C7C5C98-45F0-0244-84A2-48CE3B4C2D61}" type="presParOf" srcId="{75F55A33-917C-7A47-B121-3EA9A4E389CE}" destId="{736E6D1C-B58A-1341-A00D-8212E74438AF}" srcOrd="1" destOrd="0" presId="urn:microsoft.com/office/officeart/2016/7/layout/VerticalDownArrowProcess"/>
    <dgm:cxn modelId="{7FB26413-1D62-204B-9C39-A3B6EA8034F6}" type="presParOf" srcId="{75F55A33-917C-7A47-B121-3EA9A4E389CE}" destId="{089404CB-26FE-964A-829B-B97CCEA76856}" srcOrd="2" destOrd="0" presId="urn:microsoft.com/office/officeart/2016/7/layout/VerticalDownArrowProcess"/>
    <dgm:cxn modelId="{94016012-40E8-B542-9B3D-C5536296948C}" type="presParOf" srcId="{C37E150F-9FC3-AB4D-A3BB-C8C371DE7D4F}" destId="{E1308FA2-5663-2D45-8751-03979AF1430C}" srcOrd="3" destOrd="0" presId="urn:microsoft.com/office/officeart/2016/7/layout/VerticalDownArrowProcess"/>
    <dgm:cxn modelId="{5BC73E5F-7E8D-BD47-881A-4422E5AA1AD7}" type="presParOf" srcId="{C37E150F-9FC3-AB4D-A3BB-C8C371DE7D4F}" destId="{E1710D9D-1FF9-ED4E-9A82-0164AE6C23AC}" srcOrd="4" destOrd="0" presId="urn:microsoft.com/office/officeart/2016/7/layout/VerticalDownArrowProcess"/>
    <dgm:cxn modelId="{1E50D304-B105-9445-B899-BD41846261CF}" type="presParOf" srcId="{E1710D9D-1FF9-ED4E-9A82-0164AE6C23AC}" destId="{C1CBA9CA-C852-B742-B904-BABA600F0B81}" srcOrd="0" destOrd="0" presId="urn:microsoft.com/office/officeart/2016/7/layout/VerticalDownArrowProcess"/>
    <dgm:cxn modelId="{47F80166-E566-4C4D-ADA0-88FE6180C16A}" type="presParOf" srcId="{E1710D9D-1FF9-ED4E-9A82-0164AE6C23AC}" destId="{A9DB4938-4179-A144-868E-374D3C5FEB84}" srcOrd="1" destOrd="0" presId="urn:microsoft.com/office/officeart/2016/7/layout/VerticalDownArrowProcess"/>
    <dgm:cxn modelId="{C1E39C7A-7DF0-2645-8574-6B00A059D897}" type="presParOf" srcId="{E1710D9D-1FF9-ED4E-9A82-0164AE6C23AC}" destId="{D70FF53E-A828-E843-884A-E46B1706A748}" srcOrd="2" destOrd="0" presId="urn:microsoft.com/office/officeart/2016/7/layout/VerticalDownArrowProcess"/>
    <dgm:cxn modelId="{9A8CE1C2-2FF8-6B4D-92C4-984B37BBA920}" type="presParOf" srcId="{C37E150F-9FC3-AB4D-A3BB-C8C371DE7D4F}" destId="{79EC2E12-E045-BC4E-95A1-FBFDFE877A92}" srcOrd="5" destOrd="0" presId="urn:microsoft.com/office/officeart/2016/7/layout/VerticalDownArrowProcess"/>
    <dgm:cxn modelId="{C70E2D35-3037-A94B-B968-B82D697DA957}" type="presParOf" srcId="{C37E150F-9FC3-AB4D-A3BB-C8C371DE7D4F}" destId="{7491AA4B-9F67-F647-9C70-E1DB95E6069A}" srcOrd="6" destOrd="0" presId="urn:microsoft.com/office/officeart/2016/7/layout/VerticalDownArrowProcess"/>
    <dgm:cxn modelId="{F01DDD5C-25D4-394C-84C2-6C84CE227359}" type="presParOf" srcId="{7491AA4B-9F67-F647-9C70-E1DB95E6069A}" destId="{2BD1ED07-064D-9243-AAA5-803FB573E93E}" srcOrd="0" destOrd="0" presId="urn:microsoft.com/office/officeart/2016/7/layout/VerticalDownArrowProcess"/>
    <dgm:cxn modelId="{F3F19B79-390D-944C-9188-70909BBFF51D}" type="presParOf" srcId="{7491AA4B-9F67-F647-9C70-E1DB95E6069A}" destId="{57066F44-F9FA-8447-AB44-0F3A6E891B23}" srcOrd="1" destOrd="0" presId="urn:microsoft.com/office/officeart/2016/7/layout/VerticalDownArrowProcess"/>
    <dgm:cxn modelId="{722FCFB9-4247-C545-BE87-A72CDCDF049F}" type="presParOf" srcId="{7491AA4B-9F67-F647-9C70-E1DB95E6069A}" destId="{D537BAF2-531F-CF41-A732-C52B2588274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6EE160-B19A-4589-A41D-269317BE9EAB}" type="doc">
      <dgm:prSet loTypeId="urn:microsoft.com/office/officeart/2018/5/layout/IconCircleLabel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8600CFA7-EB00-47FE-AC22-186231E3E346}">
      <dgm:prSet/>
      <dgm:spPr/>
      <dgm:t>
        <a:bodyPr/>
        <a:lstStyle/>
        <a:p>
          <a:r>
            <a:rPr lang="en-US" b="1" dirty="0"/>
            <a:t>MARKETING OBJECTIVE: </a:t>
          </a:r>
          <a:r>
            <a:rPr lang="en-US" dirty="0"/>
            <a:t>To gain a minimum of 50 reads on the blog post by March 2019 by tracking audience engagements like Facebook likes, Twitter tweets and Medium applauses</a:t>
          </a:r>
        </a:p>
      </dgm:t>
    </dgm:pt>
    <dgm:pt modelId="{E6ECAD6C-0498-4EF5-AC58-FF59A636DA43}" type="parTrans" cxnId="{80EE2AFF-4755-4E8E-8DF4-816A15B11CB6}">
      <dgm:prSet/>
      <dgm:spPr/>
      <dgm:t>
        <a:bodyPr/>
        <a:lstStyle/>
        <a:p>
          <a:endParaRPr lang="en-US"/>
        </a:p>
      </dgm:t>
    </dgm:pt>
    <dgm:pt modelId="{9098B766-762D-4B0A-BC96-D0B34254B21C}" type="sibTrans" cxnId="{80EE2AFF-4755-4E8E-8DF4-816A15B11CB6}">
      <dgm:prSet/>
      <dgm:spPr/>
      <dgm:t>
        <a:bodyPr/>
        <a:lstStyle/>
        <a:p>
          <a:endParaRPr lang="en-US"/>
        </a:p>
      </dgm:t>
    </dgm:pt>
    <dgm:pt modelId="{47DC1FAA-AB53-4444-8ECD-E5B6741559C3}">
      <dgm:prSet/>
      <dgm:spPr/>
      <dgm:t>
        <a:bodyPr/>
        <a:lstStyle/>
        <a:p>
          <a:r>
            <a:rPr lang="en-US" b="1" dirty="0"/>
            <a:t>PRIMARY KPI: </a:t>
          </a:r>
          <a:r>
            <a:rPr lang="en-US" dirty="0"/>
            <a:t>Number of  reads for the blog post</a:t>
          </a:r>
        </a:p>
      </dgm:t>
    </dgm:pt>
    <dgm:pt modelId="{2C4395B6-103F-4F0C-9F43-2EEFB810A843}" type="parTrans" cxnId="{80439DDC-ECDA-4C9F-93BE-DC272D2E1312}">
      <dgm:prSet/>
      <dgm:spPr/>
      <dgm:t>
        <a:bodyPr/>
        <a:lstStyle/>
        <a:p>
          <a:endParaRPr lang="en-US"/>
        </a:p>
      </dgm:t>
    </dgm:pt>
    <dgm:pt modelId="{96D19E18-83D4-4BC1-86C6-4055E0EAD50E}" type="sibTrans" cxnId="{80439DDC-ECDA-4C9F-93BE-DC272D2E1312}">
      <dgm:prSet/>
      <dgm:spPr/>
      <dgm:t>
        <a:bodyPr/>
        <a:lstStyle/>
        <a:p>
          <a:endParaRPr lang="en-US"/>
        </a:p>
      </dgm:t>
    </dgm:pt>
    <dgm:pt modelId="{CAFEE01B-7609-4BE2-8C50-CB9F5B453E9D}" type="pres">
      <dgm:prSet presAssocID="{5C6EE160-B19A-4589-A41D-269317BE9EAB}" presName="root" presStyleCnt="0">
        <dgm:presLayoutVars>
          <dgm:dir/>
          <dgm:resizeHandles val="exact"/>
        </dgm:presLayoutVars>
      </dgm:prSet>
      <dgm:spPr/>
    </dgm:pt>
    <dgm:pt modelId="{86CB5EE8-988B-4160-8F61-F69FAE333980}" type="pres">
      <dgm:prSet presAssocID="{8600CFA7-EB00-47FE-AC22-186231E3E346}" presName="compNode" presStyleCnt="0"/>
      <dgm:spPr/>
    </dgm:pt>
    <dgm:pt modelId="{FE6DE475-8701-4C33-AF2D-2F1E25952A26}" type="pres">
      <dgm:prSet presAssocID="{8600CFA7-EB00-47FE-AC22-186231E3E346}" presName="iconBgRect" presStyleLbl="bgShp" presStyleIdx="0" presStyleCnt="2"/>
      <dgm:spPr/>
    </dgm:pt>
    <dgm:pt modelId="{99B98B2F-CBDF-482B-97F5-B499CCC859AF}" type="pres">
      <dgm:prSet presAssocID="{8600CFA7-EB00-47FE-AC22-186231E3E34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951ED360-E941-4946-9824-F91BDA9052F5}" type="pres">
      <dgm:prSet presAssocID="{8600CFA7-EB00-47FE-AC22-186231E3E346}" presName="spaceRect" presStyleCnt="0"/>
      <dgm:spPr/>
    </dgm:pt>
    <dgm:pt modelId="{05E45E90-C73F-4047-B99A-A542370B0025}" type="pres">
      <dgm:prSet presAssocID="{8600CFA7-EB00-47FE-AC22-186231E3E346}" presName="textRect" presStyleLbl="revTx" presStyleIdx="0" presStyleCnt="2" custScaleX="219016">
        <dgm:presLayoutVars>
          <dgm:chMax val="1"/>
          <dgm:chPref val="1"/>
        </dgm:presLayoutVars>
      </dgm:prSet>
      <dgm:spPr/>
    </dgm:pt>
    <dgm:pt modelId="{EA1B8829-6A42-4903-9C53-7EABB18E517B}" type="pres">
      <dgm:prSet presAssocID="{9098B766-762D-4B0A-BC96-D0B34254B21C}" presName="sibTrans" presStyleCnt="0"/>
      <dgm:spPr/>
    </dgm:pt>
    <dgm:pt modelId="{43AFF345-FE06-420F-83F5-231B420F626D}" type="pres">
      <dgm:prSet presAssocID="{47DC1FAA-AB53-4444-8ECD-E5B6741559C3}" presName="compNode" presStyleCnt="0"/>
      <dgm:spPr/>
    </dgm:pt>
    <dgm:pt modelId="{F37D9B17-1534-4684-A8C8-51FC086A1817}" type="pres">
      <dgm:prSet presAssocID="{47DC1FAA-AB53-4444-8ECD-E5B6741559C3}" presName="iconBgRect" presStyleLbl="bgShp" presStyleIdx="1" presStyleCnt="2"/>
      <dgm:spPr/>
    </dgm:pt>
    <dgm:pt modelId="{19BC85E5-3284-4B8C-8DB1-836ED32BCD73}" type="pres">
      <dgm:prSet presAssocID="{47DC1FAA-AB53-4444-8ECD-E5B6741559C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D9DED31A-549B-487E-8F1A-8E92EBED20A8}" type="pres">
      <dgm:prSet presAssocID="{47DC1FAA-AB53-4444-8ECD-E5B6741559C3}" presName="spaceRect" presStyleCnt="0"/>
      <dgm:spPr/>
    </dgm:pt>
    <dgm:pt modelId="{1AA4B419-EEFB-4138-A598-970EA94F7F0D}" type="pres">
      <dgm:prSet presAssocID="{47DC1FAA-AB53-4444-8ECD-E5B6741559C3}" presName="textRect" presStyleLbl="revTx" presStyleIdx="1" presStyleCnt="2">
        <dgm:presLayoutVars>
          <dgm:chMax val="1"/>
          <dgm:chPref val="1"/>
        </dgm:presLayoutVars>
      </dgm:prSet>
      <dgm:spPr/>
    </dgm:pt>
  </dgm:ptLst>
  <dgm:cxnLst>
    <dgm:cxn modelId="{5837427A-9DEB-46D3-9BE2-58720A4B7C4E}" type="presOf" srcId="{5C6EE160-B19A-4589-A41D-269317BE9EAB}" destId="{CAFEE01B-7609-4BE2-8C50-CB9F5B453E9D}" srcOrd="0" destOrd="0" presId="urn:microsoft.com/office/officeart/2018/5/layout/IconCircleLabelList"/>
    <dgm:cxn modelId="{46C0C47D-1535-4BBB-BE1E-48881F5FE45F}" type="presOf" srcId="{8600CFA7-EB00-47FE-AC22-186231E3E346}" destId="{05E45E90-C73F-4047-B99A-A542370B0025}" srcOrd="0" destOrd="0" presId="urn:microsoft.com/office/officeart/2018/5/layout/IconCircleLabelList"/>
    <dgm:cxn modelId="{80439DDC-ECDA-4C9F-93BE-DC272D2E1312}" srcId="{5C6EE160-B19A-4589-A41D-269317BE9EAB}" destId="{47DC1FAA-AB53-4444-8ECD-E5B6741559C3}" srcOrd="1" destOrd="0" parTransId="{2C4395B6-103F-4F0C-9F43-2EEFB810A843}" sibTransId="{96D19E18-83D4-4BC1-86C6-4055E0EAD50E}"/>
    <dgm:cxn modelId="{606CEFF3-741C-4FF4-AD85-AA29F27705D7}" type="presOf" srcId="{47DC1FAA-AB53-4444-8ECD-E5B6741559C3}" destId="{1AA4B419-EEFB-4138-A598-970EA94F7F0D}" srcOrd="0" destOrd="0" presId="urn:microsoft.com/office/officeart/2018/5/layout/IconCircleLabelList"/>
    <dgm:cxn modelId="{80EE2AFF-4755-4E8E-8DF4-816A15B11CB6}" srcId="{5C6EE160-B19A-4589-A41D-269317BE9EAB}" destId="{8600CFA7-EB00-47FE-AC22-186231E3E346}" srcOrd="0" destOrd="0" parTransId="{E6ECAD6C-0498-4EF5-AC58-FF59A636DA43}" sibTransId="{9098B766-762D-4B0A-BC96-D0B34254B21C}"/>
    <dgm:cxn modelId="{CDD0D60C-D419-45E0-BF7C-3AF9BA46E943}" type="presParOf" srcId="{CAFEE01B-7609-4BE2-8C50-CB9F5B453E9D}" destId="{86CB5EE8-988B-4160-8F61-F69FAE333980}" srcOrd="0" destOrd="0" presId="urn:microsoft.com/office/officeart/2018/5/layout/IconCircleLabelList"/>
    <dgm:cxn modelId="{3DAE80DB-9DDC-4515-9B49-B2B98690EEC1}" type="presParOf" srcId="{86CB5EE8-988B-4160-8F61-F69FAE333980}" destId="{FE6DE475-8701-4C33-AF2D-2F1E25952A26}" srcOrd="0" destOrd="0" presId="urn:microsoft.com/office/officeart/2018/5/layout/IconCircleLabelList"/>
    <dgm:cxn modelId="{D77DD382-16B2-4FE4-8C0E-E6561532E8E8}" type="presParOf" srcId="{86CB5EE8-988B-4160-8F61-F69FAE333980}" destId="{99B98B2F-CBDF-482B-97F5-B499CCC859AF}" srcOrd="1" destOrd="0" presId="urn:microsoft.com/office/officeart/2018/5/layout/IconCircleLabelList"/>
    <dgm:cxn modelId="{18285BB8-ACC1-4B3C-962F-DABAFD257B93}" type="presParOf" srcId="{86CB5EE8-988B-4160-8F61-F69FAE333980}" destId="{951ED360-E941-4946-9824-F91BDA9052F5}" srcOrd="2" destOrd="0" presId="urn:microsoft.com/office/officeart/2018/5/layout/IconCircleLabelList"/>
    <dgm:cxn modelId="{DB87E18A-7937-4E99-BE6E-4A6127B0D7E6}" type="presParOf" srcId="{86CB5EE8-988B-4160-8F61-F69FAE333980}" destId="{05E45E90-C73F-4047-B99A-A542370B0025}" srcOrd="3" destOrd="0" presId="urn:microsoft.com/office/officeart/2018/5/layout/IconCircleLabelList"/>
    <dgm:cxn modelId="{4CD0DA79-A4E5-43E5-AEF0-E20FCCFEF555}" type="presParOf" srcId="{CAFEE01B-7609-4BE2-8C50-CB9F5B453E9D}" destId="{EA1B8829-6A42-4903-9C53-7EABB18E517B}" srcOrd="1" destOrd="0" presId="urn:microsoft.com/office/officeart/2018/5/layout/IconCircleLabelList"/>
    <dgm:cxn modelId="{2AF03D5A-DA4C-4BBA-9D8A-B7CCABB1D81F}" type="presParOf" srcId="{CAFEE01B-7609-4BE2-8C50-CB9F5B453E9D}" destId="{43AFF345-FE06-420F-83F5-231B420F626D}" srcOrd="2" destOrd="0" presId="urn:microsoft.com/office/officeart/2018/5/layout/IconCircleLabelList"/>
    <dgm:cxn modelId="{784DC05E-7441-41C0-AC5B-220FBA280113}" type="presParOf" srcId="{43AFF345-FE06-420F-83F5-231B420F626D}" destId="{F37D9B17-1534-4684-A8C8-51FC086A1817}" srcOrd="0" destOrd="0" presId="urn:microsoft.com/office/officeart/2018/5/layout/IconCircleLabelList"/>
    <dgm:cxn modelId="{256BF617-5E10-4EB8-897E-7FBA88DF5BB9}" type="presParOf" srcId="{43AFF345-FE06-420F-83F5-231B420F626D}" destId="{19BC85E5-3284-4B8C-8DB1-836ED32BCD73}" srcOrd="1" destOrd="0" presId="urn:microsoft.com/office/officeart/2018/5/layout/IconCircleLabelList"/>
    <dgm:cxn modelId="{617CA46B-6370-4B88-ABA9-F8B295286F0A}" type="presParOf" srcId="{43AFF345-FE06-420F-83F5-231B420F626D}" destId="{D9DED31A-549B-487E-8F1A-8E92EBED20A8}" srcOrd="2" destOrd="0" presId="urn:microsoft.com/office/officeart/2018/5/layout/IconCircleLabelList"/>
    <dgm:cxn modelId="{D5D98EFB-D2B1-4D8B-8D23-DDE88C5C2D84}" type="presParOf" srcId="{43AFF345-FE06-420F-83F5-231B420F626D}" destId="{1AA4B419-EEFB-4138-A598-970EA94F7F0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B45F74-A79E-4465-9688-01653078F530}" type="doc">
      <dgm:prSet loTypeId="urn:microsoft.com/office/officeart/2018/2/layout/IconCircleList" loCatId="icon" qsTypeId="urn:microsoft.com/office/officeart/2005/8/quickstyle/simple4" qsCatId="simple" csTypeId="urn:microsoft.com/office/officeart/2018/5/colors/Iconchunking_neutralicon_colorful1" csCatId="colorful" phldr="1"/>
      <dgm:spPr/>
      <dgm:t>
        <a:bodyPr/>
        <a:lstStyle/>
        <a:p>
          <a:endParaRPr lang="en-US"/>
        </a:p>
      </dgm:t>
    </dgm:pt>
    <dgm:pt modelId="{947B9AAE-1CD5-4E16-A2A5-707414D95D92}">
      <dgm:prSet/>
      <dgm:spPr/>
      <dgm:t>
        <a:bodyPr/>
        <a:lstStyle/>
        <a:p>
          <a:r>
            <a:rPr lang="en-US" b="1" dirty="0"/>
            <a:t>SITUATION:  	</a:t>
          </a:r>
          <a:r>
            <a:rPr lang="en-US" dirty="0"/>
            <a:t>Daniel aspires to be 		a Media Marketer 		running his own 			affiliate marketing 		brand</a:t>
          </a:r>
        </a:p>
      </dgm:t>
    </dgm:pt>
    <dgm:pt modelId="{FC24B54A-FA02-4E4C-8F5F-9E7F75ECDD72}" type="parTrans" cxnId="{035072E0-E327-4AC8-8A40-4FA081CD5A1D}">
      <dgm:prSet/>
      <dgm:spPr/>
      <dgm:t>
        <a:bodyPr/>
        <a:lstStyle/>
        <a:p>
          <a:endParaRPr lang="en-US"/>
        </a:p>
      </dgm:t>
    </dgm:pt>
    <dgm:pt modelId="{B0007D2E-5F47-4E5C-ACAD-A8861CEEED0D}" type="sibTrans" cxnId="{035072E0-E327-4AC8-8A40-4FA081CD5A1D}">
      <dgm:prSet/>
      <dgm:spPr/>
      <dgm:t>
        <a:bodyPr/>
        <a:lstStyle/>
        <a:p>
          <a:endParaRPr lang="en-US"/>
        </a:p>
      </dgm:t>
    </dgm:pt>
    <dgm:pt modelId="{0211A0F2-44FD-4B28-8BEA-3676090876AF}">
      <dgm:prSet/>
      <dgm:spPr/>
      <dgm:t>
        <a:bodyPr/>
        <a:lstStyle/>
        <a:p>
          <a:r>
            <a:rPr lang="en-US" b="1" dirty="0"/>
            <a:t>	COMPLICATION:   </a:t>
          </a:r>
        </a:p>
        <a:p>
          <a:r>
            <a:rPr lang="en-US" dirty="0"/>
            <a:t>		He fears lack of time and 	skills might hinder his 		efforts to achieve his goal. He wants more of 		quality educational content for example various 		content 	marketing campaigns that could enhance 		his ken of knowledge regarding the same. There 		are lots of informational content available online 		and oﬄine, so much so that it gets overwhelming 		to ﬁnd the right suited for him</a:t>
          </a:r>
        </a:p>
      </dgm:t>
    </dgm:pt>
    <dgm:pt modelId="{7EE031D1-2D46-46A1-804D-80007DA573A9}" type="parTrans" cxnId="{AB213504-47C6-482A-96BA-C9A1EBDA08EC}">
      <dgm:prSet/>
      <dgm:spPr/>
      <dgm:t>
        <a:bodyPr/>
        <a:lstStyle/>
        <a:p>
          <a:endParaRPr lang="en-US"/>
        </a:p>
      </dgm:t>
    </dgm:pt>
    <dgm:pt modelId="{DD1AEF0A-1DF9-4581-B709-2D4A36532192}" type="sibTrans" cxnId="{AB213504-47C6-482A-96BA-C9A1EBDA08EC}">
      <dgm:prSet/>
      <dgm:spPr/>
      <dgm:t>
        <a:bodyPr/>
        <a:lstStyle/>
        <a:p>
          <a:endParaRPr lang="en-US"/>
        </a:p>
      </dgm:t>
    </dgm:pt>
    <dgm:pt modelId="{54ED002B-71F4-4B0C-8518-DC4C414283FC}">
      <dgm:prSet/>
      <dgm:spPr/>
      <dgm:t>
        <a:bodyPr/>
        <a:lstStyle/>
        <a:p>
          <a:r>
            <a:rPr lang="en-US" b="1" dirty="0"/>
            <a:t>QUESTION:</a:t>
          </a:r>
          <a:r>
            <a:rPr lang="en-US" dirty="0"/>
            <a:t>. 	Where can he find  		the best resource 		that suits his needs?</a:t>
          </a:r>
        </a:p>
      </dgm:t>
    </dgm:pt>
    <dgm:pt modelId="{5CF04287-1B9F-416E-98DC-6FCA4D1144D0}" type="parTrans" cxnId="{56F78962-88CB-44A4-94D1-687A9A3968CA}">
      <dgm:prSet/>
      <dgm:spPr/>
      <dgm:t>
        <a:bodyPr/>
        <a:lstStyle/>
        <a:p>
          <a:endParaRPr lang="en-US"/>
        </a:p>
      </dgm:t>
    </dgm:pt>
    <dgm:pt modelId="{41821640-B55B-48EC-8D42-821D6544232F}" type="sibTrans" cxnId="{56F78962-88CB-44A4-94D1-687A9A3968CA}">
      <dgm:prSet/>
      <dgm:spPr/>
      <dgm:t>
        <a:bodyPr/>
        <a:lstStyle/>
        <a:p>
          <a:endParaRPr lang="en-US"/>
        </a:p>
      </dgm:t>
    </dgm:pt>
    <dgm:pt modelId="{6D1782CA-BFCA-4E3A-A140-3D00DD8E8C1D}">
      <dgm:prSet/>
      <dgm:spPr/>
      <dgm:t>
        <a:bodyPr/>
        <a:lstStyle/>
        <a:p>
          <a:r>
            <a:rPr lang="en-US" b="1" dirty="0"/>
            <a:t>ANSWER:  </a:t>
          </a:r>
          <a:r>
            <a:rPr lang="en-US" dirty="0"/>
            <a:t>LinkedIn’s video marketing 		       campaign elucidated him 		       more on ways videos could 		       help him promote his content online </a:t>
          </a:r>
        </a:p>
      </dgm:t>
    </dgm:pt>
    <dgm:pt modelId="{63B95A0F-AC9E-4739-BBB0-2555DE8D8165}" type="parTrans" cxnId="{32646A8F-AB76-4F6D-BBC3-8D10BBF7AFDF}">
      <dgm:prSet/>
      <dgm:spPr/>
      <dgm:t>
        <a:bodyPr/>
        <a:lstStyle/>
        <a:p>
          <a:endParaRPr lang="en-US"/>
        </a:p>
      </dgm:t>
    </dgm:pt>
    <dgm:pt modelId="{8F52A4DD-95FE-4787-BB9E-592E0A5054CF}" type="sibTrans" cxnId="{32646A8F-AB76-4F6D-BBC3-8D10BBF7AFDF}">
      <dgm:prSet/>
      <dgm:spPr/>
      <dgm:t>
        <a:bodyPr/>
        <a:lstStyle/>
        <a:p>
          <a:endParaRPr lang="en-US"/>
        </a:p>
      </dgm:t>
    </dgm:pt>
    <dgm:pt modelId="{8D65A3D8-7995-4692-9A52-D9670B3042DD}" type="pres">
      <dgm:prSet presAssocID="{60B45F74-A79E-4465-9688-01653078F530}" presName="root" presStyleCnt="0">
        <dgm:presLayoutVars>
          <dgm:dir/>
          <dgm:resizeHandles val="exact"/>
        </dgm:presLayoutVars>
      </dgm:prSet>
      <dgm:spPr/>
    </dgm:pt>
    <dgm:pt modelId="{6438D493-091D-4252-83BC-9AF968BE8F6E}" type="pres">
      <dgm:prSet presAssocID="{60B45F74-A79E-4465-9688-01653078F530}" presName="container" presStyleCnt="0">
        <dgm:presLayoutVars>
          <dgm:dir/>
          <dgm:resizeHandles val="exact"/>
        </dgm:presLayoutVars>
      </dgm:prSet>
      <dgm:spPr/>
    </dgm:pt>
    <dgm:pt modelId="{A2C71B30-0579-4BC4-BAB8-582F9C03DB22}" type="pres">
      <dgm:prSet presAssocID="{947B9AAE-1CD5-4E16-A2A5-707414D95D92}" presName="compNode" presStyleCnt="0"/>
      <dgm:spPr/>
    </dgm:pt>
    <dgm:pt modelId="{A0CDB04F-F5F9-40E6-8026-0DA5B5E607A1}" type="pres">
      <dgm:prSet presAssocID="{947B9AAE-1CD5-4E16-A2A5-707414D95D92}" presName="iconBgRect" presStyleLbl="bgShp" presStyleIdx="0" presStyleCnt="4"/>
      <dgm:spPr/>
    </dgm:pt>
    <dgm:pt modelId="{9EFF70B5-908F-4666-B146-80083E5E0762}" type="pres">
      <dgm:prSet presAssocID="{947B9AAE-1CD5-4E16-A2A5-707414D95D9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1B041695-41E1-431D-B7C4-CF0D5DCBC7B6}" type="pres">
      <dgm:prSet presAssocID="{947B9AAE-1CD5-4E16-A2A5-707414D95D92}" presName="spaceRect" presStyleCnt="0"/>
      <dgm:spPr/>
    </dgm:pt>
    <dgm:pt modelId="{1C2D6588-B6E7-42A7-A02C-0F561FA893F9}" type="pres">
      <dgm:prSet presAssocID="{947B9AAE-1CD5-4E16-A2A5-707414D95D92}" presName="textRect" presStyleLbl="revTx" presStyleIdx="0" presStyleCnt="4">
        <dgm:presLayoutVars>
          <dgm:chMax val="1"/>
          <dgm:chPref val="1"/>
        </dgm:presLayoutVars>
      </dgm:prSet>
      <dgm:spPr/>
    </dgm:pt>
    <dgm:pt modelId="{9F8A0CBE-B1AC-4F42-8966-933C6E284DE4}" type="pres">
      <dgm:prSet presAssocID="{B0007D2E-5F47-4E5C-ACAD-A8861CEEED0D}" presName="sibTrans" presStyleLbl="sibTrans2D1" presStyleIdx="0" presStyleCnt="0"/>
      <dgm:spPr/>
    </dgm:pt>
    <dgm:pt modelId="{2F06B4CE-8014-4677-8B7B-BA76563C07A4}" type="pres">
      <dgm:prSet presAssocID="{0211A0F2-44FD-4B28-8BEA-3676090876AF}" presName="compNode" presStyleCnt="0"/>
      <dgm:spPr/>
    </dgm:pt>
    <dgm:pt modelId="{7147D855-C6FC-4752-B39C-0846F1C8B3A3}" type="pres">
      <dgm:prSet presAssocID="{0211A0F2-44FD-4B28-8BEA-3676090876AF}" presName="iconBgRect" presStyleLbl="bgShp" presStyleIdx="1" presStyleCnt="4"/>
      <dgm:spPr/>
    </dgm:pt>
    <dgm:pt modelId="{15893F67-4D5D-42A6-AE56-26CECEDF2F53}" type="pres">
      <dgm:prSet presAssocID="{0211A0F2-44FD-4B28-8BEA-3676090876A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5BA19A1-2B51-4E7F-A81C-E0671A40714B}" type="pres">
      <dgm:prSet presAssocID="{0211A0F2-44FD-4B28-8BEA-3676090876AF}" presName="spaceRect" presStyleCnt="0"/>
      <dgm:spPr/>
    </dgm:pt>
    <dgm:pt modelId="{6C3EE464-A90F-4EC7-88B7-4B33CD0E2450}" type="pres">
      <dgm:prSet presAssocID="{0211A0F2-44FD-4B28-8BEA-3676090876AF}" presName="textRect" presStyleLbl="revTx" presStyleIdx="1" presStyleCnt="4" custScaleX="182112">
        <dgm:presLayoutVars>
          <dgm:chMax val="1"/>
          <dgm:chPref val="1"/>
        </dgm:presLayoutVars>
      </dgm:prSet>
      <dgm:spPr/>
    </dgm:pt>
    <dgm:pt modelId="{69137FC1-185A-464D-B536-33C0A4661A81}" type="pres">
      <dgm:prSet presAssocID="{DD1AEF0A-1DF9-4581-B709-2D4A36532192}" presName="sibTrans" presStyleLbl="sibTrans2D1" presStyleIdx="0" presStyleCnt="0"/>
      <dgm:spPr/>
    </dgm:pt>
    <dgm:pt modelId="{2D66719C-3591-4876-999E-CE4F900D2079}" type="pres">
      <dgm:prSet presAssocID="{54ED002B-71F4-4B0C-8518-DC4C414283FC}" presName="compNode" presStyleCnt="0"/>
      <dgm:spPr/>
    </dgm:pt>
    <dgm:pt modelId="{4ECD78D8-AAA3-46DF-AEAE-F05A5F386D4C}" type="pres">
      <dgm:prSet presAssocID="{54ED002B-71F4-4B0C-8518-DC4C414283FC}" presName="iconBgRect" presStyleLbl="bgShp" presStyleIdx="2" presStyleCnt="4"/>
      <dgm:spPr/>
    </dgm:pt>
    <dgm:pt modelId="{8801B2A1-4C6F-4BB1-907D-BE9D4C67DB3B}" type="pres">
      <dgm:prSet presAssocID="{54ED002B-71F4-4B0C-8518-DC4C414283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19FA6A56-103D-418C-972A-89998E4D0815}" type="pres">
      <dgm:prSet presAssocID="{54ED002B-71F4-4B0C-8518-DC4C414283FC}" presName="spaceRect" presStyleCnt="0"/>
      <dgm:spPr/>
    </dgm:pt>
    <dgm:pt modelId="{4935715C-6C8C-4E3D-B2F4-FC903E1A27D4}" type="pres">
      <dgm:prSet presAssocID="{54ED002B-71F4-4B0C-8518-DC4C414283FC}" presName="textRect" presStyleLbl="revTx" presStyleIdx="2" presStyleCnt="4">
        <dgm:presLayoutVars>
          <dgm:chMax val="1"/>
          <dgm:chPref val="1"/>
        </dgm:presLayoutVars>
      </dgm:prSet>
      <dgm:spPr/>
    </dgm:pt>
    <dgm:pt modelId="{4395BEE2-8B39-43A9-B15A-C0C7BD491FC3}" type="pres">
      <dgm:prSet presAssocID="{41821640-B55B-48EC-8D42-821D6544232F}" presName="sibTrans" presStyleLbl="sibTrans2D1" presStyleIdx="0" presStyleCnt="0"/>
      <dgm:spPr/>
    </dgm:pt>
    <dgm:pt modelId="{B75E5EF3-8EBB-4BA5-8E81-8B25F4B0D9CF}" type="pres">
      <dgm:prSet presAssocID="{6D1782CA-BFCA-4E3A-A140-3D00DD8E8C1D}" presName="compNode" presStyleCnt="0"/>
      <dgm:spPr/>
    </dgm:pt>
    <dgm:pt modelId="{8A2A728C-DA9D-4302-8B05-9A08F4B56094}" type="pres">
      <dgm:prSet presAssocID="{6D1782CA-BFCA-4E3A-A140-3D00DD8E8C1D}" presName="iconBgRect" presStyleLbl="bgShp" presStyleIdx="3" presStyleCnt="4"/>
      <dgm:spPr/>
    </dgm:pt>
    <dgm:pt modelId="{7C21B850-DA93-4954-A3EC-147C8688DA98}" type="pres">
      <dgm:prSet presAssocID="{6D1782CA-BFCA-4E3A-A140-3D00DD8E8C1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gaphone"/>
        </a:ext>
      </dgm:extLst>
    </dgm:pt>
    <dgm:pt modelId="{124F3759-C0D0-4F21-953A-8F1CE9B712BA}" type="pres">
      <dgm:prSet presAssocID="{6D1782CA-BFCA-4E3A-A140-3D00DD8E8C1D}" presName="spaceRect" presStyleCnt="0"/>
      <dgm:spPr/>
    </dgm:pt>
    <dgm:pt modelId="{5BC2010A-E905-4EAC-A88E-AB2E29A39DEA}" type="pres">
      <dgm:prSet presAssocID="{6D1782CA-BFCA-4E3A-A140-3D00DD8E8C1D}" presName="textRect" presStyleLbl="revTx" presStyleIdx="3" presStyleCnt="4" custScaleX="134389" custLinFactNeighborX="9377" custLinFactNeighborY="2842">
        <dgm:presLayoutVars>
          <dgm:chMax val="1"/>
          <dgm:chPref val="1"/>
        </dgm:presLayoutVars>
      </dgm:prSet>
      <dgm:spPr/>
    </dgm:pt>
  </dgm:ptLst>
  <dgm:cxnLst>
    <dgm:cxn modelId="{AB213504-47C6-482A-96BA-C9A1EBDA08EC}" srcId="{60B45F74-A79E-4465-9688-01653078F530}" destId="{0211A0F2-44FD-4B28-8BEA-3676090876AF}" srcOrd="1" destOrd="0" parTransId="{7EE031D1-2D46-46A1-804D-80007DA573A9}" sibTransId="{DD1AEF0A-1DF9-4581-B709-2D4A36532192}"/>
    <dgm:cxn modelId="{8DBE3C1F-8B7C-4B13-A897-F92DABFDD18B}" type="presOf" srcId="{41821640-B55B-48EC-8D42-821D6544232F}" destId="{4395BEE2-8B39-43A9-B15A-C0C7BD491FC3}" srcOrd="0" destOrd="0" presId="urn:microsoft.com/office/officeart/2018/2/layout/IconCircleList"/>
    <dgm:cxn modelId="{3343FB21-CCC7-4577-B4BC-37D7976E6BA9}" type="presOf" srcId="{947B9AAE-1CD5-4E16-A2A5-707414D95D92}" destId="{1C2D6588-B6E7-42A7-A02C-0F561FA893F9}" srcOrd="0" destOrd="0" presId="urn:microsoft.com/office/officeart/2018/2/layout/IconCircleList"/>
    <dgm:cxn modelId="{A93B9033-0235-4141-AFE4-CA4D34B95966}" type="presOf" srcId="{B0007D2E-5F47-4E5C-ACAD-A8861CEEED0D}" destId="{9F8A0CBE-B1AC-4F42-8966-933C6E284DE4}" srcOrd="0" destOrd="0" presId="urn:microsoft.com/office/officeart/2018/2/layout/IconCircleList"/>
    <dgm:cxn modelId="{56F78962-88CB-44A4-94D1-687A9A3968CA}" srcId="{60B45F74-A79E-4465-9688-01653078F530}" destId="{54ED002B-71F4-4B0C-8518-DC4C414283FC}" srcOrd="2" destOrd="0" parTransId="{5CF04287-1B9F-416E-98DC-6FCA4D1144D0}" sibTransId="{41821640-B55B-48EC-8D42-821D6544232F}"/>
    <dgm:cxn modelId="{920EF367-07EC-49D6-8C5B-2A4D4F1C2459}" type="presOf" srcId="{6D1782CA-BFCA-4E3A-A140-3D00DD8E8C1D}" destId="{5BC2010A-E905-4EAC-A88E-AB2E29A39DEA}" srcOrd="0" destOrd="0" presId="urn:microsoft.com/office/officeart/2018/2/layout/IconCircleList"/>
    <dgm:cxn modelId="{32646A8F-AB76-4F6D-BBC3-8D10BBF7AFDF}" srcId="{60B45F74-A79E-4465-9688-01653078F530}" destId="{6D1782CA-BFCA-4E3A-A140-3D00DD8E8C1D}" srcOrd="3" destOrd="0" parTransId="{63B95A0F-AC9E-4739-BBB0-2555DE8D8165}" sibTransId="{8F52A4DD-95FE-4787-BB9E-592E0A5054CF}"/>
    <dgm:cxn modelId="{6AEFC2AB-6A64-43C6-8D2C-79C922988CB2}" type="presOf" srcId="{60B45F74-A79E-4465-9688-01653078F530}" destId="{8D65A3D8-7995-4692-9A52-D9670B3042DD}" srcOrd="0" destOrd="0" presId="urn:microsoft.com/office/officeart/2018/2/layout/IconCircleList"/>
    <dgm:cxn modelId="{C21128AF-DA12-4FE3-BCAD-30B59142DBE5}" type="presOf" srcId="{54ED002B-71F4-4B0C-8518-DC4C414283FC}" destId="{4935715C-6C8C-4E3D-B2F4-FC903E1A27D4}" srcOrd="0" destOrd="0" presId="urn:microsoft.com/office/officeart/2018/2/layout/IconCircleList"/>
    <dgm:cxn modelId="{520D8ED6-F8B3-4D4C-86F3-9C474485EB75}" type="presOf" srcId="{DD1AEF0A-1DF9-4581-B709-2D4A36532192}" destId="{69137FC1-185A-464D-B536-33C0A4661A81}" srcOrd="0" destOrd="0" presId="urn:microsoft.com/office/officeart/2018/2/layout/IconCircleList"/>
    <dgm:cxn modelId="{035072E0-E327-4AC8-8A40-4FA081CD5A1D}" srcId="{60B45F74-A79E-4465-9688-01653078F530}" destId="{947B9AAE-1CD5-4E16-A2A5-707414D95D92}" srcOrd="0" destOrd="0" parTransId="{FC24B54A-FA02-4E4C-8F5F-9E7F75ECDD72}" sibTransId="{B0007D2E-5F47-4E5C-ACAD-A8861CEEED0D}"/>
    <dgm:cxn modelId="{CDB443E9-21A8-4ED6-AF9F-09EE3A700B43}" type="presOf" srcId="{0211A0F2-44FD-4B28-8BEA-3676090876AF}" destId="{6C3EE464-A90F-4EC7-88B7-4B33CD0E2450}" srcOrd="0" destOrd="0" presId="urn:microsoft.com/office/officeart/2018/2/layout/IconCircleList"/>
    <dgm:cxn modelId="{AC2055F9-E207-4F57-9996-3C3E09CAB238}" type="presParOf" srcId="{8D65A3D8-7995-4692-9A52-D9670B3042DD}" destId="{6438D493-091D-4252-83BC-9AF968BE8F6E}" srcOrd="0" destOrd="0" presId="urn:microsoft.com/office/officeart/2018/2/layout/IconCircleList"/>
    <dgm:cxn modelId="{F1E4A540-9676-4D9C-8792-4234E1524682}" type="presParOf" srcId="{6438D493-091D-4252-83BC-9AF968BE8F6E}" destId="{A2C71B30-0579-4BC4-BAB8-582F9C03DB22}" srcOrd="0" destOrd="0" presId="urn:microsoft.com/office/officeart/2018/2/layout/IconCircleList"/>
    <dgm:cxn modelId="{F5805F94-AAD7-4938-8F6F-B14BCCF3BC5B}" type="presParOf" srcId="{A2C71B30-0579-4BC4-BAB8-582F9C03DB22}" destId="{A0CDB04F-F5F9-40E6-8026-0DA5B5E607A1}" srcOrd="0" destOrd="0" presId="urn:microsoft.com/office/officeart/2018/2/layout/IconCircleList"/>
    <dgm:cxn modelId="{0732985A-67D9-4109-8405-EE8401B0885A}" type="presParOf" srcId="{A2C71B30-0579-4BC4-BAB8-582F9C03DB22}" destId="{9EFF70B5-908F-4666-B146-80083E5E0762}" srcOrd="1" destOrd="0" presId="urn:microsoft.com/office/officeart/2018/2/layout/IconCircleList"/>
    <dgm:cxn modelId="{DCE94894-69E4-4700-8A56-245D97712E98}" type="presParOf" srcId="{A2C71B30-0579-4BC4-BAB8-582F9C03DB22}" destId="{1B041695-41E1-431D-B7C4-CF0D5DCBC7B6}" srcOrd="2" destOrd="0" presId="urn:microsoft.com/office/officeart/2018/2/layout/IconCircleList"/>
    <dgm:cxn modelId="{AFD83B62-88E5-4431-920A-7B7FD01B932D}" type="presParOf" srcId="{A2C71B30-0579-4BC4-BAB8-582F9C03DB22}" destId="{1C2D6588-B6E7-42A7-A02C-0F561FA893F9}" srcOrd="3" destOrd="0" presId="urn:microsoft.com/office/officeart/2018/2/layout/IconCircleList"/>
    <dgm:cxn modelId="{92B485F9-DC68-4DBE-8CFF-C8B61129DBD3}" type="presParOf" srcId="{6438D493-091D-4252-83BC-9AF968BE8F6E}" destId="{9F8A0CBE-B1AC-4F42-8966-933C6E284DE4}" srcOrd="1" destOrd="0" presId="urn:microsoft.com/office/officeart/2018/2/layout/IconCircleList"/>
    <dgm:cxn modelId="{1909E218-EF8E-4E37-8F70-C8F727C503AA}" type="presParOf" srcId="{6438D493-091D-4252-83BC-9AF968BE8F6E}" destId="{2F06B4CE-8014-4677-8B7B-BA76563C07A4}" srcOrd="2" destOrd="0" presId="urn:microsoft.com/office/officeart/2018/2/layout/IconCircleList"/>
    <dgm:cxn modelId="{E2A5CE27-6150-4C47-A587-15C5F3215F8A}" type="presParOf" srcId="{2F06B4CE-8014-4677-8B7B-BA76563C07A4}" destId="{7147D855-C6FC-4752-B39C-0846F1C8B3A3}" srcOrd="0" destOrd="0" presId="urn:microsoft.com/office/officeart/2018/2/layout/IconCircleList"/>
    <dgm:cxn modelId="{D3232E47-67A8-4054-B427-F2B1F8DC7C55}" type="presParOf" srcId="{2F06B4CE-8014-4677-8B7B-BA76563C07A4}" destId="{15893F67-4D5D-42A6-AE56-26CECEDF2F53}" srcOrd="1" destOrd="0" presId="urn:microsoft.com/office/officeart/2018/2/layout/IconCircleList"/>
    <dgm:cxn modelId="{09D98968-AD9A-4B2D-89BB-9CAF85460B17}" type="presParOf" srcId="{2F06B4CE-8014-4677-8B7B-BA76563C07A4}" destId="{A5BA19A1-2B51-4E7F-A81C-E0671A40714B}" srcOrd="2" destOrd="0" presId="urn:microsoft.com/office/officeart/2018/2/layout/IconCircleList"/>
    <dgm:cxn modelId="{02CC6B11-24B8-4690-9B2B-A6A333301398}" type="presParOf" srcId="{2F06B4CE-8014-4677-8B7B-BA76563C07A4}" destId="{6C3EE464-A90F-4EC7-88B7-4B33CD0E2450}" srcOrd="3" destOrd="0" presId="urn:microsoft.com/office/officeart/2018/2/layout/IconCircleList"/>
    <dgm:cxn modelId="{4CD203C5-535A-4B8F-835B-05F57E6F5C1F}" type="presParOf" srcId="{6438D493-091D-4252-83BC-9AF968BE8F6E}" destId="{69137FC1-185A-464D-B536-33C0A4661A81}" srcOrd="3" destOrd="0" presId="urn:microsoft.com/office/officeart/2018/2/layout/IconCircleList"/>
    <dgm:cxn modelId="{CE18A225-B2B5-409F-BEE2-EF77F02AC6DA}" type="presParOf" srcId="{6438D493-091D-4252-83BC-9AF968BE8F6E}" destId="{2D66719C-3591-4876-999E-CE4F900D2079}" srcOrd="4" destOrd="0" presId="urn:microsoft.com/office/officeart/2018/2/layout/IconCircleList"/>
    <dgm:cxn modelId="{7A27596A-D316-44B2-A590-26ED1BBC3C30}" type="presParOf" srcId="{2D66719C-3591-4876-999E-CE4F900D2079}" destId="{4ECD78D8-AAA3-46DF-AEAE-F05A5F386D4C}" srcOrd="0" destOrd="0" presId="urn:microsoft.com/office/officeart/2018/2/layout/IconCircleList"/>
    <dgm:cxn modelId="{EA9C99C0-B279-4DA7-BFD8-19990A547323}" type="presParOf" srcId="{2D66719C-3591-4876-999E-CE4F900D2079}" destId="{8801B2A1-4C6F-4BB1-907D-BE9D4C67DB3B}" srcOrd="1" destOrd="0" presId="urn:microsoft.com/office/officeart/2018/2/layout/IconCircleList"/>
    <dgm:cxn modelId="{24579D4C-1767-4ABB-AD92-AC306A76BCCD}" type="presParOf" srcId="{2D66719C-3591-4876-999E-CE4F900D2079}" destId="{19FA6A56-103D-418C-972A-89998E4D0815}" srcOrd="2" destOrd="0" presId="urn:microsoft.com/office/officeart/2018/2/layout/IconCircleList"/>
    <dgm:cxn modelId="{C1FF63E4-ECE6-44DD-BFFE-F1A3A40BD7B7}" type="presParOf" srcId="{2D66719C-3591-4876-999E-CE4F900D2079}" destId="{4935715C-6C8C-4E3D-B2F4-FC903E1A27D4}" srcOrd="3" destOrd="0" presId="urn:microsoft.com/office/officeart/2018/2/layout/IconCircleList"/>
    <dgm:cxn modelId="{98C07248-A5FD-4AA3-A570-74C1BFFD6AEB}" type="presParOf" srcId="{6438D493-091D-4252-83BC-9AF968BE8F6E}" destId="{4395BEE2-8B39-43A9-B15A-C0C7BD491FC3}" srcOrd="5" destOrd="0" presId="urn:microsoft.com/office/officeart/2018/2/layout/IconCircleList"/>
    <dgm:cxn modelId="{06AD5EB5-D7AB-4ABF-8F59-439DAF86ED18}" type="presParOf" srcId="{6438D493-091D-4252-83BC-9AF968BE8F6E}" destId="{B75E5EF3-8EBB-4BA5-8E81-8B25F4B0D9CF}" srcOrd="6" destOrd="0" presId="urn:microsoft.com/office/officeart/2018/2/layout/IconCircleList"/>
    <dgm:cxn modelId="{19ED658F-3D2B-43D0-A221-8E146B47EDEB}" type="presParOf" srcId="{B75E5EF3-8EBB-4BA5-8E81-8B25F4B0D9CF}" destId="{8A2A728C-DA9D-4302-8B05-9A08F4B56094}" srcOrd="0" destOrd="0" presId="urn:microsoft.com/office/officeart/2018/2/layout/IconCircleList"/>
    <dgm:cxn modelId="{DCD50118-72E6-488D-9A6A-12BF3CEC9AB0}" type="presParOf" srcId="{B75E5EF3-8EBB-4BA5-8E81-8B25F4B0D9CF}" destId="{7C21B850-DA93-4954-A3EC-147C8688DA98}" srcOrd="1" destOrd="0" presId="urn:microsoft.com/office/officeart/2018/2/layout/IconCircleList"/>
    <dgm:cxn modelId="{97AFDBC1-5826-40DB-BC1E-67A3217AA50C}" type="presParOf" srcId="{B75E5EF3-8EBB-4BA5-8E81-8B25F4B0D9CF}" destId="{124F3759-C0D0-4F21-953A-8F1CE9B712BA}" srcOrd="2" destOrd="0" presId="urn:microsoft.com/office/officeart/2018/2/layout/IconCircleList"/>
    <dgm:cxn modelId="{382C18DA-FAAF-4CEF-AB4F-F41E1B66AA07}" type="presParOf" srcId="{B75E5EF3-8EBB-4BA5-8E81-8B25F4B0D9CF}" destId="{5BC2010A-E905-4EAC-A88E-AB2E29A39DE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77B22-8184-4546-A1D6-4913D9782783}">
      <dsp:nvSpPr>
        <dsp:cNvPr id="0" name=""/>
        <dsp:cNvSpPr/>
      </dsp:nvSpPr>
      <dsp:spPr>
        <a:xfrm>
          <a:off x="0" y="3230494"/>
          <a:ext cx="1108769" cy="706753"/>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856" tIns="177800" rIns="78856" bIns="177800" numCol="1" spcCol="1270" anchor="ctr" anchorCtr="0">
          <a:noAutofit/>
        </a:bodyPr>
        <a:lstStyle/>
        <a:p>
          <a:pPr marL="0" lvl="0" indent="0" algn="ctr" defTabSz="1111250">
            <a:lnSpc>
              <a:spcPct val="90000"/>
            </a:lnSpc>
            <a:spcBef>
              <a:spcPct val="0"/>
            </a:spcBef>
            <a:spcAft>
              <a:spcPct val="35000"/>
            </a:spcAft>
            <a:buNone/>
          </a:pPr>
          <a:r>
            <a:rPr lang="en-US" sz="2500" kern="1200"/>
            <a:t>Step 4</a:t>
          </a:r>
        </a:p>
      </dsp:txBody>
      <dsp:txXfrm>
        <a:off x="0" y="3230494"/>
        <a:ext cx="1108769" cy="706753"/>
      </dsp:txXfrm>
    </dsp:sp>
    <dsp:sp modelId="{DDB24FE1-E603-9946-96E0-65352BD14DD5}">
      <dsp:nvSpPr>
        <dsp:cNvPr id="0" name=""/>
        <dsp:cNvSpPr/>
      </dsp:nvSpPr>
      <dsp:spPr>
        <a:xfrm>
          <a:off x="1108769" y="3230494"/>
          <a:ext cx="3326308" cy="70675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73" tIns="165100" rIns="67473" bIns="165100" numCol="1" spcCol="1270" anchor="ctr" anchorCtr="0">
          <a:noAutofit/>
        </a:bodyPr>
        <a:lstStyle/>
        <a:p>
          <a:pPr marL="0" lvl="0" indent="0" algn="l" defTabSz="577850">
            <a:lnSpc>
              <a:spcPct val="90000"/>
            </a:lnSpc>
            <a:spcBef>
              <a:spcPct val="0"/>
            </a:spcBef>
            <a:spcAft>
              <a:spcPct val="35000"/>
            </a:spcAft>
            <a:buNone/>
          </a:pPr>
          <a:r>
            <a:rPr lang="en-US" sz="1300" kern="1200"/>
            <a:t>Extra Credit Analysis</a:t>
          </a:r>
        </a:p>
      </dsp:txBody>
      <dsp:txXfrm>
        <a:off x="1108769" y="3230494"/>
        <a:ext cx="3326308" cy="706753"/>
      </dsp:txXfrm>
    </dsp:sp>
    <dsp:sp modelId="{736E6D1C-B58A-1341-A00D-8212E74438AF}">
      <dsp:nvSpPr>
        <dsp:cNvPr id="0" name=""/>
        <dsp:cNvSpPr/>
      </dsp:nvSpPr>
      <dsp:spPr>
        <a:xfrm rot="10800000">
          <a:off x="0" y="2154109"/>
          <a:ext cx="1108769" cy="1086986"/>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856" tIns="177800" rIns="78856" bIns="177800" numCol="1" spcCol="1270" anchor="ctr" anchorCtr="0">
          <a:noAutofit/>
        </a:bodyPr>
        <a:lstStyle/>
        <a:p>
          <a:pPr marL="0" lvl="0" indent="0" algn="ctr" defTabSz="1111250">
            <a:lnSpc>
              <a:spcPct val="90000"/>
            </a:lnSpc>
            <a:spcBef>
              <a:spcPct val="0"/>
            </a:spcBef>
            <a:spcAft>
              <a:spcPct val="35000"/>
            </a:spcAft>
            <a:buNone/>
          </a:pPr>
          <a:r>
            <a:rPr lang="en-US" sz="2500" kern="1200"/>
            <a:t>Step 3</a:t>
          </a:r>
        </a:p>
      </dsp:txBody>
      <dsp:txXfrm rot="-10800000">
        <a:off x="0" y="2154109"/>
        <a:ext cx="1108769" cy="706541"/>
      </dsp:txXfrm>
    </dsp:sp>
    <dsp:sp modelId="{089404CB-26FE-964A-829B-B97CCEA76856}">
      <dsp:nvSpPr>
        <dsp:cNvPr id="0" name=""/>
        <dsp:cNvSpPr/>
      </dsp:nvSpPr>
      <dsp:spPr>
        <a:xfrm>
          <a:off x="1108769" y="2154109"/>
          <a:ext cx="3326308" cy="706541"/>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73" tIns="165100" rIns="67473" bIns="165100" numCol="1" spcCol="1270" anchor="ctr" anchorCtr="0">
          <a:noAutofit/>
        </a:bodyPr>
        <a:lstStyle/>
        <a:p>
          <a:pPr marL="0" lvl="0" indent="0" algn="l" defTabSz="577850">
            <a:lnSpc>
              <a:spcPct val="90000"/>
            </a:lnSpc>
            <a:spcBef>
              <a:spcPct val="0"/>
            </a:spcBef>
            <a:spcAft>
              <a:spcPct val="35000"/>
            </a:spcAft>
            <a:buNone/>
          </a:pPr>
          <a:r>
            <a:rPr lang="en-US" sz="1300" kern="1200"/>
            <a:t>Craft Social Media Posts on 3 Social Media Platforms</a:t>
          </a:r>
        </a:p>
      </dsp:txBody>
      <dsp:txXfrm>
        <a:off x="1108769" y="2154109"/>
        <a:ext cx="3326308" cy="706541"/>
      </dsp:txXfrm>
    </dsp:sp>
    <dsp:sp modelId="{A9DB4938-4179-A144-868E-374D3C5FEB84}">
      <dsp:nvSpPr>
        <dsp:cNvPr id="0" name=""/>
        <dsp:cNvSpPr/>
      </dsp:nvSpPr>
      <dsp:spPr>
        <a:xfrm rot="10800000">
          <a:off x="0" y="1077724"/>
          <a:ext cx="1108769" cy="1086986"/>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856" tIns="177800" rIns="78856" bIns="177800" numCol="1" spcCol="1270" anchor="ctr" anchorCtr="0">
          <a:noAutofit/>
        </a:bodyPr>
        <a:lstStyle/>
        <a:p>
          <a:pPr marL="0" lvl="0" indent="0" algn="ctr" defTabSz="1111250">
            <a:lnSpc>
              <a:spcPct val="90000"/>
            </a:lnSpc>
            <a:spcBef>
              <a:spcPct val="0"/>
            </a:spcBef>
            <a:spcAft>
              <a:spcPct val="35000"/>
            </a:spcAft>
            <a:buNone/>
          </a:pPr>
          <a:r>
            <a:rPr lang="en-US" sz="2500" kern="1200"/>
            <a:t>Step 2</a:t>
          </a:r>
        </a:p>
      </dsp:txBody>
      <dsp:txXfrm rot="-10800000">
        <a:off x="0" y="1077724"/>
        <a:ext cx="1108769" cy="706541"/>
      </dsp:txXfrm>
    </dsp:sp>
    <dsp:sp modelId="{D70FF53E-A828-E843-884A-E46B1706A748}">
      <dsp:nvSpPr>
        <dsp:cNvPr id="0" name=""/>
        <dsp:cNvSpPr/>
      </dsp:nvSpPr>
      <dsp:spPr>
        <a:xfrm>
          <a:off x="1108769" y="1077724"/>
          <a:ext cx="3326308" cy="706541"/>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73" tIns="165100" rIns="67473" bIns="165100" numCol="1" spcCol="1270" anchor="ctr" anchorCtr="0">
          <a:noAutofit/>
        </a:bodyPr>
        <a:lstStyle/>
        <a:p>
          <a:pPr marL="0" lvl="0" indent="0" algn="l" defTabSz="577850">
            <a:lnSpc>
              <a:spcPct val="90000"/>
            </a:lnSpc>
            <a:spcBef>
              <a:spcPct val="0"/>
            </a:spcBef>
            <a:spcAft>
              <a:spcPct val="35000"/>
            </a:spcAft>
            <a:buNone/>
          </a:pPr>
          <a:r>
            <a:rPr lang="en-US" sz="1300" kern="1200"/>
            <a:t>Choose the topic for Blog Post, SCQA/Pixar Framework, Write Blog Post</a:t>
          </a:r>
        </a:p>
      </dsp:txBody>
      <dsp:txXfrm>
        <a:off x="1108769" y="1077724"/>
        <a:ext cx="3326308" cy="706541"/>
      </dsp:txXfrm>
    </dsp:sp>
    <dsp:sp modelId="{57066F44-F9FA-8447-AB44-0F3A6E891B23}">
      <dsp:nvSpPr>
        <dsp:cNvPr id="0" name=""/>
        <dsp:cNvSpPr/>
      </dsp:nvSpPr>
      <dsp:spPr>
        <a:xfrm rot="10800000">
          <a:off x="0" y="1338"/>
          <a:ext cx="1108769" cy="1086986"/>
        </a:xfrm>
        <a:prstGeom prst="upArrowCallout">
          <a:avLst>
            <a:gd name="adj1" fmla="val 5000"/>
            <a:gd name="adj2" fmla="val 10000"/>
            <a:gd name="adj3" fmla="val 15000"/>
            <a:gd name="adj4" fmla="val 64977"/>
          </a:avLst>
        </a:prstGeom>
        <a:solidFill>
          <a:schemeClr val="accent5">
            <a:hueOff val="0"/>
            <a:satOff val="0"/>
            <a:lumOff val="0"/>
            <a:alphaOff val="0"/>
          </a:schemeClr>
        </a:solidFill>
        <a:ln w="1587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8856" tIns="177800" rIns="78856" bIns="177800" numCol="1" spcCol="1270" anchor="ctr" anchorCtr="0">
          <a:noAutofit/>
        </a:bodyPr>
        <a:lstStyle/>
        <a:p>
          <a:pPr marL="0" lvl="0" indent="0" algn="ctr" defTabSz="1111250">
            <a:lnSpc>
              <a:spcPct val="90000"/>
            </a:lnSpc>
            <a:spcBef>
              <a:spcPct val="0"/>
            </a:spcBef>
            <a:spcAft>
              <a:spcPct val="35000"/>
            </a:spcAft>
            <a:buNone/>
          </a:pPr>
          <a:r>
            <a:rPr lang="en-US" sz="2500" kern="1200"/>
            <a:t>Step 1</a:t>
          </a:r>
        </a:p>
      </dsp:txBody>
      <dsp:txXfrm rot="-10800000">
        <a:off x="0" y="1338"/>
        <a:ext cx="1108769" cy="706541"/>
      </dsp:txXfrm>
    </dsp:sp>
    <dsp:sp modelId="{D537BAF2-531F-CF41-A732-C52B2588274C}">
      <dsp:nvSpPr>
        <dsp:cNvPr id="0" name=""/>
        <dsp:cNvSpPr/>
      </dsp:nvSpPr>
      <dsp:spPr>
        <a:xfrm>
          <a:off x="1108769" y="1338"/>
          <a:ext cx="3326308" cy="706541"/>
        </a:xfrm>
        <a:prstGeom prst="rect">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473" tIns="165100" rIns="67473" bIns="165100" numCol="1" spcCol="1270" anchor="ctr" anchorCtr="0">
          <a:noAutofit/>
        </a:bodyPr>
        <a:lstStyle/>
        <a:p>
          <a:pPr marL="0" lvl="0" indent="0" algn="l" defTabSz="577850">
            <a:lnSpc>
              <a:spcPct val="90000"/>
            </a:lnSpc>
            <a:spcBef>
              <a:spcPct val="0"/>
            </a:spcBef>
            <a:spcAft>
              <a:spcPct val="35000"/>
            </a:spcAft>
            <a:buNone/>
          </a:pPr>
          <a:r>
            <a:rPr lang="en-US" sz="1300" kern="1200"/>
            <a:t>Marketing Objective, Primary KPI, Target Persona for Blog post</a:t>
          </a:r>
        </a:p>
      </dsp:txBody>
      <dsp:txXfrm>
        <a:off x="1108769" y="1338"/>
        <a:ext cx="3326308" cy="706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DE475-8701-4C33-AF2D-2F1E25952A26}">
      <dsp:nvSpPr>
        <dsp:cNvPr id="0" name=""/>
        <dsp:cNvSpPr/>
      </dsp:nvSpPr>
      <dsp:spPr>
        <a:xfrm>
          <a:off x="1693921" y="31684"/>
          <a:ext cx="1303875" cy="1303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9B98B2F-CBDF-482B-97F5-B499CCC859AF}">
      <dsp:nvSpPr>
        <dsp:cNvPr id="0" name=""/>
        <dsp:cNvSpPr/>
      </dsp:nvSpPr>
      <dsp:spPr>
        <a:xfrm>
          <a:off x="1971796" y="309560"/>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5E45E90-C73F-4047-B99A-A542370B0025}">
      <dsp:nvSpPr>
        <dsp:cNvPr id="0" name=""/>
        <dsp:cNvSpPr/>
      </dsp:nvSpPr>
      <dsp:spPr>
        <a:xfrm>
          <a:off x="5125" y="1741685"/>
          <a:ext cx="46814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MARKETING OBJECTIVE: </a:t>
          </a:r>
          <a:r>
            <a:rPr lang="en-US" sz="1200" kern="1200" dirty="0"/>
            <a:t>To gain a minimum of 50 reads on the blog post by March 2019 by tracking audience engagements like Facebook likes, Twitter tweets and Medium applauses</a:t>
          </a:r>
        </a:p>
      </dsp:txBody>
      <dsp:txXfrm>
        <a:off x="5125" y="1741685"/>
        <a:ext cx="4681467" cy="720000"/>
      </dsp:txXfrm>
    </dsp:sp>
    <dsp:sp modelId="{F37D9B17-1534-4684-A8C8-51FC086A1817}">
      <dsp:nvSpPr>
        <dsp:cNvPr id="0" name=""/>
        <dsp:cNvSpPr/>
      </dsp:nvSpPr>
      <dsp:spPr>
        <a:xfrm>
          <a:off x="5477467" y="31684"/>
          <a:ext cx="1303875" cy="1303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BC85E5-3284-4B8C-8DB1-836ED32BCD73}">
      <dsp:nvSpPr>
        <dsp:cNvPr id="0" name=""/>
        <dsp:cNvSpPr/>
      </dsp:nvSpPr>
      <dsp:spPr>
        <a:xfrm>
          <a:off x="5755342" y="309560"/>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AA4B419-EEFB-4138-A598-970EA94F7F0D}">
      <dsp:nvSpPr>
        <dsp:cNvPr id="0" name=""/>
        <dsp:cNvSpPr/>
      </dsp:nvSpPr>
      <dsp:spPr>
        <a:xfrm>
          <a:off x="5060655" y="1741685"/>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dirty="0"/>
            <a:t>PRIMARY KPI: </a:t>
          </a:r>
          <a:r>
            <a:rPr lang="en-US" sz="1200" kern="1200" dirty="0"/>
            <a:t>Number of  reads for the blog post</a:t>
          </a:r>
        </a:p>
      </dsp:txBody>
      <dsp:txXfrm>
        <a:off x="5060655" y="1741685"/>
        <a:ext cx="21375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DB04F-F5F9-40E6-8026-0DA5B5E607A1}">
      <dsp:nvSpPr>
        <dsp:cNvPr id="0" name=""/>
        <dsp:cNvSpPr/>
      </dsp:nvSpPr>
      <dsp:spPr>
        <a:xfrm>
          <a:off x="48023" y="257359"/>
          <a:ext cx="898325" cy="8983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EFF70B5-908F-4666-B146-80083E5E0762}">
      <dsp:nvSpPr>
        <dsp:cNvPr id="0" name=""/>
        <dsp:cNvSpPr/>
      </dsp:nvSpPr>
      <dsp:spPr>
        <a:xfrm>
          <a:off x="236671" y="446008"/>
          <a:ext cx="521029" cy="5210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C2D6588-B6E7-42A7-A02C-0F561FA893F9}">
      <dsp:nvSpPr>
        <dsp:cNvPr id="0" name=""/>
        <dsp:cNvSpPr/>
      </dsp:nvSpPr>
      <dsp:spPr>
        <a:xfrm>
          <a:off x="1138847" y="257359"/>
          <a:ext cx="2117482" cy="8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SITUATION:  	</a:t>
          </a:r>
          <a:r>
            <a:rPr lang="en-US" sz="1100" kern="1200" dirty="0"/>
            <a:t>Daniel aspires to be 		a Media Marketer 		running his own 			affiliate marketing 		brand</a:t>
          </a:r>
        </a:p>
      </dsp:txBody>
      <dsp:txXfrm>
        <a:off x="1138847" y="257359"/>
        <a:ext cx="2117482" cy="898325"/>
      </dsp:txXfrm>
    </dsp:sp>
    <dsp:sp modelId="{7147D855-C6FC-4752-B39C-0846F1C8B3A3}">
      <dsp:nvSpPr>
        <dsp:cNvPr id="0" name=""/>
        <dsp:cNvSpPr/>
      </dsp:nvSpPr>
      <dsp:spPr>
        <a:xfrm>
          <a:off x="3625285" y="257359"/>
          <a:ext cx="898325" cy="8983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5893F67-4D5D-42A6-AE56-26CECEDF2F53}">
      <dsp:nvSpPr>
        <dsp:cNvPr id="0" name=""/>
        <dsp:cNvSpPr/>
      </dsp:nvSpPr>
      <dsp:spPr>
        <a:xfrm>
          <a:off x="3813933" y="446008"/>
          <a:ext cx="521029" cy="5210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C3EE464-A90F-4EC7-88B7-4B33CD0E2450}">
      <dsp:nvSpPr>
        <dsp:cNvPr id="0" name=""/>
        <dsp:cNvSpPr/>
      </dsp:nvSpPr>
      <dsp:spPr>
        <a:xfrm>
          <a:off x="3846756" y="257359"/>
          <a:ext cx="3856189" cy="8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	COMPLICATION:   </a:t>
          </a:r>
        </a:p>
        <a:p>
          <a:pPr marL="0" lvl="0" indent="0" algn="l" defTabSz="488950">
            <a:lnSpc>
              <a:spcPct val="90000"/>
            </a:lnSpc>
            <a:spcBef>
              <a:spcPct val="0"/>
            </a:spcBef>
            <a:spcAft>
              <a:spcPct val="35000"/>
            </a:spcAft>
            <a:buNone/>
          </a:pPr>
          <a:r>
            <a:rPr lang="en-US" sz="1100" kern="1200" dirty="0"/>
            <a:t>		He fears lack of time and 	skills might hinder his 		efforts to achieve his goal. He wants more of 		quality educational content for example various 		content 	marketing campaigns that could enhance 		his ken of knowledge regarding the same. There 		are lots of informational content available online 		and oﬄine, so much so that it gets overwhelming 		to ﬁnd the right suited for him</a:t>
          </a:r>
        </a:p>
      </dsp:txBody>
      <dsp:txXfrm>
        <a:off x="3846756" y="257359"/>
        <a:ext cx="3856189" cy="898325"/>
      </dsp:txXfrm>
    </dsp:sp>
    <dsp:sp modelId="{4ECD78D8-AAA3-46DF-AEAE-F05A5F386D4C}">
      <dsp:nvSpPr>
        <dsp:cNvPr id="0" name=""/>
        <dsp:cNvSpPr/>
      </dsp:nvSpPr>
      <dsp:spPr>
        <a:xfrm>
          <a:off x="48023" y="1629099"/>
          <a:ext cx="898325" cy="8983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801B2A1-4C6F-4BB1-907D-BE9D4C67DB3B}">
      <dsp:nvSpPr>
        <dsp:cNvPr id="0" name=""/>
        <dsp:cNvSpPr/>
      </dsp:nvSpPr>
      <dsp:spPr>
        <a:xfrm>
          <a:off x="236671" y="1817747"/>
          <a:ext cx="521029" cy="5210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935715C-6C8C-4E3D-B2F4-FC903E1A27D4}">
      <dsp:nvSpPr>
        <dsp:cNvPr id="0" name=""/>
        <dsp:cNvSpPr/>
      </dsp:nvSpPr>
      <dsp:spPr>
        <a:xfrm>
          <a:off x="1138847" y="1629099"/>
          <a:ext cx="2117482" cy="8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QUESTION:</a:t>
          </a:r>
          <a:r>
            <a:rPr lang="en-US" sz="1100" kern="1200" dirty="0"/>
            <a:t>. 	Where can he find  		the best resource 		that suits his needs?</a:t>
          </a:r>
        </a:p>
      </dsp:txBody>
      <dsp:txXfrm>
        <a:off x="1138847" y="1629099"/>
        <a:ext cx="2117482" cy="898325"/>
      </dsp:txXfrm>
    </dsp:sp>
    <dsp:sp modelId="{8A2A728C-DA9D-4302-8B05-9A08F4B56094}">
      <dsp:nvSpPr>
        <dsp:cNvPr id="0" name=""/>
        <dsp:cNvSpPr/>
      </dsp:nvSpPr>
      <dsp:spPr>
        <a:xfrm>
          <a:off x="3625285" y="1629099"/>
          <a:ext cx="898325" cy="89832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C21B850-DA93-4954-A3EC-147C8688DA98}">
      <dsp:nvSpPr>
        <dsp:cNvPr id="0" name=""/>
        <dsp:cNvSpPr/>
      </dsp:nvSpPr>
      <dsp:spPr>
        <a:xfrm>
          <a:off x="3813933" y="1817747"/>
          <a:ext cx="521029" cy="5210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BC2010A-E905-4EAC-A88E-AB2E29A39DEA}">
      <dsp:nvSpPr>
        <dsp:cNvPr id="0" name=""/>
        <dsp:cNvSpPr/>
      </dsp:nvSpPr>
      <dsp:spPr>
        <a:xfrm>
          <a:off x="4550575" y="1654629"/>
          <a:ext cx="2845663" cy="898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dirty="0"/>
            <a:t>ANSWER:  </a:t>
          </a:r>
          <a:r>
            <a:rPr lang="en-US" sz="1100" kern="1200" dirty="0"/>
            <a:t>LinkedIn’s video marketing 		       campaign elucidated him 		       more on ways videos could 		       help him promote his content online </a:t>
          </a:r>
        </a:p>
      </dsp:txBody>
      <dsp:txXfrm>
        <a:off x="4550575" y="1654629"/>
        <a:ext cx="2845663" cy="89832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B6F15528-21DE-4FAA-801E-634DDDAF4B2B}"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361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127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908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1/27/19</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4532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745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33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5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5980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020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85121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5245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1D8BD707-D9CF-40AE-B4C6-C98DA3205C09}" type="datetimeFigureOut">
              <a:rPr lang="en-US" smtClean="0"/>
              <a:t>1/27/19</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55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1D8BD707-D9CF-40AE-B4C6-C98DA3205C09}" type="datetimeFigureOut">
              <a:rPr lang="en-US" smtClean="0"/>
              <a:t>1/27/19</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6483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bit.ly/2HD60h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4"/>
          <p:cNvSpPr txBox="1"/>
          <p:nvPr/>
        </p:nvSpPr>
        <p:spPr>
          <a:xfrm>
            <a:off x="482601" y="1978533"/>
            <a:ext cx="2522980" cy="2561716"/>
          </a:xfrm>
          <a:prstGeom prst="rect">
            <a:avLst/>
          </a:prstGeom>
        </p:spPr>
        <p:txBody>
          <a:bodyPr vert="horz" lIns="91440" tIns="45720" rIns="91440" bIns="45720" rtlCol="0">
            <a:normAutofit/>
          </a:bodyPr>
          <a:lstStyle/>
          <a:p>
            <a:pPr algn="ctr">
              <a:lnSpc>
                <a:spcPct val="90000"/>
              </a:lnSpc>
              <a:spcBef>
                <a:spcPts val="100"/>
              </a:spcBef>
            </a:pPr>
            <a:r>
              <a:rPr lang="en-US" sz="2000" dirty="0">
                <a:solidFill>
                  <a:srgbClr val="002060"/>
                </a:solidFill>
              </a:rPr>
              <a:t>Project 2: Market your content</a:t>
            </a:r>
          </a:p>
          <a:p>
            <a:pPr algn="ctr">
              <a:lnSpc>
                <a:spcPct val="90000"/>
              </a:lnSpc>
              <a:spcBef>
                <a:spcPts val="2190"/>
              </a:spcBef>
            </a:pPr>
            <a:r>
              <a:rPr lang="en-US" sz="2000" spc="-5" dirty="0">
                <a:solidFill>
                  <a:srgbClr val="C00000"/>
                </a:solidFill>
              </a:rPr>
              <a:t>Laavanya Ganesh</a:t>
            </a:r>
            <a:endParaRPr lang="en-US" sz="2000" dirty="0">
              <a:solidFill>
                <a:srgbClr val="C00000"/>
              </a:solidFill>
            </a:endParaRPr>
          </a:p>
        </p:txBody>
      </p:sp>
      <p:pic>
        <p:nvPicPr>
          <p:cNvPr id="6" name="Picture 5">
            <a:extLst>
              <a:ext uri="{FF2B5EF4-FFF2-40B4-BE49-F238E27FC236}">
                <a16:creationId xmlns:a16="http://schemas.microsoft.com/office/drawing/2014/main" id="{C397E485-BB07-D64A-AB83-071B8299E1C2}"/>
              </a:ext>
            </a:extLst>
          </p:cNvPr>
          <p:cNvPicPr>
            <a:picLocks noChangeAspect="1"/>
          </p:cNvPicPr>
          <p:nvPr/>
        </p:nvPicPr>
        <p:blipFill>
          <a:blip r:embed="rId2">
            <a:clrChange>
              <a:clrFrom>
                <a:srgbClr val="FFFFFF"/>
              </a:clrFrom>
              <a:clrTo>
                <a:srgbClr val="FFFFFF">
                  <a:alpha val="0"/>
                </a:srgbClr>
              </a:clrTo>
            </a:clrChange>
            <a:alphaModFix/>
            <a:extLst>
              <a:ext uri="{28A0092B-C50C-407E-A947-70E740481C1C}">
                <a14:useLocalDpi xmlns:a14="http://schemas.microsoft.com/office/drawing/2010/main" val="0"/>
              </a:ext>
            </a:extLst>
          </a:blip>
          <a:stretch>
            <a:fillRect/>
          </a:stretch>
        </p:blipFill>
        <p:spPr>
          <a:xfrm>
            <a:off x="3973322" y="1269084"/>
            <a:ext cx="4688077" cy="2484680"/>
          </a:xfrm>
          <a:prstGeom prst="rect">
            <a:avLst/>
          </a:prstGeom>
        </p:spPr>
      </p:pic>
      <p:sp>
        <p:nvSpPr>
          <p:cNvPr id="7" name="TextBox 6">
            <a:extLst>
              <a:ext uri="{FF2B5EF4-FFF2-40B4-BE49-F238E27FC236}">
                <a16:creationId xmlns:a16="http://schemas.microsoft.com/office/drawing/2014/main" id="{41F8C03A-02AA-AF44-B29B-A3663E609C8F}"/>
              </a:ext>
            </a:extLst>
          </p:cNvPr>
          <p:cNvSpPr txBox="1"/>
          <p:nvPr/>
        </p:nvSpPr>
        <p:spPr>
          <a:xfrm>
            <a:off x="4454702" y="3874416"/>
            <a:ext cx="3725315" cy="341632"/>
          </a:xfrm>
          <a:prstGeom prst="rect">
            <a:avLst/>
          </a:prstGeom>
          <a:noFill/>
        </p:spPr>
        <p:txBody>
          <a:bodyPr wrap="none" rtlCol="0">
            <a:spAutoFit/>
          </a:bodyPr>
          <a:lstStyle/>
          <a:p>
            <a:pPr algn="ctr">
              <a:lnSpc>
                <a:spcPct val="90000"/>
              </a:lnSpc>
              <a:spcBef>
                <a:spcPts val="2190"/>
              </a:spcBef>
            </a:pPr>
            <a:r>
              <a:rPr lang="en-US" b="1" spc="-5" dirty="0">
                <a:solidFill>
                  <a:srgbClr val="002060"/>
                </a:solidFill>
              </a:rPr>
              <a:t>THE ONLY FASHION THAT NEVER DIES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83" name="Picture 8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85" name="Straight Connector 8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9" name="Rectangle 8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494475" y="1106226"/>
            <a:ext cx="2117940" cy="1401570"/>
          </a:xfrm>
          <a:prstGeom prst="rect">
            <a:avLst/>
          </a:prstGeom>
        </p:spPr>
        <p:txBody>
          <a:bodyPr vert="horz" lIns="91440" tIns="45720" rIns="91440" bIns="0" rtlCol="0" anchor="b">
            <a:normAutofit/>
          </a:bodyPr>
          <a:lstStyle/>
          <a:p>
            <a:pPr marL="12700" defTabSz="914400"/>
            <a:r>
              <a:rPr lang="en-US" sz="2700"/>
              <a:t>LINKEDIN POST</a:t>
            </a:r>
          </a:p>
        </p:txBody>
      </p:sp>
      <p:cxnSp>
        <p:nvCxnSpPr>
          <p:cNvPr id="93" name="Straight Connector 9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5" name="Group 9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96" name="Rectangle 9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0;&#10;Description automatically generated">
            <a:extLst>
              <a:ext uri="{FF2B5EF4-FFF2-40B4-BE49-F238E27FC236}">
                <a16:creationId xmlns:a16="http://schemas.microsoft.com/office/drawing/2014/main" id="{E0133B18-3D45-2F4B-8E5C-32AF52D5D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1925" y="837258"/>
            <a:ext cx="3635899" cy="2899629"/>
          </a:xfrm>
          <a:prstGeom prst="rect">
            <a:avLst/>
          </a:prstGeom>
        </p:spPr>
      </p:pic>
      <p:pic>
        <p:nvPicPr>
          <p:cNvPr id="101" name="Picture 10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3" name="Straight Connector 10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5133FC0-AF4B-3144-9D2C-8FCCF68D1959}"/>
              </a:ext>
            </a:extLst>
          </p:cNvPr>
          <p:cNvSpPr txBox="1"/>
          <p:nvPr/>
        </p:nvSpPr>
        <p:spPr>
          <a:xfrm>
            <a:off x="80498" y="2854876"/>
            <a:ext cx="2664960" cy="923330"/>
          </a:xfrm>
          <a:prstGeom prst="rect">
            <a:avLst/>
          </a:prstGeom>
          <a:noFill/>
        </p:spPr>
        <p:txBody>
          <a:bodyPr wrap="none" rtlCol="0">
            <a:spAutoFit/>
          </a:bodyPr>
          <a:lstStyle/>
          <a:p>
            <a:r>
              <a:rPr lang="en-US" dirty="0"/>
              <a:t>Just to illustrate </a:t>
            </a:r>
          </a:p>
          <a:p>
            <a:r>
              <a:rPr lang="en-US" dirty="0"/>
              <a:t>that I am aware of the way</a:t>
            </a:r>
          </a:p>
          <a:p>
            <a:r>
              <a:rPr lang="en-US" dirty="0"/>
              <a:t>to create a LinkedIn post</a:t>
            </a:r>
          </a:p>
        </p:txBody>
      </p:sp>
    </p:spTree>
    <p:extLst>
      <p:ext uri="{BB962C8B-B14F-4D97-AF65-F5344CB8AC3E}">
        <p14:creationId xmlns:p14="http://schemas.microsoft.com/office/powerpoint/2010/main" val="2653190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4" name="Rectangle 8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5" name="Picture 8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6" name="Straight Connector 8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8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8" name="Rectangle 8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9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494475" y="1106226"/>
            <a:ext cx="2117940" cy="1401570"/>
          </a:xfrm>
          <a:prstGeom prst="rect">
            <a:avLst/>
          </a:prstGeom>
        </p:spPr>
        <p:txBody>
          <a:bodyPr vert="horz" lIns="91440" tIns="45720" rIns="91440" bIns="0" rtlCol="0" anchor="b">
            <a:normAutofit/>
          </a:bodyPr>
          <a:lstStyle/>
          <a:p>
            <a:pPr marL="12700" defTabSz="914400"/>
            <a:r>
              <a:rPr lang="en-US" sz="2700"/>
              <a:t>TWITTER POST</a:t>
            </a:r>
          </a:p>
        </p:txBody>
      </p:sp>
      <p:cxnSp>
        <p:nvCxnSpPr>
          <p:cNvPr id="110" name="Straight Connector 9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11" name="Group 9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96" name="Rectangle 9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2" name="Rectangle 9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ell phone&#13;&#10;&#13;&#10;Description automatically generated">
            <a:extLst>
              <a:ext uri="{FF2B5EF4-FFF2-40B4-BE49-F238E27FC236}">
                <a16:creationId xmlns:a16="http://schemas.microsoft.com/office/drawing/2014/main" id="{F0469261-0D17-0A4B-84B7-00CB189B8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780" y="1138476"/>
            <a:ext cx="4712189" cy="2297192"/>
          </a:xfrm>
          <a:prstGeom prst="rect">
            <a:avLst/>
          </a:prstGeom>
        </p:spPr>
      </p:pic>
      <p:pic>
        <p:nvPicPr>
          <p:cNvPr id="113" name="Picture 10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3" name="Straight Connector 10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C3E4349-6AB9-7F46-8850-1F807E6B292C}"/>
              </a:ext>
            </a:extLst>
          </p:cNvPr>
          <p:cNvSpPr txBox="1"/>
          <p:nvPr/>
        </p:nvSpPr>
        <p:spPr>
          <a:xfrm>
            <a:off x="80498" y="2854876"/>
            <a:ext cx="2664960" cy="923330"/>
          </a:xfrm>
          <a:prstGeom prst="rect">
            <a:avLst/>
          </a:prstGeom>
          <a:noFill/>
        </p:spPr>
        <p:txBody>
          <a:bodyPr wrap="none" rtlCol="0">
            <a:spAutoFit/>
          </a:bodyPr>
          <a:lstStyle/>
          <a:p>
            <a:r>
              <a:rPr lang="en-US" dirty="0"/>
              <a:t>Just to illustrate </a:t>
            </a:r>
          </a:p>
          <a:p>
            <a:r>
              <a:rPr lang="en-US" dirty="0"/>
              <a:t>that I am aware of the way</a:t>
            </a:r>
          </a:p>
          <a:p>
            <a:r>
              <a:rPr lang="en-US" dirty="0"/>
              <a:t>to create a Twitter post</a:t>
            </a:r>
          </a:p>
        </p:txBody>
      </p:sp>
    </p:spTree>
    <p:extLst>
      <p:ext uri="{BB962C8B-B14F-4D97-AF65-F5344CB8AC3E}">
        <p14:creationId xmlns:p14="http://schemas.microsoft.com/office/powerpoint/2010/main" val="97755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86B93D-0879-4BC3-B616-90E504482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0E885D-F4D2-48FD-95D9-DA0751F3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62889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5666994" y="1730556"/>
            <a:ext cx="2368182" cy="2810487"/>
          </a:xfrm>
          <a:prstGeom prst="rect">
            <a:avLst/>
          </a:prstGeom>
        </p:spPr>
        <p:txBody>
          <a:bodyPr vert="horz" lIns="91440" tIns="45720" rIns="91440" bIns="45720" rtlCol="0" anchor="t">
            <a:normAutofit/>
          </a:bodyPr>
          <a:lstStyle/>
          <a:p>
            <a:pPr marL="12700" defTabSz="914400"/>
            <a:r>
              <a:rPr lang="en-US" sz="3000" spc="-5"/>
              <a:t>GUIDELINES FOR THE PROJECT</a:t>
            </a:r>
            <a:endParaRPr lang="en-US" sz="3000"/>
          </a:p>
        </p:txBody>
      </p:sp>
      <p:cxnSp>
        <p:nvCxnSpPr>
          <p:cNvPr id="16" name="Straight Connector 15">
            <a:extLst>
              <a:ext uri="{FF2B5EF4-FFF2-40B4-BE49-F238E27FC236}">
                <a16:creationId xmlns:a16="http://schemas.microsoft.com/office/drawing/2014/main" id="{39EC1CB8-4497-451C-9F6C-6BC9B6505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66994" y="1609906"/>
            <a:ext cx="236818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8" name="Title 1">
            <a:extLst>
              <a:ext uri="{FF2B5EF4-FFF2-40B4-BE49-F238E27FC236}">
                <a16:creationId xmlns:a16="http://schemas.microsoft.com/office/drawing/2014/main" id="{A599AF7C-8D7E-4D1B-AB28-587084B3DEF2}"/>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685" y="2341872"/>
            <a:ext cx="2647617" cy="7869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graphicFrame>
        <p:nvGraphicFramePr>
          <p:cNvPr id="7" name="TextBox 4">
            <a:extLst>
              <a:ext uri="{FF2B5EF4-FFF2-40B4-BE49-F238E27FC236}">
                <a16:creationId xmlns:a16="http://schemas.microsoft.com/office/drawing/2014/main" id="{E0979671-14FA-49E8-A446-5F321EDF7BB0}"/>
              </a:ext>
            </a:extLst>
          </p:cNvPr>
          <p:cNvGraphicFramePr/>
          <p:nvPr>
            <p:extLst>
              <p:ext uri="{D42A27DB-BD31-4B8C-83A1-F6EECF244321}">
                <p14:modId xmlns:p14="http://schemas.microsoft.com/office/powerpoint/2010/main" val="1289721420"/>
              </p:ext>
            </p:extLst>
          </p:nvPr>
        </p:nvGraphicFramePr>
        <p:xfrm>
          <a:off x="852260" y="602456"/>
          <a:ext cx="4435078" cy="3938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88684" y="603389"/>
            <a:ext cx="7202456" cy="786926"/>
          </a:xfrm>
          <a:prstGeom prst="rect">
            <a:avLst/>
          </a:prstGeom>
        </p:spPr>
        <p:txBody>
          <a:bodyPr vert="horz" lIns="91440" tIns="45720" rIns="91440" bIns="45720" rtlCol="0" anchor="t">
            <a:normAutofit fontScale="90000"/>
          </a:bodyPr>
          <a:lstStyle/>
          <a:p>
            <a:pPr marL="12700" defTabSz="914400"/>
            <a:r>
              <a:rPr lang="en-US" sz="3200" dirty="0"/>
              <a:t>MARKERING OBJECTIVE &amp; PRIMARY KPI</a:t>
            </a:r>
            <a:endParaRPr lang="en-US" sz="3200" spc="-5" dirty="0"/>
          </a:p>
        </p:txBody>
      </p:sp>
      <p:graphicFrame>
        <p:nvGraphicFramePr>
          <p:cNvPr id="5" name="object 3">
            <a:extLst>
              <a:ext uri="{FF2B5EF4-FFF2-40B4-BE49-F238E27FC236}">
                <a16:creationId xmlns:a16="http://schemas.microsoft.com/office/drawing/2014/main" id="{D6A67D93-661A-4BBB-802E-6102070030C9}"/>
              </a:ext>
            </a:extLst>
          </p:cNvPr>
          <p:cNvGraphicFramePr/>
          <p:nvPr>
            <p:extLst>
              <p:ext uri="{D42A27DB-BD31-4B8C-83A1-F6EECF244321}">
                <p14:modId xmlns:p14="http://schemas.microsoft.com/office/powerpoint/2010/main" val="1393077135"/>
              </p:ext>
            </p:extLst>
          </p:nvPr>
        </p:nvGraphicFramePr>
        <p:xfrm>
          <a:off x="1088231" y="1755326"/>
          <a:ext cx="7203281" cy="24933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9A600CF-89F1-084B-BA3B-5B881192B5FA}"/>
              </a:ext>
            </a:extLst>
          </p:cNvPr>
          <p:cNvSpPr/>
          <p:nvPr/>
        </p:nvSpPr>
        <p:spPr>
          <a:xfrm>
            <a:off x="7467600" y="4213313"/>
            <a:ext cx="1676400" cy="870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bject 2"/>
          <p:cNvSpPr txBox="1"/>
          <p:nvPr/>
        </p:nvSpPr>
        <p:spPr>
          <a:xfrm>
            <a:off x="403124" y="587868"/>
            <a:ext cx="2338705" cy="394335"/>
          </a:xfrm>
          <a:prstGeom prst="rect">
            <a:avLst/>
          </a:prstGeom>
        </p:spPr>
        <p:txBody>
          <a:bodyPr vert="horz" wrap="square" lIns="0" tIns="0" rIns="0" bIns="0" rtlCol="0">
            <a:spAutoFit/>
          </a:bodyPr>
          <a:lstStyle/>
          <a:p>
            <a:pPr>
              <a:lnSpc>
                <a:spcPts val="3055"/>
              </a:lnSpc>
            </a:pPr>
            <a:r>
              <a:rPr sz="2800" b="1" spc="-5" dirty="0">
                <a:solidFill>
                  <a:srgbClr val="525C65"/>
                </a:solidFill>
                <a:latin typeface="Times New Roman"/>
                <a:cs typeface="Times New Roman"/>
              </a:rPr>
              <a:t>Target</a:t>
            </a:r>
            <a:r>
              <a:rPr sz="2800" b="1" spc="-75" dirty="0">
                <a:solidFill>
                  <a:srgbClr val="525C65"/>
                </a:solidFill>
                <a:latin typeface="Times New Roman"/>
                <a:cs typeface="Times New Roman"/>
              </a:rPr>
              <a:t> </a:t>
            </a:r>
            <a:r>
              <a:rPr sz="2800" b="1" spc="-5" dirty="0">
                <a:solidFill>
                  <a:srgbClr val="525C65"/>
                </a:solidFill>
                <a:latin typeface="Times New Roman"/>
                <a:cs typeface="Times New Roman"/>
              </a:rPr>
              <a:t>Persona</a:t>
            </a:r>
            <a:endParaRPr sz="2800">
              <a:latin typeface="Times New Roman"/>
              <a:cs typeface="Times New Roman"/>
            </a:endParaRPr>
          </a:p>
        </p:txBody>
      </p:sp>
      <p:sp>
        <p:nvSpPr>
          <p:cNvPr id="3" name="object 3"/>
          <p:cNvSpPr/>
          <p:nvPr/>
        </p:nvSpPr>
        <p:spPr>
          <a:xfrm>
            <a:off x="0" y="15092"/>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chemeClr val="accent4">
              <a:lumMod val="60000"/>
              <a:lumOff val="40000"/>
            </a:schemeClr>
          </a:solidFill>
        </p:spPr>
        <p:txBody>
          <a:bodyPr wrap="square" lIns="0" tIns="0" rIns="0" bIns="0" rtlCol="0"/>
          <a:lstStyle/>
          <a:p>
            <a:endParaRPr dirty="0"/>
          </a:p>
        </p:txBody>
      </p:sp>
      <p:sp>
        <p:nvSpPr>
          <p:cNvPr id="4" name="object 4"/>
          <p:cNvSpPr txBox="1">
            <a:spLocks noGrp="1"/>
          </p:cNvSpPr>
          <p:nvPr>
            <p:ph type="title"/>
          </p:nvPr>
        </p:nvSpPr>
        <p:spPr>
          <a:xfrm>
            <a:off x="2690244" y="44539"/>
            <a:ext cx="3558155" cy="443711"/>
          </a:xfrm>
          <a:prstGeom prst="rect">
            <a:avLst/>
          </a:prstGeom>
        </p:spPr>
        <p:txBody>
          <a:bodyPr vert="horz" wrap="square" lIns="0" tIns="12700" rIns="0" bIns="0" rtlCol="0">
            <a:spAutoFit/>
          </a:bodyPr>
          <a:lstStyle/>
          <a:p>
            <a:pPr marL="13335">
              <a:lnSpc>
                <a:spcPct val="100000"/>
              </a:lnSpc>
              <a:spcBef>
                <a:spcPts val="100"/>
              </a:spcBef>
            </a:pPr>
            <a:r>
              <a:rPr b="1" dirty="0">
                <a:solidFill>
                  <a:srgbClr val="002060"/>
                </a:solidFill>
                <a:latin typeface="Arial"/>
                <a:cs typeface="Arial"/>
              </a:rPr>
              <a:t>Target</a:t>
            </a:r>
            <a:r>
              <a:rPr spc="-55" dirty="0"/>
              <a:t> </a:t>
            </a:r>
            <a:r>
              <a:rPr b="1" dirty="0">
                <a:solidFill>
                  <a:srgbClr val="002060"/>
                </a:solidFill>
                <a:latin typeface="Arial"/>
                <a:cs typeface="Arial"/>
              </a:rPr>
              <a:t>Persona</a:t>
            </a:r>
          </a:p>
        </p:txBody>
      </p:sp>
      <p:sp>
        <p:nvSpPr>
          <p:cNvPr id="5" name="object 5"/>
          <p:cNvSpPr txBox="1"/>
          <p:nvPr/>
        </p:nvSpPr>
        <p:spPr>
          <a:xfrm>
            <a:off x="266063" y="121418"/>
            <a:ext cx="2220737" cy="1738233"/>
          </a:xfrm>
          <a:prstGeom prst="rect">
            <a:avLst/>
          </a:prstGeom>
          <a:solidFill>
            <a:srgbClr val="FFFFFF"/>
          </a:solidFill>
        </p:spPr>
        <p:txBody>
          <a:bodyPr vert="horz" wrap="square" lIns="0" tIns="86995" rIns="0" bIns="0" rtlCol="0">
            <a:spAutoFit/>
          </a:bodyPr>
          <a:lstStyle/>
          <a:p>
            <a:pPr marL="90805">
              <a:lnSpc>
                <a:spcPct val="100000"/>
              </a:lnSpc>
              <a:spcBef>
                <a:spcPts val="685"/>
              </a:spcBef>
            </a:pPr>
            <a:r>
              <a:rPr sz="1400" b="1" spc="-5" dirty="0">
                <a:solidFill>
                  <a:srgbClr val="595959"/>
                </a:solidFill>
                <a:latin typeface="Times New Roman"/>
                <a:cs typeface="Times New Roman"/>
              </a:rPr>
              <a:t>Background</a:t>
            </a:r>
          </a:p>
          <a:p>
            <a:pPr>
              <a:lnSpc>
                <a:spcPct val="100000"/>
              </a:lnSpc>
              <a:spcBef>
                <a:spcPts val="45"/>
              </a:spcBef>
            </a:pPr>
            <a:endParaRPr sz="1400" dirty="0">
              <a:latin typeface="Times New Roman"/>
              <a:cs typeface="Times New Roman"/>
            </a:endParaRPr>
          </a:p>
          <a:p>
            <a:pPr marL="90805">
              <a:lnSpc>
                <a:spcPct val="100000"/>
              </a:lnSpc>
            </a:pPr>
            <a:r>
              <a:rPr sz="1000" b="1" dirty="0">
                <a:solidFill>
                  <a:srgbClr val="595959"/>
                </a:solidFill>
                <a:latin typeface="Times New Roman"/>
                <a:cs typeface="Times New Roman"/>
              </a:rPr>
              <a:t>Age:</a:t>
            </a:r>
            <a:r>
              <a:rPr sz="1000" b="1" spc="-10" dirty="0">
                <a:solidFill>
                  <a:srgbClr val="595959"/>
                </a:solidFill>
                <a:latin typeface="Times New Roman"/>
                <a:cs typeface="Times New Roman"/>
              </a:rPr>
              <a:t> </a:t>
            </a:r>
            <a:r>
              <a:rPr lang="en-US" sz="1000" spc="-5" dirty="0">
                <a:solidFill>
                  <a:srgbClr val="595959"/>
                </a:solidFill>
                <a:latin typeface="Times New Roman"/>
                <a:cs typeface="Times New Roman"/>
              </a:rPr>
              <a:t>26 years old</a:t>
            </a:r>
            <a:endParaRPr sz="1000" spc="-5" dirty="0">
              <a:solidFill>
                <a:srgbClr val="595959"/>
              </a:solidFill>
              <a:latin typeface="Times New Roman"/>
              <a:cs typeface="Times New Roman"/>
            </a:endParaRPr>
          </a:p>
          <a:p>
            <a:pPr marL="90805">
              <a:lnSpc>
                <a:spcPts val="1675"/>
              </a:lnSpc>
              <a:spcBef>
                <a:spcPts val="20"/>
              </a:spcBef>
            </a:pPr>
            <a:r>
              <a:rPr sz="1000" b="1" spc="-5" dirty="0">
                <a:solidFill>
                  <a:srgbClr val="595959"/>
                </a:solidFill>
                <a:latin typeface="Times New Roman"/>
                <a:cs typeface="Times New Roman"/>
              </a:rPr>
              <a:t>Education: </a:t>
            </a:r>
            <a:r>
              <a:rPr lang="en-US" sz="1000" spc="-5" dirty="0">
                <a:solidFill>
                  <a:srgbClr val="595959"/>
                </a:solidFill>
                <a:latin typeface="Times New Roman"/>
                <a:cs typeface="Times New Roman"/>
              </a:rPr>
              <a:t>Bachelor’s Degree</a:t>
            </a:r>
          </a:p>
          <a:p>
            <a:pPr marL="90805">
              <a:lnSpc>
                <a:spcPts val="1675"/>
              </a:lnSpc>
              <a:spcBef>
                <a:spcPts val="20"/>
              </a:spcBef>
            </a:pPr>
            <a:r>
              <a:rPr lang="en-US" sz="1000" b="1" spc="-5" dirty="0">
                <a:solidFill>
                  <a:srgbClr val="595959"/>
                </a:solidFill>
                <a:latin typeface="Times New Roman"/>
                <a:cs typeface="Times New Roman"/>
              </a:rPr>
              <a:t>Location: </a:t>
            </a:r>
            <a:r>
              <a:rPr lang="en-US" sz="1000" spc="-5" dirty="0">
                <a:solidFill>
                  <a:srgbClr val="595959"/>
                </a:solidFill>
                <a:latin typeface="Times New Roman"/>
                <a:cs typeface="Times New Roman"/>
              </a:rPr>
              <a:t>California, USA</a:t>
            </a:r>
          </a:p>
          <a:p>
            <a:pPr marL="90805">
              <a:lnSpc>
                <a:spcPts val="1675"/>
              </a:lnSpc>
            </a:pPr>
            <a:r>
              <a:rPr lang="en-US" sz="1000" b="1" spc="-5" dirty="0">
                <a:solidFill>
                  <a:srgbClr val="595959"/>
                </a:solidFill>
                <a:latin typeface="Times New Roman"/>
                <a:cs typeface="Times New Roman"/>
              </a:rPr>
              <a:t>Job Title:</a:t>
            </a:r>
            <a:r>
              <a:rPr lang="en-US" sz="1000" spc="-5" dirty="0">
                <a:solidFill>
                  <a:srgbClr val="595959"/>
                </a:solidFill>
                <a:latin typeface="Times New Roman"/>
                <a:cs typeface="Times New Roman"/>
              </a:rPr>
              <a:t> Analyst</a:t>
            </a:r>
          </a:p>
          <a:p>
            <a:pPr marL="90805">
              <a:lnSpc>
                <a:spcPts val="1675"/>
              </a:lnSpc>
            </a:pPr>
            <a:r>
              <a:rPr lang="en-US" sz="1000" b="1" spc="-5" dirty="0">
                <a:solidFill>
                  <a:srgbClr val="595959"/>
                </a:solidFill>
                <a:latin typeface="Times New Roman"/>
                <a:cs typeface="Times New Roman"/>
              </a:rPr>
              <a:t>Email: </a:t>
            </a:r>
            <a:r>
              <a:rPr lang="en-US" sz="1000" spc="-5" dirty="0">
                <a:solidFill>
                  <a:srgbClr val="595959"/>
                </a:solidFill>
                <a:latin typeface="Times New Roman"/>
                <a:cs typeface="Times New Roman"/>
              </a:rPr>
              <a:t>Daniel2093@gmail.com</a:t>
            </a:r>
          </a:p>
          <a:p>
            <a:pPr marL="90805">
              <a:lnSpc>
                <a:spcPts val="1675"/>
              </a:lnSpc>
            </a:pPr>
            <a:r>
              <a:rPr lang="en-US" sz="1000" b="1" spc="-5" dirty="0">
                <a:solidFill>
                  <a:srgbClr val="595959"/>
                </a:solidFill>
                <a:latin typeface="Times New Roman"/>
                <a:cs typeface="Times New Roman"/>
              </a:rPr>
              <a:t>Annual Income: </a:t>
            </a:r>
            <a:r>
              <a:rPr lang="en-US" sz="1000" spc="-5" dirty="0">
                <a:solidFill>
                  <a:srgbClr val="595959"/>
                </a:solidFill>
                <a:latin typeface="Times New Roman"/>
                <a:cs typeface="Times New Roman"/>
              </a:rPr>
              <a:t>500000 USD</a:t>
            </a:r>
            <a:endParaRPr sz="1000" spc="-5" dirty="0">
              <a:solidFill>
                <a:srgbClr val="595959"/>
              </a:solidFill>
              <a:latin typeface="Times New Roman"/>
              <a:cs typeface="Times New Roman"/>
            </a:endParaRPr>
          </a:p>
        </p:txBody>
      </p:sp>
      <p:sp>
        <p:nvSpPr>
          <p:cNvPr id="6" name="object 6"/>
          <p:cNvSpPr txBox="1"/>
          <p:nvPr/>
        </p:nvSpPr>
        <p:spPr>
          <a:xfrm>
            <a:off x="112376" y="1964069"/>
            <a:ext cx="2577868" cy="2935291"/>
          </a:xfrm>
          <a:prstGeom prst="rect">
            <a:avLst/>
          </a:prstGeom>
          <a:solidFill>
            <a:srgbClr val="FFFFFF"/>
          </a:solidFill>
        </p:spPr>
        <p:txBody>
          <a:bodyPr vert="horz" wrap="square" lIns="0" tIns="86995" rIns="0" bIns="0" rtlCol="0">
            <a:spAutoFit/>
          </a:bodyPr>
          <a:lstStyle/>
          <a:p>
            <a:pPr marL="90805">
              <a:lnSpc>
                <a:spcPct val="100000"/>
              </a:lnSpc>
              <a:spcBef>
                <a:spcPts val="685"/>
              </a:spcBef>
            </a:pPr>
            <a:r>
              <a:rPr sz="1400" b="1" spc="-5" dirty="0">
                <a:solidFill>
                  <a:srgbClr val="595959"/>
                </a:solidFill>
                <a:latin typeface="Times New Roman"/>
                <a:cs typeface="Times New Roman"/>
              </a:rPr>
              <a:t>Free Time</a:t>
            </a:r>
            <a:r>
              <a:rPr sz="1400" b="1" dirty="0">
                <a:solidFill>
                  <a:srgbClr val="595959"/>
                </a:solidFill>
                <a:latin typeface="Times New Roman"/>
                <a:cs typeface="Times New Roman"/>
              </a:rPr>
              <a:t> </a:t>
            </a:r>
            <a:r>
              <a:rPr sz="1400" b="1" spc="-5" dirty="0">
                <a:solidFill>
                  <a:srgbClr val="595959"/>
                </a:solidFill>
                <a:latin typeface="Times New Roman"/>
                <a:cs typeface="Times New Roman"/>
              </a:rPr>
              <a:t>Activities</a:t>
            </a:r>
            <a:endParaRPr sz="1400" dirty="0">
              <a:latin typeface="Times New Roman"/>
              <a:cs typeface="Times New Roman"/>
            </a:endParaRPr>
          </a:p>
          <a:p>
            <a:pPr>
              <a:lnSpc>
                <a:spcPct val="100000"/>
              </a:lnSpc>
              <a:spcBef>
                <a:spcPts val="20"/>
              </a:spcBef>
            </a:pPr>
            <a:endParaRPr sz="1450" dirty="0">
              <a:latin typeface="Times New Roman"/>
              <a:cs typeface="Times New Roman"/>
            </a:endParaRPr>
          </a:p>
          <a:p>
            <a:pPr marL="433705" indent="-342900">
              <a:lnSpc>
                <a:spcPts val="1435"/>
              </a:lnSpc>
              <a:buAutoNum type="arabicPeriod"/>
              <a:tabLst>
                <a:tab pos="433705" algn="l"/>
                <a:tab pos="434340" algn="l"/>
              </a:tabLst>
            </a:pPr>
            <a:r>
              <a:rPr lang="en-US" sz="1000" spc="-5" dirty="0">
                <a:solidFill>
                  <a:srgbClr val="595959"/>
                </a:solidFill>
                <a:latin typeface="Times New Roman"/>
                <a:cs typeface="Times New Roman"/>
              </a:rPr>
              <a:t>Watching movies and TV with friends</a:t>
            </a:r>
          </a:p>
          <a:p>
            <a:pPr marL="433705" indent="-342900">
              <a:lnSpc>
                <a:spcPts val="1435"/>
              </a:lnSpc>
              <a:buAutoNum type="arabicPeriod"/>
              <a:tabLst>
                <a:tab pos="433705" algn="l"/>
                <a:tab pos="434340" algn="l"/>
              </a:tabLst>
            </a:pPr>
            <a:r>
              <a:rPr sz="1000" spc="-5" dirty="0">
                <a:solidFill>
                  <a:srgbClr val="595959"/>
                </a:solidFill>
                <a:latin typeface="Times New Roman"/>
                <a:cs typeface="Times New Roman"/>
              </a:rPr>
              <a:t>Sailing</a:t>
            </a:r>
            <a:endParaRPr sz="1000" dirty="0">
              <a:latin typeface="Times New Roman"/>
              <a:cs typeface="Times New Roman"/>
            </a:endParaRP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Reading marketing/digital marketing articles </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Biking Traveling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Cooking and baking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Reading, Writing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Spending time outside - swimming, kayaking, snow shoeing</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Enjoy live music and travel</a:t>
            </a:r>
          </a:p>
          <a:p>
            <a:pPr marL="433705" marR="407670" indent="-342900">
              <a:lnSpc>
                <a:spcPts val="1430"/>
              </a:lnSpc>
              <a:spcBef>
                <a:spcPts val="50"/>
              </a:spcBef>
              <a:buAutoNum type="arabicPeriod"/>
              <a:tabLst>
                <a:tab pos="433705" algn="l"/>
                <a:tab pos="434340" algn="l"/>
              </a:tabLst>
            </a:pPr>
            <a:r>
              <a:rPr lang="en-US" sz="1000" spc="-5" dirty="0">
                <a:solidFill>
                  <a:srgbClr val="595959"/>
                </a:solidFill>
                <a:latin typeface="Times New Roman"/>
                <a:cs typeface="Times New Roman"/>
              </a:rPr>
              <a:t>Hang out with  kids and play basketball</a:t>
            </a:r>
            <a:endParaRPr sz="1000" spc="-5" dirty="0">
              <a:solidFill>
                <a:srgbClr val="595959"/>
              </a:solidFill>
              <a:latin typeface="Times New Roman"/>
              <a:cs typeface="Times New Roman"/>
            </a:endParaRPr>
          </a:p>
        </p:txBody>
      </p:sp>
      <p:sp>
        <p:nvSpPr>
          <p:cNvPr id="7" name="object 7"/>
          <p:cNvSpPr txBox="1"/>
          <p:nvPr/>
        </p:nvSpPr>
        <p:spPr>
          <a:xfrm>
            <a:off x="6520007" y="2219963"/>
            <a:ext cx="2533140" cy="2842958"/>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Times New Roman"/>
                <a:cs typeface="Times New Roman"/>
              </a:rPr>
              <a:t>Barriers</a:t>
            </a:r>
            <a:endParaRPr sz="1400" dirty="0">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Travel time to work</a:t>
            </a:r>
          </a:p>
          <a:p>
            <a:pPr marL="548005" indent="-228600">
              <a:lnSpc>
                <a:spcPts val="1430"/>
              </a:lnSpc>
              <a:buAutoNum type="arabicPeriod"/>
              <a:tabLst>
                <a:tab pos="548640" algn="l"/>
              </a:tabLst>
            </a:pPr>
            <a:r>
              <a:rPr lang="en-US" sz="1000" dirty="0">
                <a:solidFill>
                  <a:srgbClr val="595959"/>
                </a:solidFill>
                <a:latin typeface="Times New Roman"/>
                <a:cs typeface="Times New Roman"/>
              </a:rPr>
              <a:t>From a small town, lack of marketing opportunity here outside of being a freelancer</a:t>
            </a:r>
          </a:p>
          <a:p>
            <a:pPr marL="548005" indent="-228600">
              <a:lnSpc>
                <a:spcPts val="1430"/>
              </a:lnSpc>
              <a:buAutoNum type="arabicPeriod"/>
              <a:tabLst>
                <a:tab pos="548640" algn="l"/>
              </a:tabLst>
            </a:pPr>
            <a:r>
              <a:rPr lang="en-US" sz="1000" dirty="0">
                <a:solidFill>
                  <a:srgbClr val="595959"/>
                </a:solidFill>
                <a:latin typeface="Times New Roman"/>
                <a:cs typeface="Times New Roman"/>
              </a:rPr>
              <a:t>Lack of time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Obtaining a degree that doesn't help get the jobs</a:t>
            </a:r>
            <a:endParaRPr sz="1000" dirty="0">
              <a:solidFill>
                <a:srgbClr val="595959"/>
              </a:solidFill>
              <a:latin typeface="Times New Roman"/>
              <a:cs typeface="Times New Roman"/>
            </a:endParaRPr>
          </a:p>
          <a:p>
            <a:pPr marL="548005" indent="-228600">
              <a:lnSpc>
                <a:spcPts val="1435"/>
              </a:lnSpc>
              <a:spcBef>
                <a:spcPts val="25"/>
              </a:spcBef>
              <a:buAutoNum type="arabicPeriod"/>
              <a:tabLst>
                <a:tab pos="548640" algn="l"/>
              </a:tabLst>
            </a:pPr>
            <a:r>
              <a:rPr sz="1000" dirty="0">
                <a:solidFill>
                  <a:srgbClr val="595959"/>
                </a:solidFill>
                <a:latin typeface="Times New Roman"/>
                <a:cs typeface="Times New Roman"/>
              </a:rPr>
              <a:t>Work </a:t>
            </a:r>
            <a:r>
              <a:rPr sz="1000" spc="-5" dirty="0">
                <a:solidFill>
                  <a:srgbClr val="595959"/>
                </a:solidFill>
                <a:latin typeface="Times New Roman"/>
                <a:cs typeface="Times New Roman"/>
              </a:rPr>
              <a:t>Over </a:t>
            </a:r>
            <a:r>
              <a:rPr sz="1000" dirty="0">
                <a:solidFill>
                  <a:srgbClr val="595959"/>
                </a:solidFill>
                <a:latin typeface="Times New Roman"/>
                <a:cs typeface="Times New Roman"/>
              </a:rPr>
              <a:t>40 </a:t>
            </a:r>
            <a:r>
              <a:rPr sz="1000" spc="-5" dirty="0">
                <a:solidFill>
                  <a:srgbClr val="595959"/>
                </a:solidFill>
                <a:latin typeface="Times New Roman"/>
                <a:cs typeface="Times New Roman"/>
              </a:rPr>
              <a:t>Hours</a:t>
            </a:r>
            <a:r>
              <a:rPr sz="1000" spc="-20" dirty="0">
                <a:solidFill>
                  <a:srgbClr val="595959"/>
                </a:solidFill>
                <a:latin typeface="Times New Roman"/>
                <a:cs typeface="Times New Roman"/>
              </a:rPr>
              <a:t> </a:t>
            </a:r>
            <a:r>
              <a:rPr sz="1000" dirty="0">
                <a:solidFill>
                  <a:srgbClr val="595959"/>
                </a:solidFill>
                <a:latin typeface="Times New Roman"/>
                <a:cs typeface="Times New Roman"/>
              </a:rPr>
              <a:t>Weekly</a:t>
            </a:r>
            <a:endParaRPr sz="1000" dirty="0">
              <a:latin typeface="Times New Roman"/>
              <a:cs typeface="Times New Roman"/>
            </a:endParaRP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Price of Nanodegree programs</a:t>
            </a: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Mental barriers, hesitation</a:t>
            </a:r>
          </a:p>
          <a:p>
            <a:pPr marL="548005" marR="703580" indent="-228600">
              <a:lnSpc>
                <a:spcPts val="1430"/>
              </a:lnSpc>
              <a:spcBef>
                <a:spcPts val="55"/>
              </a:spcBef>
              <a:buAutoNum type="arabicPeriod"/>
              <a:tabLst>
                <a:tab pos="548640" algn="l"/>
              </a:tabLst>
            </a:pPr>
            <a:r>
              <a:rPr lang="en-US" sz="1000" spc="-5" dirty="0">
                <a:solidFill>
                  <a:srgbClr val="595959"/>
                </a:solidFill>
                <a:latin typeface="Times New Roman"/>
                <a:cs typeface="Times New Roman"/>
              </a:rPr>
              <a:t>Lacking skills to do the job</a:t>
            </a:r>
          </a:p>
        </p:txBody>
      </p:sp>
      <p:sp>
        <p:nvSpPr>
          <p:cNvPr id="8" name="object 8"/>
          <p:cNvSpPr txBox="1"/>
          <p:nvPr/>
        </p:nvSpPr>
        <p:spPr>
          <a:xfrm>
            <a:off x="6423516" y="44539"/>
            <a:ext cx="2693025" cy="2099164"/>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Arial"/>
                <a:cs typeface="Arial"/>
              </a:rPr>
              <a:t>Needs</a:t>
            </a:r>
            <a:endParaRPr sz="1400" dirty="0">
              <a:latin typeface="Arial"/>
              <a:cs typeface="Arial"/>
            </a:endParaRPr>
          </a:p>
          <a:p>
            <a:pPr marL="548005" indent="-228600">
              <a:lnSpc>
                <a:spcPts val="1430"/>
              </a:lnSpc>
              <a:buAutoNum type="arabicPeriod"/>
              <a:tabLst>
                <a:tab pos="548640" algn="l"/>
              </a:tabLst>
            </a:pPr>
            <a:r>
              <a:rPr sz="1000" dirty="0">
                <a:solidFill>
                  <a:srgbClr val="595959"/>
                </a:solidFill>
                <a:latin typeface="Times New Roman"/>
                <a:cs typeface="Times New Roman"/>
              </a:rPr>
              <a:t>Better Work/Life Balance</a:t>
            </a:r>
            <a:endParaRPr lang="en-US" sz="1000" dirty="0">
              <a:solidFill>
                <a:srgbClr val="595959"/>
              </a:solidFill>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Growth in a Big Company</a:t>
            </a:r>
            <a:endParaRPr sz="1000" dirty="0">
              <a:solidFill>
                <a:srgbClr val="595959"/>
              </a:solidFill>
              <a:latin typeface="Times New Roman"/>
              <a:cs typeface="Times New Roman"/>
            </a:endParaRPr>
          </a:p>
          <a:p>
            <a:pPr marL="548005" indent="-228600">
              <a:lnSpc>
                <a:spcPts val="1435"/>
              </a:lnSpc>
              <a:buAutoNum type="arabicPeriod"/>
              <a:tabLst>
                <a:tab pos="548640" algn="l"/>
              </a:tabLst>
            </a:pPr>
            <a:r>
              <a:rPr lang="en-US" sz="1000" dirty="0">
                <a:solidFill>
                  <a:srgbClr val="595959"/>
                </a:solidFill>
                <a:latin typeface="Times New Roman"/>
                <a:cs typeface="Times New Roman"/>
              </a:rPr>
              <a:t>Love what I do </a:t>
            </a:r>
          </a:p>
          <a:p>
            <a:pPr marL="548005" marR="703580" indent="-228600">
              <a:lnSpc>
                <a:spcPts val="1430"/>
              </a:lnSpc>
              <a:spcBef>
                <a:spcPts val="55"/>
              </a:spcBef>
              <a:buAutoNum type="arabicPeriod"/>
              <a:tabLst>
                <a:tab pos="548640" algn="l"/>
              </a:tabLst>
            </a:pPr>
            <a:r>
              <a:rPr lang="en-US" sz="1000" dirty="0">
                <a:solidFill>
                  <a:srgbClr val="595959"/>
                </a:solidFill>
                <a:latin typeface="Times New Roman"/>
                <a:cs typeface="Times New Roman"/>
              </a:rPr>
              <a:t>Become more technical</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Balance between career expectations and family</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Being my own boss</a:t>
            </a:r>
          </a:p>
          <a:p>
            <a:pPr marL="548005" marR="635635" indent="-228600">
              <a:lnSpc>
                <a:spcPts val="1430"/>
              </a:lnSpc>
              <a:spcBef>
                <a:spcPts val="45"/>
              </a:spcBef>
              <a:buAutoNum type="arabicPeriod"/>
              <a:tabLst>
                <a:tab pos="548640" algn="l"/>
              </a:tabLst>
            </a:pPr>
            <a:r>
              <a:rPr lang="en-US" sz="1000" dirty="0">
                <a:solidFill>
                  <a:srgbClr val="595959"/>
                </a:solidFill>
                <a:latin typeface="Times New Roman"/>
                <a:cs typeface="Times New Roman"/>
              </a:rPr>
              <a:t>Educational content that provides: Quality and environmental friendliness</a:t>
            </a:r>
            <a:endParaRPr sz="1000" dirty="0">
              <a:solidFill>
                <a:srgbClr val="595959"/>
              </a:solidFill>
              <a:latin typeface="Times New Roman"/>
              <a:cs typeface="Times New Roman"/>
            </a:endParaRPr>
          </a:p>
        </p:txBody>
      </p:sp>
      <p:sp>
        <p:nvSpPr>
          <p:cNvPr id="11" name="object 11"/>
          <p:cNvSpPr txBox="1"/>
          <p:nvPr/>
        </p:nvSpPr>
        <p:spPr>
          <a:xfrm>
            <a:off x="2768587" y="1899363"/>
            <a:ext cx="3576586" cy="3163558"/>
          </a:xfrm>
          <a:prstGeom prst="rect">
            <a:avLst/>
          </a:prstGeom>
          <a:solidFill>
            <a:srgbClr val="FFFFFF"/>
          </a:solidFill>
        </p:spPr>
        <p:txBody>
          <a:bodyPr vert="horz" wrap="square" lIns="0" tIns="86995" rIns="0" bIns="0" rtlCol="0">
            <a:spAutoFit/>
          </a:bodyPr>
          <a:lstStyle/>
          <a:p>
            <a:pPr marL="90805">
              <a:lnSpc>
                <a:spcPts val="1675"/>
              </a:lnSpc>
              <a:spcBef>
                <a:spcPts val="685"/>
              </a:spcBef>
            </a:pPr>
            <a:r>
              <a:rPr sz="1400" b="1" spc="-5" dirty="0">
                <a:solidFill>
                  <a:srgbClr val="595959"/>
                </a:solidFill>
                <a:latin typeface="Times New Roman"/>
                <a:cs typeface="Times New Roman"/>
              </a:rPr>
              <a:t>Goals</a:t>
            </a:r>
            <a:endParaRPr sz="1400" dirty="0">
              <a:latin typeface="Times New Roman"/>
              <a:cs typeface="Times New Roman"/>
            </a:endParaRPr>
          </a:p>
          <a:p>
            <a:pPr marL="548005" indent="-228600">
              <a:lnSpc>
                <a:spcPts val="1430"/>
              </a:lnSpc>
              <a:buAutoNum type="arabicPeriod"/>
              <a:tabLst>
                <a:tab pos="548640" algn="l"/>
              </a:tabLst>
            </a:pPr>
            <a:r>
              <a:rPr lang="en-US" sz="1000" dirty="0">
                <a:solidFill>
                  <a:srgbClr val="595959"/>
                </a:solidFill>
                <a:latin typeface="Times New Roman"/>
                <a:cs typeface="Times New Roman"/>
              </a:rPr>
              <a:t>To be a great marketer</a:t>
            </a:r>
          </a:p>
          <a:p>
            <a:pPr marL="548005" indent="-228600">
              <a:lnSpc>
                <a:spcPts val="1430"/>
              </a:lnSpc>
              <a:buAutoNum type="arabicPeriod"/>
              <a:tabLst>
                <a:tab pos="548640" algn="l"/>
              </a:tabLst>
            </a:pPr>
            <a:r>
              <a:rPr lang="en-US" sz="1000" dirty="0">
                <a:solidFill>
                  <a:srgbClr val="595959"/>
                </a:solidFill>
                <a:latin typeface="Times New Roman"/>
                <a:cs typeface="Times New Roman"/>
              </a:rPr>
              <a:t>Build something impactful </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Want to be the owner of my life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Growth in current role</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Would like to be an entrepreneur managing digital marketing for businesses, and have a successful drop shipping 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Want to be working remotely as a Social Media Marketer/Manager or want to be running my own Affiliate Marketing brand/business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Professionally, want to be working remotely as a Social Media Marketer/Manager or want to be running my own Affiliate Marketing brand/business</a:t>
            </a:r>
          </a:p>
          <a:p>
            <a:pPr marL="548005" indent="-228600">
              <a:lnSpc>
                <a:spcPts val="1430"/>
              </a:lnSpc>
              <a:buAutoNum type="arabicPeriod"/>
              <a:tabLst>
                <a:tab pos="548640" algn="l"/>
              </a:tabLst>
            </a:pPr>
            <a:r>
              <a:rPr lang="en-US" sz="1000" dirty="0">
                <a:solidFill>
                  <a:srgbClr val="595959"/>
                </a:solidFill>
                <a:latin typeface="Times New Roman"/>
                <a:cs typeface="Times New Roman"/>
              </a:rPr>
              <a:t>To have a remote job as a digital marketer by March 2019. To travel to all 50 states by December 2019</a:t>
            </a:r>
          </a:p>
          <a:p>
            <a:pPr marL="548005" indent="-228600">
              <a:lnSpc>
                <a:spcPts val="1430"/>
              </a:lnSpc>
              <a:buAutoNum type="arabicPeriod"/>
              <a:tabLst>
                <a:tab pos="548640" algn="l"/>
              </a:tabLst>
            </a:pPr>
            <a:r>
              <a:rPr lang="en-US" sz="1000" dirty="0">
                <a:solidFill>
                  <a:srgbClr val="595959"/>
                </a:solidFill>
                <a:latin typeface="Times New Roman"/>
                <a:cs typeface="Times New Roman"/>
              </a:rPr>
              <a:t>More passion focused</a:t>
            </a:r>
            <a:endParaRPr sz="1000" dirty="0">
              <a:solidFill>
                <a:srgbClr val="595959"/>
              </a:solidFill>
              <a:latin typeface="Times New Roman"/>
              <a:cs typeface="Times New Roman"/>
            </a:endParaRPr>
          </a:p>
        </p:txBody>
      </p:sp>
      <p:pic>
        <p:nvPicPr>
          <p:cNvPr id="14" name="Picture 13" descr="A person standing in front of a brick wall&#13;&#10;&#13;&#10;Description automatically generated">
            <a:extLst>
              <a:ext uri="{FF2B5EF4-FFF2-40B4-BE49-F238E27FC236}">
                <a16:creationId xmlns:a16="http://schemas.microsoft.com/office/drawing/2014/main" id="{8154D0A2-48E8-094A-A724-87D06213BBD6}"/>
              </a:ext>
            </a:extLst>
          </p:cNvPr>
          <p:cNvPicPr>
            <a:picLocks noChangeAspect="1"/>
          </p:cNvPicPr>
          <p:nvPr/>
        </p:nvPicPr>
        <p:blipFill rotWithShape="1">
          <a:blip r:embed="rId2">
            <a:extLst>
              <a:ext uri="{28A0092B-C50C-407E-A947-70E740481C1C}">
                <a14:useLocalDpi xmlns:a14="http://schemas.microsoft.com/office/drawing/2010/main" val="0"/>
              </a:ext>
            </a:extLst>
          </a:blip>
          <a:srcRect l="17494" r="25284" b="63333"/>
          <a:stretch/>
        </p:blipFill>
        <p:spPr>
          <a:xfrm>
            <a:off x="3155951" y="612337"/>
            <a:ext cx="1330309" cy="1205004"/>
          </a:xfrm>
          <a:prstGeom prst="rect">
            <a:avLst/>
          </a:prstGeom>
        </p:spPr>
      </p:pic>
      <p:sp>
        <p:nvSpPr>
          <p:cNvPr id="15" name="TextBox 14">
            <a:extLst>
              <a:ext uri="{FF2B5EF4-FFF2-40B4-BE49-F238E27FC236}">
                <a16:creationId xmlns:a16="http://schemas.microsoft.com/office/drawing/2014/main" id="{040D3AD7-E125-4C45-B4F9-FB9EB0729646}"/>
              </a:ext>
            </a:extLst>
          </p:cNvPr>
          <p:cNvSpPr txBox="1"/>
          <p:nvPr/>
        </p:nvSpPr>
        <p:spPr>
          <a:xfrm>
            <a:off x="4536435" y="895350"/>
            <a:ext cx="1141745" cy="646331"/>
          </a:xfrm>
          <a:prstGeom prst="rect">
            <a:avLst/>
          </a:prstGeom>
          <a:noFill/>
        </p:spPr>
        <p:txBody>
          <a:bodyPr wrap="square" rtlCol="0">
            <a:spAutoFit/>
          </a:bodyPr>
          <a:lstStyle/>
          <a:p>
            <a:r>
              <a:rPr lang="en-US" dirty="0"/>
              <a:t>Daniel Krum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645459" y="853671"/>
            <a:ext cx="2845263" cy="2894075"/>
          </a:xfrm>
          <a:prstGeom prst="rect">
            <a:avLst/>
          </a:prstGeom>
        </p:spPr>
        <p:txBody>
          <a:bodyPr vert="horz" lIns="91440" tIns="45720" rIns="91440" bIns="45720" rtlCol="0" anchor="ctr">
            <a:normAutofit/>
          </a:bodyPr>
          <a:lstStyle/>
          <a:p>
            <a:pPr marL="12700" defTabSz="914400"/>
            <a:r>
              <a:rPr lang="en-US" sz="2700" b="0" i="0" kern="1200" cap="all" dirty="0">
                <a:solidFill>
                  <a:schemeClr val="tx1"/>
                </a:solidFill>
                <a:effectLst/>
                <a:latin typeface="+mj-lt"/>
                <a:ea typeface="+mj-ea"/>
                <a:cs typeface="+mj-cs"/>
              </a:rPr>
              <a:t>TOPIC FOR BLOG POST</a:t>
            </a:r>
            <a:endParaRPr lang="en-US" sz="2700" b="0" i="0" kern="1200" cap="all" spc="-5" dirty="0">
              <a:solidFill>
                <a:schemeClr val="tx1"/>
              </a:solidFill>
              <a:effectLst/>
              <a:latin typeface="+mj-lt"/>
              <a:ea typeface="+mj-ea"/>
              <a:cs typeface="+mj-cs"/>
            </a:endParaRPr>
          </a:p>
        </p:txBody>
      </p:sp>
      <p:grpSp>
        <p:nvGrpSpPr>
          <p:cNvPr id="13" name="Group 12">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25015" y="478725"/>
            <a:ext cx="4807204" cy="3643968"/>
            <a:chOff x="7807230" y="2012810"/>
            <a:chExt cx="3251252" cy="3459865"/>
          </a:xfrm>
        </p:grpSpPr>
        <p:sp>
          <p:nvSpPr>
            <p:cNvPr id="14" name="Rectangle 13">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918" y="730227"/>
            <a:ext cx="4327398" cy="3140964"/>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bject 2">
            <a:extLst>
              <a:ext uri="{FF2B5EF4-FFF2-40B4-BE49-F238E27FC236}">
                <a16:creationId xmlns:a16="http://schemas.microsoft.com/office/drawing/2014/main" id="{C0E40173-2E19-DA4A-AC32-E721075CB8A4}"/>
              </a:ext>
            </a:extLst>
          </p:cNvPr>
          <p:cNvSpPr txBox="1">
            <a:spLocks/>
          </p:cNvSpPr>
          <p:nvPr/>
        </p:nvSpPr>
        <p:spPr>
          <a:xfrm>
            <a:off x="4188362" y="853671"/>
            <a:ext cx="4080510" cy="2894076"/>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pPr defTabSz="914400">
              <a:lnSpc>
                <a:spcPct val="110000"/>
              </a:lnSpc>
              <a:spcAft>
                <a:spcPts val="600"/>
              </a:spcAft>
              <a:buClr>
                <a:schemeClr val="accent1"/>
              </a:buClr>
              <a:buSzPct val="100000"/>
            </a:pPr>
            <a:r>
              <a:rPr lang="en-US" sz="1800" cap="none" dirty="0"/>
              <a:t>Choose A Successful Or Creative Marketing Campaign That You Love. </a:t>
            </a:r>
          </a:p>
          <a:p>
            <a:pPr defTabSz="914400">
              <a:lnSpc>
                <a:spcPct val="110000"/>
              </a:lnSpc>
              <a:spcAft>
                <a:spcPts val="600"/>
              </a:spcAft>
              <a:buClr>
                <a:schemeClr val="accent1"/>
              </a:buClr>
              <a:buSzPct val="100000"/>
            </a:pPr>
            <a:endParaRPr lang="en-US" sz="1800" cap="none" dirty="0"/>
          </a:p>
          <a:p>
            <a:pPr defTabSz="914400">
              <a:lnSpc>
                <a:spcPct val="110000"/>
              </a:lnSpc>
              <a:spcAft>
                <a:spcPts val="600"/>
              </a:spcAft>
              <a:buClr>
                <a:schemeClr val="accent1"/>
              </a:buClr>
              <a:buSzPct val="100000"/>
            </a:pPr>
            <a:r>
              <a:rPr lang="en-US" sz="1800" cap="none" dirty="0"/>
              <a:t>What Is The Story Being Told By The Campaign And Why Do You Love It</a:t>
            </a:r>
          </a:p>
          <a:p>
            <a:pPr defTabSz="914400">
              <a:lnSpc>
                <a:spcPct val="110000"/>
              </a:lnSpc>
              <a:spcAft>
                <a:spcPts val="600"/>
              </a:spcAft>
              <a:buClr>
                <a:schemeClr val="accent1"/>
              </a:buClr>
              <a:buSzPct val="100000"/>
            </a:pPr>
            <a:endParaRPr lang="en-US" sz="1800" cap="none" dirty="0"/>
          </a:p>
          <a:p>
            <a:pPr defTabSz="914400">
              <a:lnSpc>
                <a:spcPct val="110000"/>
              </a:lnSpc>
              <a:spcAft>
                <a:spcPts val="600"/>
              </a:spcAft>
              <a:buClr>
                <a:schemeClr val="accent1"/>
              </a:buClr>
              <a:buSzPct val="100000"/>
            </a:pPr>
            <a:r>
              <a:rPr lang="en-US" sz="1800" cap="none" dirty="0"/>
              <a:t>Why Did It Catch Your Attention?</a:t>
            </a:r>
            <a:br>
              <a:rPr lang="en-US" sz="2000" dirty="0">
                <a:solidFill>
                  <a:srgbClr val="000000"/>
                </a:solidFill>
                <a:latin typeface="+mn-lt"/>
                <a:ea typeface="+mn-ea"/>
                <a:cs typeface="+mn-cs"/>
              </a:rPr>
            </a:br>
            <a:endParaRPr lang="en-US" sz="2000" dirty="0">
              <a:solidFill>
                <a:srgbClr val="000000"/>
              </a:solidFill>
              <a:latin typeface="+mn-lt"/>
              <a:ea typeface="+mn-ea"/>
              <a:cs typeface="+mn-cs"/>
            </a:endParaRPr>
          </a:p>
        </p:txBody>
      </p:sp>
      <p:pic>
        <p:nvPicPr>
          <p:cNvPr id="19" name="Picture 18">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21" name="Straight Connector 20">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6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1088684" y="603389"/>
            <a:ext cx="7202456" cy="786926"/>
          </a:xfrm>
          <a:prstGeom prst="rect">
            <a:avLst/>
          </a:prstGeom>
        </p:spPr>
        <p:txBody>
          <a:bodyPr vert="horz" lIns="91440" tIns="45720" rIns="91440" bIns="45720" rtlCol="0" anchor="t">
            <a:normAutofit/>
          </a:bodyPr>
          <a:lstStyle/>
          <a:p>
            <a:pPr marL="12700" defTabSz="914400"/>
            <a:r>
              <a:rPr lang="en-US" sz="2500" dirty="0"/>
              <a:t>SCQA Framework</a:t>
            </a:r>
            <a:br>
              <a:rPr lang="en-US" sz="2500" dirty="0"/>
            </a:br>
            <a:endParaRPr lang="en-US" sz="2500" dirty="0"/>
          </a:p>
        </p:txBody>
      </p:sp>
      <p:graphicFrame>
        <p:nvGraphicFramePr>
          <p:cNvPr id="36" name="object 3">
            <a:extLst>
              <a:ext uri="{FF2B5EF4-FFF2-40B4-BE49-F238E27FC236}">
                <a16:creationId xmlns:a16="http://schemas.microsoft.com/office/drawing/2014/main" id="{99330691-2A64-446E-ADE6-F972662DFAB1}"/>
              </a:ext>
            </a:extLst>
          </p:cNvPr>
          <p:cNvGraphicFramePr/>
          <p:nvPr>
            <p:extLst>
              <p:ext uri="{D42A27DB-BD31-4B8C-83A1-F6EECF244321}">
                <p14:modId xmlns:p14="http://schemas.microsoft.com/office/powerpoint/2010/main" val="944246201"/>
              </p:ext>
            </p:extLst>
          </p:nvPr>
        </p:nvGraphicFramePr>
        <p:xfrm>
          <a:off x="1088231" y="1755325"/>
          <a:ext cx="7750969" cy="2784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609153" y="603389"/>
            <a:ext cx="2431365" cy="3323520"/>
          </a:xfrm>
          <a:prstGeom prst="rect">
            <a:avLst/>
          </a:prstGeom>
        </p:spPr>
        <p:txBody>
          <a:bodyPr vert="horz" lIns="91440" tIns="45720" rIns="91440" bIns="45720" rtlCol="0" anchor="ctr">
            <a:normAutofit/>
          </a:bodyPr>
          <a:lstStyle/>
          <a:p>
            <a:pPr marL="12700" defTabSz="914400"/>
            <a:r>
              <a:rPr lang="en-US" sz="3200" b="0" i="0" kern="1200" cap="all" dirty="0">
                <a:solidFill>
                  <a:schemeClr val="tx1"/>
                </a:solidFill>
                <a:effectLst/>
                <a:latin typeface="+mj-lt"/>
                <a:ea typeface="+mj-ea"/>
                <a:cs typeface="+mj-cs"/>
              </a:rPr>
              <a:t>BLOG POST ON MEDIUM</a:t>
            </a:r>
          </a:p>
        </p:txBody>
      </p:sp>
      <p:cxnSp>
        <p:nvCxnSpPr>
          <p:cNvPr id="36" name="Straight Connector 35">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8867" y="667764"/>
            <a:ext cx="0" cy="3429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9CD419C-0995-C24E-BEED-9B50ABB4AD9D}"/>
              </a:ext>
            </a:extLst>
          </p:cNvPr>
          <p:cNvSpPr txBox="1"/>
          <p:nvPr/>
        </p:nvSpPr>
        <p:spPr>
          <a:xfrm>
            <a:off x="3478397" y="603390"/>
            <a:ext cx="4576919" cy="3323519"/>
          </a:xfrm>
          <a:prstGeom prst="rect">
            <a:avLst/>
          </a:prstGeom>
        </p:spPr>
        <p:txBody>
          <a:bodyPr vert="horz" lIns="91440" tIns="45720" rIns="91440" bIns="45720" rtlCol="0" anchor="ctr">
            <a:normAutofit/>
          </a:bodyPr>
          <a:lstStyle/>
          <a:p>
            <a:pPr defTabSz="914400">
              <a:lnSpc>
                <a:spcPct val="110000"/>
              </a:lnSpc>
              <a:spcAft>
                <a:spcPts val="600"/>
              </a:spcAft>
              <a:buClr>
                <a:schemeClr val="accent1"/>
              </a:buClr>
              <a:buSzPct val="100000"/>
            </a:pPr>
            <a:r>
              <a:rPr lang="en-US" sz="1200" dirty="0"/>
              <a:t>This blog post is a storytelling in Daniel’s words of how LinkedIn’s video marketing campaign aided in getting him a broader perspective of how content marketing through videos has an impact on the target audience. It’s a storytelling of Daniel, before and after he came across LinkedIn’s video marketing campaign in 2018.</a:t>
            </a:r>
          </a:p>
          <a:p>
            <a:pPr defTabSz="914400">
              <a:lnSpc>
                <a:spcPct val="110000"/>
              </a:lnSpc>
              <a:spcAft>
                <a:spcPts val="600"/>
              </a:spcAft>
              <a:buClr>
                <a:schemeClr val="accent1"/>
              </a:buClr>
              <a:buSzPct val="100000"/>
            </a:pPr>
            <a:endParaRPr lang="en-US" dirty="0">
              <a:solidFill>
                <a:srgbClr val="FFC000"/>
              </a:solidFill>
            </a:endParaRPr>
          </a:p>
          <a:p>
            <a:pPr defTabSz="914400">
              <a:lnSpc>
                <a:spcPct val="110000"/>
              </a:lnSpc>
              <a:spcAft>
                <a:spcPts val="600"/>
              </a:spcAft>
              <a:buClr>
                <a:schemeClr val="accent1"/>
              </a:buClr>
              <a:buSzPct val="100000"/>
            </a:pPr>
            <a:r>
              <a:rPr lang="en-US" dirty="0">
                <a:solidFill>
                  <a:srgbClr val="FFC000"/>
                </a:solidFill>
              </a:rPr>
              <a:t>This is the link to the Google Docs that contains the blog post, since I haven’t published the post</a:t>
            </a:r>
          </a:p>
          <a:p>
            <a:pPr defTabSz="914400">
              <a:lnSpc>
                <a:spcPct val="110000"/>
              </a:lnSpc>
              <a:spcAft>
                <a:spcPts val="600"/>
              </a:spcAft>
              <a:buClr>
                <a:schemeClr val="accent1"/>
              </a:buClr>
              <a:buSzPct val="100000"/>
            </a:pPr>
            <a:r>
              <a:rPr lang="en-US" dirty="0">
                <a:hlinkClick r:id="rId2"/>
              </a:rPr>
              <a:t>https://bit.ly/2HD60hg</a:t>
            </a:r>
            <a:endParaRPr lang="en-US" dirty="0"/>
          </a:p>
          <a:p>
            <a:pPr defTabSz="914400">
              <a:lnSpc>
                <a:spcPct val="110000"/>
              </a:lnSpc>
              <a:spcAft>
                <a:spcPts val="600"/>
              </a:spcAft>
              <a:buClr>
                <a:schemeClr val="accent1"/>
              </a:buClr>
              <a:buSzPct val="100000"/>
            </a:pPr>
            <a:endParaRPr lang="en-US" dirty="0">
              <a:solidFill>
                <a:srgbClr val="FFC000"/>
              </a:solidFill>
            </a:endParaRPr>
          </a:p>
        </p:txBody>
      </p:sp>
      <p:pic>
        <p:nvPicPr>
          <p:cNvPr id="38" name="Picture 37">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1219200" y="1504034"/>
            <a:ext cx="838200" cy="679704"/>
          </a:xfrm>
          <a:prstGeom prst="rect">
            <a:avLst/>
          </a:prstGeom>
          <a:blipFill>
            <a:blip r:embed="rId2" cstate="print"/>
            <a:stretch>
              <a:fillRect l="-16580" r="-9726"/>
            </a:stretch>
          </a:blipFill>
        </p:spPr>
        <p:txBody>
          <a:bodyPr wrap="square" lIns="0" tIns="0" rIns="0" bIns="0" rtlCol="0"/>
          <a:lstStyle/>
          <a:p>
            <a:endParaRPr/>
          </a:p>
        </p:txBody>
      </p:sp>
      <p:sp>
        <p:nvSpPr>
          <p:cNvPr id="11" name="object 11"/>
          <p:cNvSpPr/>
          <p:nvPr/>
        </p:nvSpPr>
        <p:spPr>
          <a:xfrm>
            <a:off x="1154316" y="2447570"/>
            <a:ext cx="914400" cy="851833"/>
          </a:xfrm>
          <a:prstGeom prst="rect">
            <a:avLst/>
          </a:prstGeom>
          <a:blipFill>
            <a:blip r:embed="rId3" cstate="print"/>
            <a:stretch>
              <a:fillRect l="-5770" r="-8422"/>
            </a:stretch>
          </a:blipFill>
        </p:spPr>
        <p:txBody>
          <a:bodyPr wrap="square" lIns="0" tIns="0" rIns="0" bIns="0" rtlCol="0"/>
          <a:lstStyle/>
          <a:p>
            <a:endParaRPr/>
          </a:p>
        </p:txBody>
      </p:sp>
      <p:sp>
        <p:nvSpPr>
          <p:cNvPr id="17" name="object 17"/>
          <p:cNvSpPr/>
          <p:nvPr/>
        </p:nvSpPr>
        <p:spPr>
          <a:xfrm>
            <a:off x="1154316" y="3520501"/>
            <a:ext cx="914400" cy="851833"/>
          </a:xfrm>
          <a:prstGeom prst="rect">
            <a:avLst/>
          </a:prstGeom>
          <a:blipFill>
            <a:blip r:embed="rId4" cstate="print"/>
            <a:stretch>
              <a:fillRect l="-4167" r="-10025"/>
            </a:stretch>
          </a:blipFill>
        </p:spPr>
        <p:txBody>
          <a:bodyPr wrap="square" lIns="0" tIns="0" rIns="0" bIns="0" rtlCol="0"/>
          <a:lstStyle/>
          <a:p>
            <a:endParaRPr dirty="0"/>
          </a:p>
        </p:txBody>
      </p:sp>
      <p:sp>
        <p:nvSpPr>
          <p:cNvPr id="18" name="object 18"/>
          <p:cNvSpPr txBox="1">
            <a:spLocks noGrp="1"/>
          </p:cNvSpPr>
          <p:nvPr>
            <p:ph type="title"/>
          </p:nvPr>
        </p:nvSpPr>
        <p:spPr>
          <a:xfrm>
            <a:off x="932342" y="421448"/>
            <a:ext cx="5193030" cy="330200"/>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000000"/>
                </a:solidFill>
                <a:latin typeface="Arial"/>
                <a:cs typeface="Arial"/>
              </a:rPr>
              <a:t>Social </a:t>
            </a:r>
            <a:r>
              <a:rPr sz="2000" b="1" spc="10" dirty="0">
                <a:solidFill>
                  <a:srgbClr val="000000"/>
                </a:solidFill>
                <a:latin typeface="Arial"/>
                <a:cs typeface="Arial"/>
              </a:rPr>
              <a:t>media </a:t>
            </a:r>
            <a:r>
              <a:rPr sz="2000" b="1" dirty="0">
                <a:solidFill>
                  <a:srgbClr val="000000"/>
                </a:solidFill>
                <a:latin typeface="Arial"/>
                <a:cs typeface="Arial"/>
              </a:rPr>
              <a:t>platforms for </a:t>
            </a:r>
            <a:r>
              <a:rPr sz="2000" b="1" spc="20" dirty="0">
                <a:solidFill>
                  <a:srgbClr val="000000"/>
                </a:solidFill>
                <a:latin typeface="Arial"/>
                <a:cs typeface="Arial"/>
              </a:rPr>
              <a:t>target </a:t>
            </a:r>
            <a:r>
              <a:rPr sz="2000" b="1" dirty="0">
                <a:solidFill>
                  <a:srgbClr val="000000"/>
                </a:solidFill>
                <a:latin typeface="Arial"/>
                <a:cs typeface="Arial"/>
              </a:rPr>
              <a:t>audience</a:t>
            </a:r>
            <a:endParaRPr sz="2000" dirty="0">
              <a:latin typeface="Arial"/>
              <a:cs typeface="Arial"/>
            </a:endParaRPr>
          </a:p>
        </p:txBody>
      </p:sp>
      <p:sp>
        <p:nvSpPr>
          <p:cNvPr id="2" name="Rectangle 1">
            <a:extLst>
              <a:ext uri="{FF2B5EF4-FFF2-40B4-BE49-F238E27FC236}">
                <a16:creationId xmlns:a16="http://schemas.microsoft.com/office/drawing/2014/main" id="{58111532-C100-DB44-A52C-F89077B23CA6}"/>
              </a:ext>
            </a:extLst>
          </p:cNvPr>
          <p:cNvSpPr/>
          <p:nvPr/>
        </p:nvSpPr>
        <p:spPr>
          <a:xfrm>
            <a:off x="2286000" y="1543804"/>
            <a:ext cx="6172200" cy="600164"/>
          </a:xfrm>
          <a:prstGeom prst="rect">
            <a:avLst/>
          </a:prstGeom>
        </p:spPr>
        <p:txBody>
          <a:bodyPr wrap="square">
            <a:spAutoFit/>
          </a:bodyPr>
          <a:lstStyle/>
          <a:p>
            <a:r>
              <a:rPr lang="en-US" sz="1100" dirty="0"/>
              <a:t>The diversified social network helps to create awareness about the blog by tracking audience engagement such as likes, comments, shares etc. It also gives a platform to roll the dice on people who probably aren’t in my audience list yet by placing ads to promote my blog post</a:t>
            </a:r>
          </a:p>
        </p:txBody>
      </p:sp>
      <p:sp>
        <p:nvSpPr>
          <p:cNvPr id="4" name="Rectangle 3">
            <a:extLst>
              <a:ext uri="{FF2B5EF4-FFF2-40B4-BE49-F238E27FC236}">
                <a16:creationId xmlns:a16="http://schemas.microsoft.com/office/drawing/2014/main" id="{76D777CB-46D4-7C47-B15C-16D71B491135}"/>
              </a:ext>
            </a:extLst>
          </p:cNvPr>
          <p:cNvSpPr/>
          <p:nvPr/>
        </p:nvSpPr>
        <p:spPr>
          <a:xfrm>
            <a:off x="2286000" y="2488765"/>
            <a:ext cx="6324600" cy="600164"/>
          </a:xfrm>
          <a:prstGeom prst="rect">
            <a:avLst/>
          </a:prstGeom>
        </p:spPr>
        <p:txBody>
          <a:bodyPr wrap="square">
            <a:spAutoFit/>
          </a:bodyPr>
          <a:lstStyle/>
          <a:p>
            <a:r>
              <a:rPr lang="en-US" sz="1100" dirty="0"/>
              <a:t>The economic professional graph of LinkedIn with 1</a:t>
            </a:r>
            <a:r>
              <a:rPr lang="en-US" sz="1100" baseline="30000" dirty="0"/>
              <a:t>st</a:t>
            </a:r>
            <a:r>
              <a:rPr lang="en-US" sz="1100" dirty="0"/>
              <a:t> ,2</a:t>
            </a:r>
            <a:r>
              <a:rPr lang="en-US" sz="1100" baseline="30000" dirty="0"/>
              <a:t>nd</a:t>
            </a:r>
            <a:r>
              <a:rPr lang="en-US" sz="1100" dirty="0"/>
              <a:t> ,3</a:t>
            </a:r>
            <a:r>
              <a:rPr lang="en-US" sz="1100" baseline="30000" dirty="0"/>
              <a:t>rd</a:t>
            </a:r>
            <a:r>
              <a:rPr lang="en-US" sz="1100" dirty="0"/>
              <a:t> degree connections helps me to expand the reach for the blog post and at the same time aids in creating an online professional presence through the post</a:t>
            </a:r>
          </a:p>
        </p:txBody>
      </p:sp>
      <p:sp>
        <p:nvSpPr>
          <p:cNvPr id="5" name="Rectangle 4">
            <a:extLst>
              <a:ext uri="{FF2B5EF4-FFF2-40B4-BE49-F238E27FC236}">
                <a16:creationId xmlns:a16="http://schemas.microsoft.com/office/drawing/2014/main" id="{010A79D4-7DAE-B548-8BE6-F2B26F64A45A}"/>
              </a:ext>
            </a:extLst>
          </p:cNvPr>
          <p:cNvSpPr/>
          <p:nvPr/>
        </p:nvSpPr>
        <p:spPr>
          <a:xfrm>
            <a:off x="2286000" y="3638550"/>
            <a:ext cx="6324600" cy="430887"/>
          </a:xfrm>
          <a:prstGeom prst="rect">
            <a:avLst/>
          </a:prstGeom>
        </p:spPr>
        <p:txBody>
          <a:bodyPr wrap="square">
            <a:spAutoFit/>
          </a:bodyPr>
          <a:lstStyle/>
          <a:p>
            <a:r>
              <a:rPr lang="en-US" sz="1100" dirty="0"/>
              <a:t>It is the best possible platform to take my blog post to a wider audience through its ‘re-tweet’ feature thereby giving an opportunity to grow my targeting list with high quality leads</a:t>
            </a:r>
          </a:p>
        </p:txBody>
      </p:sp>
    </p:spTree>
    <p:extLst>
      <p:ext uri="{BB962C8B-B14F-4D97-AF65-F5344CB8AC3E}">
        <p14:creationId xmlns:p14="http://schemas.microsoft.com/office/powerpoint/2010/main" val="221133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4" name="Rectangle 8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98" name="Picture 8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0" name="Straight Connector 8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8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2646406"/>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04" name="Rectangle 8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9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4607"/>
            <a:ext cx="9144000" cy="307945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object 2"/>
          <p:cNvSpPr txBox="1">
            <a:spLocks noGrp="1"/>
          </p:cNvSpPr>
          <p:nvPr>
            <p:ph type="title"/>
          </p:nvPr>
        </p:nvSpPr>
        <p:spPr>
          <a:xfrm>
            <a:off x="494475" y="1106226"/>
            <a:ext cx="2117940" cy="1401570"/>
          </a:xfrm>
          <a:prstGeom prst="rect">
            <a:avLst/>
          </a:prstGeom>
        </p:spPr>
        <p:txBody>
          <a:bodyPr vert="horz" lIns="91440" tIns="45720" rIns="91440" bIns="0" rtlCol="0" anchor="b">
            <a:normAutofit/>
          </a:bodyPr>
          <a:lstStyle/>
          <a:p>
            <a:pPr marL="12700" defTabSz="914400"/>
            <a:r>
              <a:rPr lang="en-US" sz="2700"/>
              <a:t>FACEBOOK POST</a:t>
            </a:r>
          </a:p>
        </p:txBody>
      </p:sp>
      <p:cxnSp>
        <p:nvCxnSpPr>
          <p:cNvPr id="93" name="Straight Connector 9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475" y="2646407"/>
            <a:ext cx="2117940"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95" name="Group 9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84541" y="361628"/>
            <a:ext cx="5670087" cy="3861826"/>
            <a:chOff x="3979389" y="482171"/>
            <a:chExt cx="7560115" cy="5149101"/>
          </a:xfrm>
        </p:grpSpPr>
        <p:sp>
          <p:nvSpPr>
            <p:cNvPr id="96" name="Rectangle 9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9" name="Rectangle 9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1615" y="733473"/>
            <a:ext cx="4961686" cy="3101505"/>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social media post&#13;&#10;&#13;&#10;Description automatically generated">
            <a:extLst>
              <a:ext uri="{FF2B5EF4-FFF2-40B4-BE49-F238E27FC236}">
                <a16:creationId xmlns:a16="http://schemas.microsoft.com/office/drawing/2014/main" id="{9D3E29CC-5192-6447-A530-EAC1BEFBD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024" y="837258"/>
            <a:ext cx="3931701" cy="2899629"/>
          </a:xfrm>
          <a:prstGeom prst="rect">
            <a:avLst/>
          </a:prstGeom>
        </p:spPr>
      </p:pic>
      <p:pic>
        <p:nvPicPr>
          <p:cNvPr id="101" name="Picture 10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4594860"/>
            <a:ext cx="9144000" cy="557212"/>
          </a:xfrm>
          <a:prstGeom prst="rect">
            <a:avLst/>
          </a:prstGeom>
        </p:spPr>
      </p:pic>
      <p:cxnSp>
        <p:nvCxnSpPr>
          <p:cNvPr id="103" name="Straight Connector 10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4596309"/>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CC5D7D7-C87D-C94B-8D0A-15F10637C1F4}"/>
              </a:ext>
            </a:extLst>
          </p:cNvPr>
          <p:cNvSpPr txBox="1"/>
          <p:nvPr/>
        </p:nvSpPr>
        <p:spPr>
          <a:xfrm>
            <a:off x="80498" y="2854876"/>
            <a:ext cx="2664960" cy="923330"/>
          </a:xfrm>
          <a:prstGeom prst="rect">
            <a:avLst/>
          </a:prstGeom>
          <a:noFill/>
        </p:spPr>
        <p:txBody>
          <a:bodyPr wrap="none" rtlCol="0">
            <a:spAutoFit/>
          </a:bodyPr>
          <a:lstStyle/>
          <a:p>
            <a:r>
              <a:rPr lang="en-US" dirty="0"/>
              <a:t>Just to illustrate </a:t>
            </a:r>
          </a:p>
          <a:p>
            <a:r>
              <a:rPr lang="en-US" dirty="0"/>
              <a:t>that I am aware of the way</a:t>
            </a:r>
          </a:p>
          <a:p>
            <a:r>
              <a:rPr lang="en-US" dirty="0"/>
              <a:t>to create a Facebook post</a:t>
            </a:r>
          </a:p>
        </p:txBody>
      </p:sp>
    </p:spTree>
    <p:extLst>
      <p:ext uri="{BB962C8B-B14F-4D97-AF65-F5344CB8AC3E}">
        <p14:creationId xmlns:p14="http://schemas.microsoft.com/office/powerpoint/2010/main" val="265759988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TotalTime>
  <Words>711</Words>
  <Application>Microsoft Macintosh PowerPoint</Application>
  <PresentationFormat>On-screen Show (16:9)</PresentationFormat>
  <Paragraphs>97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PowerPoint Presentation</vt:lpstr>
      <vt:lpstr>GUIDELINES FOR THE PROJECT</vt:lpstr>
      <vt:lpstr>MARKERING OBJECTIVE &amp; PRIMARY KPI</vt:lpstr>
      <vt:lpstr>Target Persona</vt:lpstr>
      <vt:lpstr>TOPIC FOR BLOG POST</vt:lpstr>
      <vt:lpstr>SCQA Framework </vt:lpstr>
      <vt:lpstr>BLOG POST ON MEDIUM</vt:lpstr>
      <vt:lpstr>Social media platforms for target audience</vt:lpstr>
      <vt:lpstr>FACEBOOK POST</vt:lpstr>
      <vt:lpstr>LINKEDIN POST</vt:lpstr>
      <vt:lpstr>TWITTER POST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Laavanya Ganesh</dc:creator>
  <cp:lastModifiedBy>Laavanya Ganesh</cp:lastModifiedBy>
  <cp:revision>2</cp:revision>
  <dcterms:created xsi:type="dcterms:W3CDTF">2019-01-28T01:43:45Z</dcterms:created>
  <dcterms:modified xsi:type="dcterms:W3CDTF">2019-01-28T01:49:11Z</dcterms:modified>
</cp:coreProperties>
</file>