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6"/>
  </p:notesMasterIdLst>
  <p:sldIdLst>
    <p:sldId id="256" r:id="rId2"/>
    <p:sldId id="286" r:id="rId3"/>
    <p:sldId id="263" r:id="rId4"/>
    <p:sldId id="287" r:id="rId5"/>
    <p:sldId id="274" r:id="rId6"/>
    <p:sldId id="288" r:id="rId7"/>
    <p:sldId id="289" r:id="rId8"/>
    <p:sldId id="293" r:id="rId9"/>
    <p:sldId id="291" r:id="rId10"/>
    <p:sldId id="290" r:id="rId11"/>
    <p:sldId id="294" r:id="rId12"/>
    <p:sldId id="295" r:id="rId13"/>
    <p:sldId id="296" r:id="rId14"/>
    <p:sldId id="297" r:id="rId15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54"/>
  </p:normalViewPr>
  <p:slideViewPr>
    <p:cSldViewPr>
      <p:cViewPr varScale="1">
        <p:scale>
          <a:sx n="112" d="100"/>
          <a:sy n="112" d="100"/>
        </p:scale>
        <p:origin x="200" y="7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EE160-B19A-4589-A41D-269317BE9EAB}" type="doc">
      <dgm:prSet loTypeId="urn:microsoft.com/office/officeart/2018/5/layout/IconCircleLabelList" loCatId="icon" qsTypeId="urn:microsoft.com/office/officeart/2005/8/quickstyle/simple4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00CFA7-EB00-47FE-AC22-186231E3E346}">
      <dgm:prSet/>
      <dgm:spPr/>
      <dgm:t>
        <a:bodyPr/>
        <a:lstStyle/>
        <a:p>
          <a:r>
            <a:rPr lang="en-US" b="1" dirty="0"/>
            <a:t>MARKETING OBJECTIVE: </a:t>
          </a:r>
          <a:r>
            <a:rPr lang="en-US" dirty="0"/>
            <a:t>To increase the visibility of the DMND website in the search engine by 50% by March 2019 through 3 on-site and off-site performance tests </a:t>
          </a:r>
        </a:p>
      </dgm:t>
    </dgm:pt>
    <dgm:pt modelId="{E6ECAD6C-0498-4EF5-AC58-FF59A636DA43}" type="parTrans" cxnId="{80EE2AFF-4755-4E8E-8DF4-816A15B11CB6}">
      <dgm:prSet/>
      <dgm:spPr/>
      <dgm:t>
        <a:bodyPr/>
        <a:lstStyle/>
        <a:p>
          <a:endParaRPr lang="en-US"/>
        </a:p>
      </dgm:t>
    </dgm:pt>
    <dgm:pt modelId="{9098B766-762D-4B0A-BC96-D0B34254B21C}" type="sibTrans" cxnId="{80EE2AFF-4755-4E8E-8DF4-816A15B11CB6}">
      <dgm:prSet/>
      <dgm:spPr/>
      <dgm:t>
        <a:bodyPr/>
        <a:lstStyle/>
        <a:p>
          <a:endParaRPr lang="en-US"/>
        </a:p>
      </dgm:t>
    </dgm:pt>
    <dgm:pt modelId="{47DC1FAA-AB53-4444-8ECD-E5B6741559C3}">
      <dgm:prSet/>
      <dgm:spPr/>
      <dgm:t>
        <a:bodyPr/>
        <a:lstStyle/>
        <a:p>
          <a:r>
            <a:rPr lang="en-US" b="1" dirty="0"/>
            <a:t>PRIMARY KPI: </a:t>
          </a:r>
          <a:r>
            <a:rPr lang="en-US" dirty="0"/>
            <a:t>Number of  people downloading the free eBook during the period.</a:t>
          </a:r>
        </a:p>
      </dgm:t>
    </dgm:pt>
    <dgm:pt modelId="{2C4395B6-103F-4F0C-9F43-2EEFB810A843}" type="parTrans" cxnId="{80439DDC-ECDA-4C9F-93BE-DC272D2E1312}">
      <dgm:prSet/>
      <dgm:spPr/>
      <dgm:t>
        <a:bodyPr/>
        <a:lstStyle/>
        <a:p>
          <a:endParaRPr lang="en-US"/>
        </a:p>
      </dgm:t>
    </dgm:pt>
    <dgm:pt modelId="{96D19E18-83D4-4BC1-86C6-4055E0EAD50E}" type="sibTrans" cxnId="{80439DDC-ECDA-4C9F-93BE-DC272D2E1312}">
      <dgm:prSet/>
      <dgm:spPr/>
      <dgm:t>
        <a:bodyPr/>
        <a:lstStyle/>
        <a:p>
          <a:endParaRPr lang="en-US"/>
        </a:p>
      </dgm:t>
    </dgm:pt>
    <dgm:pt modelId="{CAFEE01B-7609-4BE2-8C50-CB9F5B453E9D}" type="pres">
      <dgm:prSet presAssocID="{5C6EE160-B19A-4589-A41D-269317BE9EAB}" presName="root" presStyleCnt="0">
        <dgm:presLayoutVars>
          <dgm:dir/>
          <dgm:resizeHandles val="exact"/>
        </dgm:presLayoutVars>
      </dgm:prSet>
      <dgm:spPr/>
    </dgm:pt>
    <dgm:pt modelId="{86CB5EE8-988B-4160-8F61-F69FAE333980}" type="pres">
      <dgm:prSet presAssocID="{8600CFA7-EB00-47FE-AC22-186231E3E346}" presName="compNode" presStyleCnt="0"/>
      <dgm:spPr/>
    </dgm:pt>
    <dgm:pt modelId="{FE6DE475-8701-4C33-AF2D-2F1E25952A26}" type="pres">
      <dgm:prSet presAssocID="{8600CFA7-EB00-47FE-AC22-186231E3E346}" presName="iconBgRect" presStyleLbl="bgShp" presStyleIdx="0" presStyleCnt="2"/>
      <dgm:spPr/>
    </dgm:pt>
    <dgm:pt modelId="{99B98B2F-CBDF-482B-97F5-B499CCC859AF}" type="pres">
      <dgm:prSet presAssocID="{8600CFA7-EB00-47FE-AC22-186231E3E3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51ED360-E941-4946-9824-F91BDA9052F5}" type="pres">
      <dgm:prSet presAssocID="{8600CFA7-EB00-47FE-AC22-186231E3E346}" presName="spaceRect" presStyleCnt="0"/>
      <dgm:spPr/>
    </dgm:pt>
    <dgm:pt modelId="{05E45E90-C73F-4047-B99A-A542370B0025}" type="pres">
      <dgm:prSet presAssocID="{8600CFA7-EB00-47FE-AC22-186231E3E346}" presName="textRect" presStyleLbl="revTx" presStyleIdx="0" presStyleCnt="2" custScaleX="219016">
        <dgm:presLayoutVars>
          <dgm:chMax val="1"/>
          <dgm:chPref val="1"/>
        </dgm:presLayoutVars>
      </dgm:prSet>
      <dgm:spPr/>
    </dgm:pt>
    <dgm:pt modelId="{EA1B8829-6A42-4903-9C53-7EABB18E517B}" type="pres">
      <dgm:prSet presAssocID="{9098B766-762D-4B0A-BC96-D0B34254B21C}" presName="sibTrans" presStyleCnt="0"/>
      <dgm:spPr/>
    </dgm:pt>
    <dgm:pt modelId="{43AFF345-FE06-420F-83F5-231B420F626D}" type="pres">
      <dgm:prSet presAssocID="{47DC1FAA-AB53-4444-8ECD-E5B6741559C3}" presName="compNode" presStyleCnt="0"/>
      <dgm:spPr/>
    </dgm:pt>
    <dgm:pt modelId="{F37D9B17-1534-4684-A8C8-51FC086A1817}" type="pres">
      <dgm:prSet presAssocID="{47DC1FAA-AB53-4444-8ECD-E5B6741559C3}" presName="iconBgRect" presStyleLbl="bgShp" presStyleIdx="1" presStyleCnt="2"/>
      <dgm:spPr/>
    </dgm:pt>
    <dgm:pt modelId="{19BC85E5-3284-4B8C-8DB1-836ED32BCD73}" type="pres">
      <dgm:prSet presAssocID="{47DC1FAA-AB53-4444-8ECD-E5B6741559C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D9DED31A-549B-487E-8F1A-8E92EBED20A8}" type="pres">
      <dgm:prSet presAssocID="{47DC1FAA-AB53-4444-8ECD-E5B6741559C3}" presName="spaceRect" presStyleCnt="0"/>
      <dgm:spPr/>
    </dgm:pt>
    <dgm:pt modelId="{1AA4B419-EEFB-4138-A598-970EA94F7F0D}" type="pres">
      <dgm:prSet presAssocID="{47DC1FAA-AB53-4444-8ECD-E5B6741559C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37427A-9DEB-46D3-9BE2-58720A4B7C4E}" type="presOf" srcId="{5C6EE160-B19A-4589-A41D-269317BE9EAB}" destId="{CAFEE01B-7609-4BE2-8C50-CB9F5B453E9D}" srcOrd="0" destOrd="0" presId="urn:microsoft.com/office/officeart/2018/5/layout/IconCircleLabelList"/>
    <dgm:cxn modelId="{46C0C47D-1535-4BBB-BE1E-48881F5FE45F}" type="presOf" srcId="{8600CFA7-EB00-47FE-AC22-186231E3E346}" destId="{05E45E90-C73F-4047-B99A-A542370B0025}" srcOrd="0" destOrd="0" presId="urn:microsoft.com/office/officeart/2018/5/layout/IconCircleLabelList"/>
    <dgm:cxn modelId="{80439DDC-ECDA-4C9F-93BE-DC272D2E1312}" srcId="{5C6EE160-B19A-4589-A41D-269317BE9EAB}" destId="{47DC1FAA-AB53-4444-8ECD-E5B6741559C3}" srcOrd="1" destOrd="0" parTransId="{2C4395B6-103F-4F0C-9F43-2EEFB810A843}" sibTransId="{96D19E18-83D4-4BC1-86C6-4055E0EAD50E}"/>
    <dgm:cxn modelId="{606CEFF3-741C-4FF4-AD85-AA29F27705D7}" type="presOf" srcId="{47DC1FAA-AB53-4444-8ECD-E5B6741559C3}" destId="{1AA4B419-EEFB-4138-A598-970EA94F7F0D}" srcOrd="0" destOrd="0" presId="urn:microsoft.com/office/officeart/2018/5/layout/IconCircleLabelList"/>
    <dgm:cxn modelId="{80EE2AFF-4755-4E8E-8DF4-816A15B11CB6}" srcId="{5C6EE160-B19A-4589-A41D-269317BE9EAB}" destId="{8600CFA7-EB00-47FE-AC22-186231E3E346}" srcOrd="0" destOrd="0" parTransId="{E6ECAD6C-0498-4EF5-AC58-FF59A636DA43}" sibTransId="{9098B766-762D-4B0A-BC96-D0B34254B21C}"/>
    <dgm:cxn modelId="{CDD0D60C-D419-45E0-BF7C-3AF9BA46E943}" type="presParOf" srcId="{CAFEE01B-7609-4BE2-8C50-CB9F5B453E9D}" destId="{86CB5EE8-988B-4160-8F61-F69FAE333980}" srcOrd="0" destOrd="0" presId="urn:microsoft.com/office/officeart/2018/5/layout/IconCircleLabelList"/>
    <dgm:cxn modelId="{3DAE80DB-9DDC-4515-9B49-B2B98690EEC1}" type="presParOf" srcId="{86CB5EE8-988B-4160-8F61-F69FAE333980}" destId="{FE6DE475-8701-4C33-AF2D-2F1E25952A26}" srcOrd="0" destOrd="0" presId="urn:microsoft.com/office/officeart/2018/5/layout/IconCircleLabelList"/>
    <dgm:cxn modelId="{D77DD382-16B2-4FE4-8C0E-E6561532E8E8}" type="presParOf" srcId="{86CB5EE8-988B-4160-8F61-F69FAE333980}" destId="{99B98B2F-CBDF-482B-97F5-B499CCC859AF}" srcOrd="1" destOrd="0" presId="urn:microsoft.com/office/officeart/2018/5/layout/IconCircleLabelList"/>
    <dgm:cxn modelId="{18285BB8-ACC1-4B3C-962F-DABAFD257B93}" type="presParOf" srcId="{86CB5EE8-988B-4160-8F61-F69FAE333980}" destId="{951ED360-E941-4946-9824-F91BDA9052F5}" srcOrd="2" destOrd="0" presId="urn:microsoft.com/office/officeart/2018/5/layout/IconCircleLabelList"/>
    <dgm:cxn modelId="{DB87E18A-7937-4E99-BE6E-4A6127B0D7E6}" type="presParOf" srcId="{86CB5EE8-988B-4160-8F61-F69FAE333980}" destId="{05E45E90-C73F-4047-B99A-A542370B0025}" srcOrd="3" destOrd="0" presId="urn:microsoft.com/office/officeart/2018/5/layout/IconCircleLabelList"/>
    <dgm:cxn modelId="{4CD0DA79-A4E5-43E5-AEF0-E20FCCFEF555}" type="presParOf" srcId="{CAFEE01B-7609-4BE2-8C50-CB9F5B453E9D}" destId="{EA1B8829-6A42-4903-9C53-7EABB18E517B}" srcOrd="1" destOrd="0" presId="urn:microsoft.com/office/officeart/2018/5/layout/IconCircleLabelList"/>
    <dgm:cxn modelId="{2AF03D5A-DA4C-4BBA-9D8A-B7CCABB1D81F}" type="presParOf" srcId="{CAFEE01B-7609-4BE2-8C50-CB9F5B453E9D}" destId="{43AFF345-FE06-420F-83F5-231B420F626D}" srcOrd="2" destOrd="0" presId="urn:microsoft.com/office/officeart/2018/5/layout/IconCircleLabelList"/>
    <dgm:cxn modelId="{784DC05E-7441-41C0-AC5B-220FBA280113}" type="presParOf" srcId="{43AFF345-FE06-420F-83F5-231B420F626D}" destId="{F37D9B17-1534-4684-A8C8-51FC086A1817}" srcOrd="0" destOrd="0" presId="urn:microsoft.com/office/officeart/2018/5/layout/IconCircleLabelList"/>
    <dgm:cxn modelId="{256BF617-5E10-4EB8-897E-7FBA88DF5BB9}" type="presParOf" srcId="{43AFF345-FE06-420F-83F5-231B420F626D}" destId="{19BC85E5-3284-4B8C-8DB1-836ED32BCD73}" srcOrd="1" destOrd="0" presId="urn:microsoft.com/office/officeart/2018/5/layout/IconCircleLabelList"/>
    <dgm:cxn modelId="{617CA46B-6370-4B88-ABA9-F8B295286F0A}" type="presParOf" srcId="{43AFF345-FE06-420F-83F5-231B420F626D}" destId="{D9DED31A-549B-487E-8F1A-8E92EBED20A8}" srcOrd="2" destOrd="0" presId="urn:microsoft.com/office/officeart/2018/5/layout/IconCircleLabelList"/>
    <dgm:cxn modelId="{D5D98EFB-D2B1-4D8B-8D23-DDE88C5C2D84}" type="presParOf" srcId="{43AFF345-FE06-420F-83F5-231B420F626D}" destId="{1AA4B419-EEFB-4138-A598-970EA94F7F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BAF6FF-7108-46DB-B4C0-AEDACCFFB934}" type="doc">
      <dgm:prSet loTypeId="urn:microsoft.com/office/officeart/2005/8/layout/process4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8F7C87-C52D-489E-8724-B386B4A775B8}">
      <dgm:prSet/>
      <dgm:spPr/>
      <dgm:t>
        <a:bodyPr/>
        <a:lstStyle/>
        <a:p>
          <a:r>
            <a:rPr lang="en-US"/>
            <a:t>BLOGPOSTS</a:t>
          </a:r>
        </a:p>
      </dgm:t>
    </dgm:pt>
    <dgm:pt modelId="{E88B5D44-481A-4A55-8D88-16E1C8422286}" type="parTrans" cxnId="{7A252D4F-3749-4F1E-B6A2-38236F32D611}">
      <dgm:prSet/>
      <dgm:spPr/>
      <dgm:t>
        <a:bodyPr/>
        <a:lstStyle/>
        <a:p>
          <a:endParaRPr lang="en-US"/>
        </a:p>
      </dgm:t>
    </dgm:pt>
    <dgm:pt modelId="{1100E145-9BF8-451C-8959-464B34E9E164}" type="sibTrans" cxnId="{7A252D4F-3749-4F1E-B6A2-38236F32D611}">
      <dgm:prSet/>
      <dgm:spPr/>
      <dgm:t>
        <a:bodyPr/>
        <a:lstStyle/>
        <a:p>
          <a:endParaRPr lang="en-US"/>
        </a:p>
      </dgm:t>
    </dgm:pt>
    <dgm:pt modelId="{7DF0B9C7-82F4-4B76-874C-7D59F3E9AA49}">
      <dgm:prSet/>
      <dgm:spPr/>
      <dgm:t>
        <a:bodyPr/>
        <a:lstStyle/>
        <a:p>
          <a:r>
            <a:rPr lang="en-US"/>
            <a:t>This week’s top stories about search engine optimization</a:t>
          </a:r>
        </a:p>
      </dgm:t>
    </dgm:pt>
    <dgm:pt modelId="{A61C7E8E-E730-4CF0-935F-95A40B573BCF}" type="parTrans" cxnId="{231CC365-4EC2-4FBA-8B50-3304046EB784}">
      <dgm:prSet/>
      <dgm:spPr/>
      <dgm:t>
        <a:bodyPr/>
        <a:lstStyle/>
        <a:p>
          <a:endParaRPr lang="en-US"/>
        </a:p>
      </dgm:t>
    </dgm:pt>
    <dgm:pt modelId="{23C2CCF5-6AA1-43C5-B52C-CDE625DCBCAB}" type="sibTrans" cxnId="{231CC365-4EC2-4FBA-8B50-3304046EB784}">
      <dgm:prSet/>
      <dgm:spPr/>
      <dgm:t>
        <a:bodyPr/>
        <a:lstStyle/>
        <a:p>
          <a:endParaRPr lang="en-US"/>
        </a:p>
      </dgm:t>
    </dgm:pt>
    <dgm:pt modelId="{CE14766B-D082-48FB-A25A-ABEC43E613C4}">
      <dgm:prSet/>
      <dgm:spPr/>
      <dgm:t>
        <a:bodyPr/>
        <a:lstStyle/>
        <a:p>
          <a:r>
            <a:rPr lang="en-US"/>
            <a:t>Digital Marketing explained in less than 140 Characters</a:t>
          </a:r>
        </a:p>
      </dgm:t>
    </dgm:pt>
    <dgm:pt modelId="{F9FD971B-10FA-4D97-8910-D9FF68A53D13}" type="parTrans" cxnId="{C045B37B-743F-494A-937F-412A866F0045}">
      <dgm:prSet/>
      <dgm:spPr/>
      <dgm:t>
        <a:bodyPr/>
        <a:lstStyle/>
        <a:p>
          <a:endParaRPr lang="en-US"/>
        </a:p>
      </dgm:t>
    </dgm:pt>
    <dgm:pt modelId="{2AFAE6FD-6DBE-4FF0-864A-A506FD36E70F}" type="sibTrans" cxnId="{C045B37B-743F-494A-937F-412A866F0045}">
      <dgm:prSet/>
      <dgm:spPr/>
      <dgm:t>
        <a:bodyPr/>
        <a:lstStyle/>
        <a:p>
          <a:endParaRPr lang="en-US"/>
        </a:p>
      </dgm:t>
    </dgm:pt>
    <dgm:pt modelId="{9BC66277-311D-4D19-859B-4341E77A8D3C}">
      <dgm:prSet/>
      <dgm:spPr/>
      <dgm:t>
        <a:bodyPr/>
        <a:lstStyle/>
        <a:p>
          <a:r>
            <a:rPr lang="en-US"/>
            <a:t>The next big thing in social media advertising</a:t>
          </a:r>
        </a:p>
      </dgm:t>
    </dgm:pt>
    <dgm:pt modelId="{294CC09F-A0FA-4EEC-AD63-39160941DE04}" type="parTrans" cxnId="{B3EDB9D2-1B3A-4D6A-8C4A-0FAB25ECF6E9}">
      <dgm:prSet/>
      <dgm:spPr/>
      <dgm:t>
        <a:bodyPr/>
        <a:lstStyle/>
        <a:p>
          <a:endParaRPr lang="en-US"/>
        </a:p>
      </dgm:t>
    </dgm:pt>
    <dgm:pt modelId="{209328E8-B37B-487B-AB9C-D499ED45326C}" type="sibTrans" cxnId="{B3EDB9D2-1B3A-4D6A-8C4A-0FAB25ECF6E9}">
      <dgm:prSet/>
      <dgm:spPr/>
      <dgm:t>
        <a:bodyPr/>
        <a:lstStyle/>
        <a:p>
          <a:endParaRPr lang="en-US"/>
        </a:p>
      </dgm:t>
    </dgm:pt>
    <dgm:pt modelId="{CE1FF619-B8EB-46F9-8877-2FC4E24BD236}">
      <dgm:prSet/>
      <dgm:spPr/>
      <dgm:t>
        <a:bodyPr/>
        <a:lstStyle/>
        <a:p>
          <a:r>
            <a:rPr lang="en-US"/>
            <a:t>I chose the keywords for three blog topics as they best represent a superb method of showing a wide range of people. I selected these topics using Hubspot’s Blog Idea generator for a variety of reasons.Firstly, SEO is vital to the ability to be seen online. Secondly, SEM is equally as important if not more important than search engine optimization. And three, I want to show how these two factors can incorporate a good plan to become an excellent digital marketer through earning a Nanodegree in this field from Udacity. </a:t>
          </a:r>
        </a:p>
      </dgm:t>
    </dgm:pt>
    <dgm:pt modelId="{931E9E45-5854-446F-8A45-AC2B73BE2A98}" type="parTrans" cxnId="{B2B93E67-707A-4148-BCF8-251A271AA596}">
      <dgm:prSet/>
      <dgm:spPr/>
      <dgm:t>
        <a:bodyPr/>
        <a:lstStyle/>
        <a:p>
          <a:endParaRPr lang="en-US"/>
        </a:p>
      </dgm:t>
    </dgm:pt>
    <dgm:pt modelId="{1983ADAB-0F08-494E-94DC-CB8A9F3477FB}" type="sibTrans" cxnId="{B2B93E67-707A-4148-BCF8-251A271AA596}">
      <dgm:prSet/>
      <dgm:spPr/>
      <dgm:t>
        <a:bodyPr/>
        <a:lstStyle/>
        <a:p>
          <a:endParaRPr lang="en-US"/>
        </a:p>
      </dgm:t>
    </dgm:pt>
    <dgm:pt modelId="{0489DFEF-A772-4D49-8FFA-B1492C647564}" type="pres">
      <dgm:prSet presAssocID="{FEBAF6FF-7108-46DB-B4C0-AEDACCFFB934}" presName="Name0" presStyleCnt="0">
        <dgm:presLayoutVars>
          <dgm:dir/>
          <dgm:animLvl val="lvl"/>
          <dgm:resizeHandles val="exact"/>
        </dgm:presLayoutVars>
      </dgm:prSet>
      <dgm:spPr/>
    </dgm:pt>
    <dgm:pt modelId="{DB5F4E37-4875-FC44-B247-0A281E44B6B1}" type="pres">
      <dgm:prSet presAssocID="{CE1FF619-B8EB-46F9-8877-2FC4E24BD236}" presName="boxAndChildren" presStyleCnt="0"/>
      <dgm:spPr/>
    </dgm:pt>
    <dgm:pt modelId="{106F8D1D-0BFA-4342-83CC-A1291676FD92}" type="pres">
      <dgm:prSet presAssocID="{CE1FF619-B8EB-46F9-8877-2FC4E24BD236}" presName="parentTextBox" presStyleLbl="node1" presStyleIdx="0" presStyleCnt="2"/>
      <dgm:spPr/>
    </dgm:pt>
    <dgm:pt modelId="{DBFBACB3-4943-4241-AADE-A800E18A18CC}" type="pres">
      <dgm:prSet presAssocID="{1100E145-9BF8-451C-8959-464B34E9E164}" presName="sp" presStyleCnt="0"/>
      <dgm:spPr/>
    </dgm:pt>
    <dgm:pt modelId="{20E30543-80BF-E74A-A26E-752C4B1ED3B7}" type="pres">
      <dgm:prSet presAssocID="{1F8F7C87-C52D-489E-8724-B386B4A775B8}" presName="arrowAndChildren" presStyleCnt="0"/>
      <dgm:spPr/>
    </dgm:pt>
    <dgm:pt modelId="{46C8BA8E-B98D-474A-8E0B-BC2643CAB060}" type="pres">
      <dgm:prSet presAssocID="{1F8F7C87-C52D-489E-8724-B386B4A775B8}" presName="parentTextArrow" presStyleLbl="node1" presStyleIdx="0" presStyleCnt="2"/>
      <dgm:spPr/>
    </dgm:pt>
    <dgm:pt modelId="{8064A2E2-956F-7E4F-9E7D-4AC5D2F2DEAE}" type="pres">
      <dgm:prSet presAssocID="{1F8F7C87-C52D-489E-8724-B386B4A775B8}" presName="arrow" presStyleLbl="node1" presStyleIdx="1" presStyleCnt="2"/>
      <dgm:spPr/>
    </dgm:pt>
    <dgm:pt modelId="{24D68D29-7D3A-A242-B573-A27CD1F965B0}" type="pres">
      <dgm:prSet presAssocID="{1F8F7C87-C52D-489E-8724-B386B4A775B8}" presName="descendantArrow" presStyleCnt="0"/>
      <dgm:spPr/>
    </dgm:pt>
    <dgm:pt modelId="{93177BCF-9225-054D-A394-146FA0BA7F47}" type="pres">
      <dgm:prSet presAssocID="{7DF0B9C7-82F4-4B76-874C-7D59F3E9AA49}" presName="childTextArrow" presStyleLbl="fgAccFollowNode1" presStyleIdx="0" presStyleCnt="3">
        <dgm:presLayoutVars>
          <dgm:bulletEnabled val="1"/>
        </dgm:presLayoutVars>
      </dgm:prSet>
      <dgm:spPr/>
    </dgm:pt>
    <dgm:pt modelId="{C27C6CAA-844B-0A4C-900D-C39C1C8681F6}" type="pres">
      <dgm:prSet presAssocID="{CE14766B-D082-48FB-A25A-ABEC43E613C4}" presName="childTextArrow" presStyleLbl="fgAccFollowNode1" presStyleIdx="1" presStyleCnt="3">
        <dgm:presLayoutVars>
          <dgm:bulletEnabled val="1"/>
        </dgm:presLayoutVars>
      </dgm:prSet>
      <dgm:spPr/>
    </dgm:pt>
    <dgm:pt modelId="{C1FD48A5-3F9B-664F-8A06-ACD448D5A29E}" type="pres">
      <dgm:prSet presAssocID="{9BC66277-311D-4D19-859B-4341E77A8D3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703B8D09-D222-6E4D-B58F-1C7DA8276E64}" type="presOf" srcId="{CE1FF619-B8EB-46F9-8877-2FC4E24BD236}" destId="{106F8D1D-0BFA-4342-83CC-A1291676FD92}" srcOrd="0" destOrd="0" presId="urn:microsoft.com/office/officeart/2005/8/layout/process4"/>
    <dgm:cxn modelId="{9208A716-18CD-7846-A6BE-A3AE5A7EEBBD}" type="presOf" srcId="{9BC66277-311D-4D19-859B-4341E77A8D3C}" destId="{C1FD48A5-3F9B-664F-8A06-ACD448D5A29E}" srcOrd="0" destOrd="0" presId="urn:microsoft.com/office/officeart/2005/8/layout/process4"/>
    <dgm:cxn modelId="{7A252D4F-3749-4F1E-B6A2-38236F32D611}" srcId="{FEBAF6FF-7108-46DB-B4C0-AEDACCFFB934}" destId="{1F8F7C87-C52D-489E-8724-B386B4A775B8}" srcOrd="0" destOrd="0" parTransId="{E88B5D44-481A-4A55-8D88-16E1C8422286}" sibTransId="{1100E145-9BF8-451C-8959-464B34E9E164}"/>
    <dgm:cxn modelId="{5E63F258-CFEB-124B-9FE6-5876B204315B}" type="presOf" srcId="{1F8F7C87-C52D-489E-8724-B386B4A775B8}" destId="{46C8BA8E-B98D-474A-8E0B-BC2643CAB060}" srcOrd="0" destOrd="0" presId="urn:microsoft.com/office/officeart/2005/8/layout/process4"/>
    <dgm:cxn modelId="{231CC365-4EC2-4FBA-8B50-3304046EB784}" srcId="{1F8F7C87-C52D-489E-8724-B386B4A775B8}" destId="{7DF0B9C7-82F4-4B76-874C-7D59F3E9AA49}" srcOrd="0" destOrd="0" parTransId="{A61C7E8E-E730-4CF0-935F-95A40B573BCF}" sibTransId="{23C2CCF5-6AA1-43C5-B52C-CDE625DCBCAB}"/>
    <dgm:cxn modelId="{B2B93E67-707A-4148-BCF8-251A271AA596}" srcId="{FEBAF6FF-7108-46DB-B4C0-AEDACCFFB934}" destId="{CE1FF619-B8EB-46F9-8877-2FC4E24BD236}" srcOrd="1" destOrd="0" parTransId="{931E9E45-5854-446F-8A45-AC2B73BE2A98}" sibTransId="{1983ADAB-0F08-494E-94DC-CB8A9F3477FB}"/>
    <dgm:cxn modelId="{DE7D1879-25A1-F643-8009-59AED8D05A20}" type="presOf" srcId="{CE14766B-D082-48FB-A25A-ABEC43E613C4}" destId="{C27C6CAA-844B-0A4C-900D-C39C1C8681F6}" srcOrd="0" destOrd="0" presId="urn:microsoft.com/office/officeart/2005/8/layout/process4"/>
    <dgm:cxn modelId="{C045B37B-743F-494A-937F-412A866F0045}" srcId="{1F8F7C87-C52D-489E-8724-B386B4A775B8}" destId="{CE14766B-D082-48FB-A25A-ABEC43E613C4}" srcOrd="1" destOrd="0" parTransId="{F9FD971B-10FA-4D97-8910-D9FF68A53D13}" sibTransId="{2AFAE6FD-6DBE-4FF0-864A-A506FD36E70F}"/>
    <dgm:cxn modelId="{6017EEA3-955E-DB4B-B13A-04A6C93ABBE0}" type="presOf" srcId="{FEBAF6FF-7108-46DB-B4C0-AEDACCFFB934}" destId="{0489DFEF-A772-4D49-8FFA-B1492C647564}" srcOrd="0" destOrd="0" presId="urn:microsoft.com/office/officeart/2005/8/layout/process4"/>
    <dgm:cxn modelId="{1CE10AC5-310B-FC49-97F6-DA99928102B5}" type="presOf" srcId="{7DF0B9C7-82F4-4B76-874C-7D59F3E9AA49}" destId="{93177BCF-9225-054D-A394-146FA0BA7F47}" srcOrd="0" destOrd="0" presId="urn:microsoft.com/office/officeart/2005/8/layout/process4"/>
    <dgm:cxn modelId="{B3EDB9D2-1B3A-4D6A-8C4A-0FAB25ECF6E9}" srcId="{1F8F7C87-C52D-489E-8724-B386B4A775B8}" destId="{9BC66277-311D-4D19-859B-4341E77A8D3C}" srcOrd="2" destOrd="0" parTransId="{294CC09F-A0FA-4EEC-AD63-39160941DE04}" sibTransId="{209328E8-B37B-487B-AB9C-D499ED45326C}"/>
    <dgm:cxn modelId="{69F960D8-74DE-5943-BC15-73E4414CC174}" type="presOf" srcId="{1F8F7C87-C52D-489E-8724-B386B4A775B8}" destId="{8064A2E2-956F-7E4F-9E7D-4AC5D2F2DEAE}" srcOrd="1" destOrd="0" presId="urn:microsoft.com/office/officeart/2005/8/layout/process4"/>
    <dgm:cxn modelId="{8C7DF4B7-15CB-4F4B-850C-2ECCA36779E4}" type="presParOf" srcId="{0489DFEF-A772-4D49-8FFA-B1492C647564}" destId="{DB5F4E37-4875-FC44-B247-0A281E44B6B1}" srcOrd="0" destOrd="0" presId="urn:microsoft.com/office/officeart/2005/8/layout/process4"/>
    <dgm:cxn modelId="{A02E4B2B-0A60-C945-B520-08CC11A0ED98}" type="presParOf" srcId="{DB5F4E37-4875-FC44-B247-0A281E44B6B1}" destId="{106F8D1D-0BFA-4342-83CC-A1291676FD92}" srcOrd="0" destOrd="0" presId="urn:microsoft.com/office/officeart/2005/8/layout/process4"/>
    <dgm:cxn modelId="{A32D5A5F-1460-A14F-AA8E-834A3DC5D563}" type="presParOf" srcId="{0489DFEF-A772-4D49-8FFA-B1492C647564}" destId="{DBFBACB3-4943-4241-AADE-A800E18A18CC}" srcOrd="1" destOrd="0" presId="urn:microsoft.com/office/officeart/2005/8/layout/process4"/>
    <dgm:cxn modelId="{859497F2-6012-084D-B294-69B120FA12A8}" type="presParOf" srcId="{0489DFEF-A772-4D49-8FFA-B1492C647564}" destId="{20E30543-80BF-E74A-A26E-752C4B1ED3B7}" srcOrd="2" destOrd="0" presId="urn:microsoft.com/office/officeart/2005/8/layout/process4"/>
    <dgm:cxn modelId="{370BF85D-BBC7-E341-BC7A-320A1DE94E94}" type="presParOf" srcId="{20E30543-80BF-E74A-A26E-752C4B1ED3B7}" destId="{46C8BA8E-B98D-474A-8E0B-BC2643CAB060}" srcOrd="0" destOrd="0" presId="urn:microsoft.com/office/officeart/2005/8/layout/process4"/>
    <dgm:cxn modelId="{DB76C9C5-02FB-3B45-B38B-1416F7C27A03}" type="presParOf" srcId="{20E30543-80BF-E74A-A26E-752C4B1ED3B7}" destId="{8064A2E2-956F-7E4F-9E7D-4AC5D2F2DEAE}" srcOrd="1" destOrd="0" presId="urn:microsoft.com/office/officeart/2005/8/layout/process4"/>
    <dgm:cxn modelId="{EC15FFE9-168F-1549-BF5A-4281A51CE5BE}" type="presParOf" srcId="{20E30543-80BF-E74A-A26E-752C4B1ED3B7}" destId="{24D68D29-7D3A-A242-B573-A27CD1F965B0}" srcOrd="2" destOrd="0" presId="urn:microsoft.com/office/officeart/2005/8/layout/process4"/>
    <dgm:cxn modelId="{2819C86B-9428-A543-8811-2F1741B73DAE}" type="presParOf" srcId="{24D68D29-7D3A-A242-B573-A27CD1F965B0}" destId="{93177BCF-9225-054D-A394-146FA0BA7F47}" srcOrd="0" destOrd="0" presId="urn:microsoft.com/office/officeart/2005/8/layout/process4"/>
    <dgm:cxn modelId="{263E7564-E55C-D740-95EF-176907EE0FD3}" type="presParOf" srcId="{24D68D29-7D3A-A242-B573-A27CD1F965B0}" destId="{C27C6CAA-844B-0A4C-900D-C39C1C8681F6}" srcOrd="1" destOrd="0" presId="urn:microsoft.com/office/officeart/2005/8/layout/process4"/>
    <dgm:cxn modelId="{52F4B18E-95E7-4547-8523-3BC94D4ECA13}" type="presParOf" srcId="{24D68D29-7D3A-A242-B573-A27CD1F965B0}" destId="{C1FD48A5-3F9B-664F-8A06-ACD448D5A29E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DE475-8701-4C33-AF2D-2F1E25952A26}">
      <dsp:nvSpPr>
        <dsp:cNvPr id="0" name=""/>
        <dsp:cNvSpPr/>
      </dsp:nvSpPr>
      <dsp:spPr>
        <a:xfrm>
          <a:off x="1693921" y="31684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B98B2F-CBDF-482B-97F5-B499CCC859AF}">
      <dsp:nvSpPr>
        <dsp:cNvPr id="0" name=""/>
        <dsp:cNvSpPr/>
      </dsp:nvSpPr>
      <dsp:spPr>
        <a:xfrm>
          <a:off x="1971796" y="30956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E45E90-C73F-4047-B99A-A542370B0025}">
      <dsp:nvSpPr>
        <dsp:cNvPr id="0" name=""/>
        <dsp:cNvSpPr/>
      </dsp:nvSpPr>
      <dsp:spPr>
        <a:xfrm>
          <a:off x="5125" y="1741685"/>
          <a:ext cx="468146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MARKETING OBJECTIVE: </a:t>
          </a:r>
          <a:r>
            <a:rPr lang="en-US" sz="1200" kern="1200" dirty="0"/>
            <a:t>To increase the visibility of the DMND website in the search engine by 50% by March 2019 through 3 on-site and off-site performance tests </a:t>
          </a:r>
        </a:p>
      </dsp:txBody>
      <dsp:txXfrm>
        <a:off x="5125" y="1741685"/>
        <a:ext cx="4681467" cy="720000"/>
      </dsp:txXfrm>
    </dsp:sp>
    <dsp:sp modelId="{F37D9B17-1534-4684-A8C8-51FC086A1817}">
      <dsp:nvSpPr>
        <dsp:cNvPr id="0" name=""/>
        <dsp:cNvSpPr/>
      </dsp:nvSpPr>
      <dsp:spPr>
        <a:xfrm>
          <a:off x="5477467" y="31684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BC85E5-3284-4B8C-8DB1-836ED32BCD73}">
      <dsp:nvSpPr>
        <dsp:cNvPr id="0" name=""/>
        <dsp:cNvSpPr/>
      </dsp:nvSpPr>
      <dsp:spPr>
        <a:xfrm>
          <a:off x="5755342" y="30956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A4B419-EEFB-4138-A598-970EA94F7F0D}">
      <dsp:nvSpPr>
        <dsp:cNvPr id="0" name=""/>
        <dsp:cNvSpPr/>
      </dsp:nvSpPr>
      <dsp:spPr>
        <a:xfrm>
          <a:off x="5060655" y="17416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PRIMARY KPI: </a:t>
          </a:r>
          <a:r>
            <a:rPr lang="en-US" sz="1200" kern="1200" dirty="0"/>
            <a:t>Number of  people downloading the free eBook during the period.</a:t>
          </a:r>
        </a:p>
      </dsp:txBody>
      <dsp:txXfrm>
        <a:off x="5060655" y="1741685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F8D1D-0BFA-4342-83CC-A1291676FD92}">
      <dsp:nvSpPr>
        <dsp:cNvPr id="0" name=""/>
        <dsp:cNvSpPr/>
      </dsp:nvSpPr>
      <dsp:spPr>
        <a:xfrm>
          <a:off x="0" y="1685374"/>
          <a:ext cx="7203281" cy="1105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 chose the keywords for three blog topics as they best represent a superb method of showing a wide range of people. I selected these topics using Hubspot’s Blog Idea generator for a variety of reasons.Firstly, SEO is vital to the ability to be seen online. Secondly, SEM is equally as important if not more important than search engine optimization. And three, I want to show how these two factors can incorporate a good plan to become an excellent digital marketer through earning a Nanodegree in this field from Udacity. </a:t>
          </a:r>
        </a:p>
      </dsp:txBody>
      <dsp:txXfrm>
        <a:off x="0" y="1685374"/>
        <a:ext cx="7203281" cy="1105787"/>
      </dsp:txXfrm>
    </dsp:sp>
    <dsp:sp modelId="{8064A2E2-956F-7E4F-9E7D-4AC5D2F2DEAE}">
      <dsp:nvSpPr>
        <dsp:cNvPr id="0" name=""/>
        <dsp:cNvSpPr/>
      </dsp:nvSpPr>
      <dsp:spPr>
        <a:xfrm rot="10800000">
          <a:off x="0" y="1259"/>
          <a:ext cx="7203281" cy="1700701"/>
        </a:xfrm>
        <a:prstGeom prst="upArrowCallou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BLOGPOSTS</a:t>
          </a:r>
        </a:p>
      </dsp:txBody>
      <dsp:txXfrm rot="-10800000">
        <a:off x="0" y="1259"/>
        <a:ext cx="7203281" cy="596946"/>
      </dsp:txXfrm>
    </dsp:sp>
    <dsp:sp modelId="{93177BCF-9225-054D-A394-146FA0BA7F47}">
      <dsp:nvSpPr>
        <dsp:cNvPr id="0" name=""/>
        <dsp:cNvSpPr/>
      </dsp:nvSpPr>
      <dsp:spPr>
        <a:xfrm>
          <a:off x="3517" y="598205"/>
          <a:ext cx="2398748" cy="5085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week’s top stories about search engine optimization</a:t>
          </a:r>
        </a:p>
      </dsp:txBody>
      <dsp:txXfrm>
        <a:off x="3517" y="598205"/>
        <a:ext cx="2398748" cy="508509"/>
      </dsp:txXfrm>
    </dsp:sp>
    <dsp:sp modelId="{C27C6CAA-844B-0A4C-900D-C39C1C8681F6}">
      <dsp:nvSpPr>
        <dsp:cNvPr id="0" name=""/>
        <dsp:cNvSpPr/>
      </dsp:nvSpPr>
      <dsp:spPr>
        <a:xfrm>
          <a:off x="2402266" y="598205"/>
          <a:ext cx="2398748" cy="508509"/>
        </a:xfrm>
        <a:prstGeom prst="rect">
          <a:avLst/>
        </a:prstGeom>
        <a:solidFill>
          <a:schemeClr val="accent2">
            <a:tint val="40000"/>
            <a:alpha val="90000"/>
            <a:hueOff val="-2096409"/>
            <a:satOff val="8402"/>
            <a:lumOff val="124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2096409"/>
              <a:satOff val="8402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Digital Marketing explained in less than 140 Characters</a:t>
          </a:r>
        </a:p>
      </dsp:txBody>
      <dsp:txXfrm>
        <a:off x="2402266" y="598205"/>
        <a:ext cx="2398748" cy="508509"/>
      </dsp:txXfrm>
    </dsp:sp>
    <dsp:sp modelId="{C1FD48A5-3F9B-664F-8A06-ACD448D5A29E}">
      <dsp:nvSpPr>
        <dsp:cNvPr id="0" name=""/>
        <dsp:cNvSpPr/>
      </dsp:nvSpPr>
      <dsp:spPr>
        <a:xfrm>
          <a:off x="4801014" y="598205"/>
          <a:ext cx="2398748" cy="508509"/>
        </a:xfrm>
        <a:prstGeom prst="rect">
          <a:avLst/>
        </a:prstGeom>
        <a:solidFill>
          <a:schemeClr val="accent2">
            <a:tint val="40000"/>
            <a:alpha val="90000"/>
            <a:hueOff val="-4192819"/>
            <a:satOff val="16804"/>
            <a:lumOff val="249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4192819"/>
              <a:satOff val="16804"/>
              <a:lumOff val="24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next big thing in social media advertising</a:t>
          </a:r>
        </a:p>
      </dsp:txBody>
      <dsp:txXfrm>
        <a:off x="4801014" y="598205"/>
        <a:ext cx="2398748" cy="508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A5ADC-A69C-F24F-97D3-926423029A5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6B16C-D662-5640-8891-52917AE6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0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61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2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0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532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3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98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20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1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24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2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64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z.com/explorer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edium.com/@christineslfok/dear-fellow-career-changers-7b53323d5b0a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medium.com/@bpgiri78/whats-next-a-marketing-professional-s-dilemma-db0982bbc579" TargetMode="External"/><Relationship Id="rId4" Type="http://schemas.openxmlformats.org/officeDocument/2006/relationships/hyperlink" Target="http://medium.com/@bglutz1/how-your-thirties-can-help-you-change-careers-digital-marketing-2498529c814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82601" y="1978533"/>
            <a:ext cx="2522980" cy="256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"/>
              </a:spcBef>
            </a:pPr>
            <a:r>
              <a:rPr lang="en-US" sz="2000" dirty="0">
                <a:solidFill>
                  <a:srgbClr val="002060"/>
                </a:solidFill>
              </a:rPr>
              <a:t>Project 4: Run a SEO AUDIT</a:t>
            </a:r>
          </a:p>
          <a:p>
            <a:pPr algn="ctr">
              <a:lnSpc>
                <a:spcPct val="90000"/>
              </a:lnSpc>
              <a:spcBef>
                <a:spcPts val="2190"/>
              </a:spcBef>
            </a:pPr>
            <a:r>
              <a:rPr lang="en-US" sz="2000" spc="-5" dirty="0">
                <a:solidFill>
                  <a:srgbClr val="C00000"/>
                </a:solidFill>
              </a:rPr>
              <a:t>Laavanya Ganesh</a:t>
            </a:r>
            <a:endParaRPr lang="en-US" sz="2000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7E485-BB07-D64A-AB83-071B8299E1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322" y="1269084"/>
            <a:ext cx="4688077" cy="2484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8C03A-02AA-AF44-B29B-A3663E609C8F}"/>
              </a:ext>
            </a:extLst>
          </p:cNvPr>
          <p:cNvSpPr txBox="1"/>
          <p:nvPr/>
        </p:nvSpPr>
        <p:spPr>
          <a:xfrm>
            <a:off x="4454702" y="3874416"/>
            <a:ext cx="372531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2190"/>
              </a:spcBef>
            </a:pPr>
            <a:r>
              <a:rPr lang="en-US" b="1" spc="-5" dirty="0">
                <a:solidFill>
                  <a:srgbClr val="002060"/>
                </a:solidFill>
              </a:rPr>
              <a:t>THE ONLY FASHION THAT NEVER DIES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712110-0BC1-4B31-B3BB-63B44222E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6B5F3-C053-4580-B04A-1EF949888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17370-37DD-9E49-9213-1714B7E65059}"/>
              </a:ext>
            </a:extLst>
          </p:cNvPr>
          <p:cNvSpPr txBox="1"/>
          <p:nvPr/>
        </p:nvSpPr>
        <p:spPr>
          <a:xfrm>
            <a:off x="1089462" y="722176"/>
            <a:ext cx="3132288" cy="178562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 dirty="0">
                <a:latin typeface="+mj-lt"/>
                <a:ea typeface="+mj-ea"/>
                <a:cs typeface="+mj-cs"/>
              </a:rPr>
              <a:t>Technical Audit – LINK BUILDING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6123F2-4B61-414F-A7E5-5B7828EA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462" y="2646407"/>
            <a:ext cx="31286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5CED634-E2D0-4AB7-96DD-816C9B52C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CDDCDFB-696D-4FDF-9B58-24F71B7C3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0D303717-B93F-6646-88C9-6DF21BE4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05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B26F5494-9D0B-B440-957C-81BB8EE48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028746"/>
              </p:ext>
            </p:extLst>
          </p:nvPr>
        </p:nvGraphicFramePr>
        <p:xfrm>
          <a:off x="4861441" y="604187"/>
          <a:ext cx="3139066" cy="3495576"/>
        </p:xfrm>
        <a:graphic>
          <a:graphicData uri="http://schemas.openxmlformats.org/drawingml/2006/table">
            <a:tbl>
              <a:tblPr/>
              <a:tblGrid>
                <a:gridCol w="967605">
                  <a:extLst>
                    <a:ext uri="{9D8B030D-6E8A-4147-A177-3AD203B41FA5}">
                      <a16:colId xmlns:a16="http://schemas.microsoft.com/office/drawing/2014/main" val="1932768813"/>
                    </a:ext>
                  </a:extLst>
                </a:gridCol>
                <a:gridCol w="2171461">
                  <a:extLst>
                    <a:ext uri="{9D8B030D-6E8A-4147-A177-3AD203B41FA5}">
                      <a16:colId xmlns:a16="http://schemas.microsoft.com/office/drawing/2014/main" val="269379977"/>
                    </a:ext>
                  </a:extLst>
                </a:gridCol>
              </a:tblGrid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Name 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3B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Marketing</a:t>
                      </a: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Land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958907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URL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3B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www.marketignland.com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9347"/>
                  </a:ext>
                </a:extLst>
              </a:tr>
              <a:tr h="4917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Organic Search Traffic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E3BB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63.1K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7353770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Name 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AF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Facebook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688841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URL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AF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www.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facebook</a:t>
                      </a:r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.com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879298"/>
                  </a:ext>
                </a:extLst>
              </a:tr>
              <a:tr h="4917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Organic Search Traffic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AF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633M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879363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Name 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Smart insights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590123"/>
                  </a:ext>
                </a:extLst>
              </a:tr>
              <a:tr h="33673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 URL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www.smartinsights.com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860754"/>
                  </a:ext>
                </a:extLst>
              </a:tr>
              <a:tr h="49173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Organic Search Traffic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2B4E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75.9K</a:t>
                      </a:r>
                    </a:p>
                  </a:txBody>
                  <a:tcPr marL="30801" marR="30801" marT="73152" marB="73152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125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433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E9BBB4-4F84-A148-8E89-C75E440DA8E2}"/>
              </a:ext>
            </a:extLst>
          </p:cNvPr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PAGE INDEX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BE2E80-F7AE-E14B-9465-2879812582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3332" r="16667" b="14446"/>
          <a:stretch/>
        </p:blipFill>
        <p:spPr>
          <a:xfrm>
            <a:off x="381000" y="1456698"/>
            <a:ext cx="487680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2E1E6C-D437-D347-8727-ED0ED16D3B4A}"/>
              </a:ext>
            </a:extLst>
          </p:cNvPr>
          <p:cNvSpPr txBox="1"/>
          <p:nvPr/>
        </p:nvSpPr>
        <p:spPr>
          <a:xfrm>
            <a:off x="5410200" y="1657350"/>
            <a:ext cx="37978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Pages Indexed For Udacity’s Main Webpage: 9,400</a:t>
            </a:r>
          </a:p>
          <a:p>
            <a:r>
              <a:rPr lang="en-US" sz="1050" b="1" dirty="0"/>
              <a:t>The above result is for </a:t>
            </a:r>
            <a:r>
              <a:rPr lang="en-US" sz="1050" b="1" dirty="0" err="1"/>
              <a:t>udacity.com</a:t>
            </a:r>
            <a:endParaRPr lang="en-US" sz="1050" b="1" dirty="0"/>
          </a:p>
          <a:p>
            <a:r>
              <a:rPr lang="en-US" sz="1050" b="1" dirty="0" err="1"/>
              <a:t>dmnd.udacity.com</a:t>
            </a:r>
            <a:r>
              <a:rPr lang="en-US" sz="1050" b="1" dirty="0"/>
              <a:t> has zero pages indexed by Google</a:t>
            </a:r>
          </a:p>
          <a:p>
            <a:endParaRPr lang="en-US" sz="1050" dirty="0"/>
          </a:p>
          <a:p>
            <a:r>
              <a:rPr lang="en-US" sz="1050" dirty="0"/>
              <a:t>It elucidates the potential outreach to potential customers. </a:t>
            </a:r>
          </a:p>
          <a:p>
            <a:endParaRPr lang="en-US" sz="1050" dirty="0"/>
          </a:p>
          <a:p>
            <a:r>
              <a:rPr lang="en-US" sz="1050" dirty="0"/>
              <a:t>The greater outreach a page has, the more people who will see </a:t>
            </a:r>
          </a:p>
          <a:p>
            <a:r>
              <a:rPr lang="en-US" sz="1050" dirty="0"/>
              <a:t>links to the webpage.</a:t>
            </a:r>
          </a:p>
          <a:p>
            <a:endParaRPr lang="en-US" sz="1050" dirty="0"/>
          </a:p>
          <a:p>
            <a:r>
              <a:rPr lang="en-US" sz="1050" dirty="0"/>
              <a:t>More pages indexed in search engine database, the visibility of the </a:t>
            </a:r>
          </a:p>
          <a:p>
            <a:r>
              <a:rPr lang="en-US" sz="1050" dirty="0"/>
              <a:t>website is increased in SERP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738911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DF1045-FC61-45F9-B214-2286C9675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D2B910-B28F-4A54-B17C-8B7E5893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45F118-1DF8-46A9-8A77-B3D9422CE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9081" y="1385316"/>
            <a:ext cx="416102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E9BBB4-4F84-A148-8E89-C75E440DA8E2}"/>
              </a:ext>
            </a:extLst>
          </p:cNvPr>
          <p:cNvSpPr txBox="1"/>
          <p:nvPr/>
        </p:nvSpPr>
        <p:spPr>
          <a:xfrm>
            <a:off x="3897342" y="603389"/>
            <a:ext cx="4162768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latin typeface="+mj-lt"/>
                <a:ea typeface="+mj-ea"/>
                <a:cs typeface="+mj-cs"/>
              </a:rPr>
              <a:t>PAGE SPEED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AB7D27-148D-4082-B160-72FAD580D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F89028-2FA3-BB40-905C-14648497F2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731" r="22222" b="38148"/>
          <a:stretch/>
        </p:blipFill>
        <p:spPr>
          <a:xfrm>
            <a:off x="447277" y="933127"/>
            <a:ext cx="3056127" cy="1230891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19692C0C-F903-374A-812E-0C8770BBE69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3" r="12482" b="42592"/>
          <a:stretch/>
        </p:blipFill>
        <p:spPr>
          <a:xfrm>
            <a:off x="280042" y="2450670"/>
            <a:ext cx="3390598" cy="158842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D88FC76-F691-462A-BCF9-0BA4F5DE6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3204A7E-B7E9-42D0-9DC4-B82FDC8C4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C98B40-A5B2-AB4E-9F3B-D609E426C7A4}"/>
              </a:ext>
            </a:extLst>
          </p:cNvPr>
          <p:cNvSpPr txBox="1"/>
          <p:nvPr/>
        </p:nvSpPr>
        <p:spPr>
          <a:xfrm>
            <a:off x="1295400" y="576374"/>
            <a:ext cx="116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97FF1D-12BC-BB4B-9C6D-84698023AB9A}"/>
              </a:ext>
            </a:extLst>
          </p:cNvPr>
          <p:cNvSpPr txBox="1"/>
          <p:nvPr/>
        </p:nvSpPr>
        <p:spPr>
          <a:xfrm>
            <a:off x="1295400" y="414108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D39FA-629D-494C-91E8-B3F936ED2620}"/>
              </a:ext>
            </a:extLst>
          </p:cNvPr>
          <p:cNvSpPr txBox="1"/>
          <p:nvPr/>
        </p:nvSpPr>
        <p:spPr>
          <a:xfrm>
            <a:off x="3730228" y="1710577"/>
            <a:ext cx="5521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elucidates a user must be able to load a page without </a:t>
            </a:r>
          </a:p>
          <a:p>
            <a:r>
              <a:rPr lang="en-US" dirty="0"/>
              <a:t>having to wait several seconds to view the content </a:t>
            </a:r>
          </a:p>
          <a:p>
            <a:r>
              <a:rPr lang="en-US" dirty="0"/>
              <a:t>on the page. Slow speed leads to higher bounce rate </a:t>
            </a:r>
          </a:p>
        </p:txBody>
      </p:sp>
    </p:spTree>
    <p:extLst>
      <p:ext uri="{BB962C8B-B14F-4D97-AF65-F5344CB8AC3E}">
        <p14:creationId xmlns:p14="http://schemas.microsoft.com/office/powerpoint/2010/main" val="241362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0">
            <a:extLst>
              <a:ext uri="{FF2B5EF4-FFF2-40B4-BE49-F238E27FC236}">
                <a16:creationId xmlns:a16="http://schemas.microsoft.com/office/drawing/2014/main" id="{84C75E2B-CACA-478C-B26B-182AF87A1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5" name="Picture 42">
            <a:extLst>
              <a:ext uri="{FF2B5EF4-FFF2-40B4-BE49-F238E27FC236}">
                <a16:creationId xmlns:a16="http://schemas.microsoft.com/office/drawing/2014/main" id="{50FF2874-547C-4D14-9E18-28B19002F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76" name="Straight Connector 44">
            <a:extLst>
              <a:ext uri="{FF2B5EF4-FFF2-40B4-BE49-F238E27FC236}">
                <a16:creationId xmlns:a16="http://schemas.microsoft.com/office/drawing/2014/main" id="{36CF827D-A163-47F7-BD87-34EB4FA7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46">
            <a:extLst>
              <a:ext uri="{FF2B5EF4-FFF2-40B4-BE49-F238E27FC236}">
                <a16:creationId xmlns:a16="http://schemas.microsoft.com/office/drawing/2014/main" id="{D299D9A9-1DA8-433D-A9BC-FB48D93D4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E9BBB4-4F84-A148-8E89-C75E440DA8E2}"/>
              </a:ext>
            </a:extLst>
          </p:cNvPr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MOBILE FRIENDLY EVALUATION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30D46B-7409-044B-BB5D-83AEA50E5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63" r="19444" b="7037"/>
          <a:stretch/>
        </p:blipFill>
        <p:spPr>
          <a:xfrm>
            <a:off x="520451" y="1563255"/>
            <a:ext cx="4169461" cy="25879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FCD88-02B8-0B49-BB8C-9146A41A02E8}"/>
              </a:ext>
            </a:extLst>
          </p:cNvPr>
          <p:cNvSpPr txBox="1"/>
          <p:nvPr/>
        </p:nvSpPr>
        <p:spPr>
          <a:xfrm>
            <a:off x="4876800" y="1809750"/>
            <a:ext cx="398333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Mobile users are more than desktop </a:t>
            </a:r>
          </a:p>
          <a:p>
            <a:r>
              <a:rPr lang="en-US" dirty="0"/>
              <a:t>users these days.</a:t>
            </a:r>
          </a:p>
          <a:p>
            <a:r>
              <a:rPr lang="en-US" dirty="0"/>
              <a:t>The webpage must be mobile optimized </a:t>
            </a:r>
          </a:p>
          <a:p>
            <a:r>
              <a:rPr lang="en-US" dirty="0"/>
              <a:t>because users should not be forced to </a:t>
            </a:r>
          </a:p>
          <a:p>
            <a:r>
              <a:rPr lang="en-US" dirty="0"/>
              <a:t>view a page designated for desktop and </a:t>
            </a:r>
          </a:p>
          <a:p>
            <a:r>
              <a:rPr lang="en-US" dirty="0"/>
              <a:t>laptop computers on such a tiny screen </a:t>
            </a:r>
          </a:p>
          <a:p>
            <a:r>
              <a:rPr lang="en-US" dirty="0"/>
              <a:t>like a phone or tablet even.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50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DCCA83F-A723-7447-A2F8-C4F7CF9E5D75}"/>
              </a:ext>
            </a:extLst>
          </p:cNvPr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RECOMMENDATIONS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75FDE584-C92D-4563-A908-78006BA0C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7846" y="1708493"/>
            <a:ext cx="2194574" cy="2194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FB9FA-86E3-664F-BC78-3689F8373FD9}"/>
              </a:ext>
            </a:extLst>
          </p:cNvPr>
          <p:cNvSpPr txBox="1"/>
          <p:nvPr/>
        </p:nvSpPr>
        <p:spPr>
          <a:xfrm>
            <a:off x="3644302" y="1511800"/>
            <a:ext cx="4646838" cy="258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86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/>
              <a:t>Meta-Description tag and alt-tag are blank currently. This will result in the poor website performance in SEO. I would recommend to add high quality content to meta description summarizing the key information per page. I would also recommend the addition of descriptive captions for the images in the alt-tag. </a:t>
            </a:r>
          </a:p>
          <a:p>
            <a:pPr marL="2286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 err="1"/>
              <a:t>Pingler</a:t>
            </a:r>
            <a:r>
              <a:rPr lang="en-US" sz="1100" dirty="0"/>
              <a:t> test results shows that DMND pages are not indexed by the Google. Indexing these pages will help in increased page rank. </a:t>
            </a:r>
          </a:p>
          <a:p>
            <a:pPr marL="2286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28600" indent="-228600" defTabSz="9144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100" dirty="0"/>
              <a:t>Page speed on the mobile is very poor, this can be resolved by using the optimization suggestions by Google. Optimize listed Images from </a:t>
            </a:r>
            <a:r>
              <a:rPr lang="en-US" sz="1100" dirty="0" err="1"/>
              <a:t>PageSpeed</a:t>
            </a:r>
            <a:r>
              <a:rPr lang="en-US" sz="1100" dirty="0"/>
              <a:t> by Reducing their size.</a:t>
            </a:r>
          </a:p>
        </p:txBody>
      </p:sp>
    </p:spTree>
    <p:extLst>
      <p:ext uri="{BB962C8B-B14F-4D97-AF65-F5344CB8AC3E}">
        <p14:creationId xmlns:p14="http://schemas.microsoft.com/office/powerpoint/2010/main" val="205059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defTabSz="914400"/>
            <a:r>
              <a:rPr lang="en-US" sz="3200"/>
              <a:t>DMND</a:t>
            </a:r>
            <a:r>
              <a:rPr lang="en-US" sz="3200" spc="-65"/>
              <a:t> </a:t>
            </a:r>
            <a:r>
              <a:rPr lang="en-US" sz="3200" spc="-5"/>
              <a:t>Program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6A67D93-661A-4BBB-802E-610207003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3276544"/>
              </p:ext>
            </p:extLst>
          </p:nvPr>
        </p:nvGraphicFramePr>
        <p:xfrm>
          <a:off x="1088231" y="1755326"/>
          <a:ext cx="7203281" cy="2493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827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A600CF-89F1-084B-BA3B-5B881192B5FA}"/>
              </a:ext>
            </a:extLst>
          </p:cNvPr>
          <p:cNvSpPr/>
          <p:nvPr/>
        </p:nvSpPr>
        <p:spPr>
          <a:xfrm>
            <a:off x="7467600" y="4213313"/>
            <a:ext cx="1676400" cy="870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/>
          <p:nvPr/>
        </p:nvSpPr>
        <p:spPr>
          <a:xfrm>
            <a:off x="403124" y="587868"/>
            <a:ext cx="2338705" cy="394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5"/>
              </a:lnSpc>
            </a:pPr>
            <a:r>
              <a:rPr sz="2800" b="1" spc="-5" dirty="0">
                <a:solidFill>
                  <a:srgbClr val="525C65"/>
                </a:solidFill>
                <a:latin typeface="Times New Roman"/>
                <a:cs typeface="Times New Roman"/>
              </a:rPr>
              <a:t>Target</a:t>
            </a:r>
            <a:r>
              <a:rPr sz="2800" b="1" spc="-75" dirty="0">
                <a:solidFill>
                  <a:srgbClr val="525C65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525C65"/>
                </a:solidFill>
                <a:latin typeface="Times New Roman"/>
                <a:cs typeface="Times New Roman"/>
              </a:rPr>
              <a:t>Persona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5092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0244" y="44539"/>
            <a:ext cx="355815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Target</a:t>
            </a:r>
            <a:r>
              <a:rPr spc="-55" dirty="0"/>
              <a:t> </a:t>
            </a:r>
            <a:r>
              <a:rPr b="1" dirty="0">
                <a:solidFill>
                  <a:srgbClr val="002060"/>
                </a:solidFill>
                <a:latin typeface="Arial"/>
                <a:cs typeface="Arial"/>
              </a:rPr>
              <a:t>Persona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6063" y="121418"/>
            <a:ext cx="2220737" cy="173823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Background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000" b="1" dirty="0">
                <a:solidFill>
                  <a:srgbClr val="595959"/>
                </a:solidFill>
                <a:latin typeface="Times New Roman"/>
                <a:cs typeface="Times New Roman"/>
              </a:rPr>
              <a:t>Age:</a:t>
            </a:r>
            <a:r>
              <a:rPr sz="1000" b="1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26 years old</a:t>
            </a:r>
            <a:endParaRPr sz="1000" spc="-5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90805">
              <a:lnSpc>
                <a:spcPts val="1675"/>
              </a:lnSpc>
              <a:spcBef>
                <a:spcPts val="20"/>
              </a:spcBef>
            </a:pPr>
            <a:r>
              <a:rPr sz="10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Education: 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Bachelor’s Degree</a:t>
            </a:r>
          </a:p>
          <a:p>
            <a:pPr marL="90805">
              <a:lnSpc>
                <a:spcPts val="1675"/>
              </a:lnSpc>
              <a:spcBef>
                <a:spcPts val="20"/>
              </a:spcBef>
            </a:pPr>
            <a:r>
              <a:rPr lang="en-US" sz="10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Location: 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California, USA</a:t>
            </a:r>
          </a:p>
          <a:p>
            <a:pPr marL="90805">
              <a:lnSpc>
                <a:spcPts val="1675"/>
              </a:lnSpc>
            </a:pPr>
            <a:r>
              <a:rPr lang="en-US" sz="10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Job Title: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 Analyst</a:t>
            </a:r>
          </a:p>
          <a:p>
            <a:pPr marL="90805">
              <a:lnSpc>
                <a:spcPts val="1675"/>
              </a:lnSpc>
            </a:pPr>
            <a:r>
              <a:rPr lang="en-US" sz="10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Email: 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Daniel2093@gmail.com</a:t>
            </a:r>
          </a:p>
          <a:p>
            <a:pPr marL="90805">
              <a:lnSpc>
                <a:spcPts val="1675"/>
              </a:lnSpc>
            </a:pPr>
            <a:r>
              <a:rPr lang="en-US" sz="10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Annual Income: </a:t>
            </a: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500000 USD</a:t>
            </a:r>
            <a:endParaRPr sz="1000" spc="-5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376" y="1964069"/>
            <a:ext cx="2577868" cy="2935291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685"/>
              </a:spcBef>
            </a:pPr>
            <a:r>
              <a:rPr sz="1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Free Time</a:t>
            </a:r>
            <a:r>
              <a:rPr sz="1400" b="1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Activities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33705" indent="-342900">
              <a:lnSpc>
                <a:spcPts val="1435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Watching movies and TV with friends</a:t>
            </a:r>
          </a:p>
          <a:p>
            <a:pPr marL="433705" indent="-342900">
              <a:lnSpc>
                <a:spcPts val="1435"/>
              </a:lnSpc>
              <a:buAutoNum type="arabicPeriod"/>
              <a:tabLst>
                <a:tab pos="433705" algn="l"/>
                <a:tab pos="434340" algn="l"/>
              </a:tabLst>
            </a:pPr>
            <a:r>
              <a:rPr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Sailing</a:t>
            </a:r>
            <a:endParaRPr sz="1000" dirty="0">
              <a:latin typeface="Times New Roman"/>
              <a:cs typeface="Times New Roman"/>
            </a:endParaRP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Reading marketing/digital marketing articles 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Biking Traveling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Cooking and baking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Reading, Writing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Spending time outside - swimming, kayaking, snow shoeing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Enjoy live music and travel</a:t>
            </a:r>
          </a:p>
          <a:p>
            <a:pPr marL="433705" marR="407670" indent="-342900">
              <a:lnSpc>
                <a:spcPts val="1430"/>
              </a:lnSpc>
              <a:spcBef>
                <a:spcPts val="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Hang out with  kids and play basketball</a:t>
            </a:r>
            <a:endParaRPr sz="1000" spc="-5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0007" y="2219963"/>
            <a:ext cx="2533140" cy="284295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ts val="1675"/>
              </a:lnSpc>
              <a:spcBef>
                <a:spcPts val="685"/>
              </a:spcBef>
            </a:pPr>
            <a:r>
              <a:rPr sz="1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Barriers</a:t>
            </a:r>
            <a:endParaRPr sz="1400" dirty="0">
              <a:latin typeface="Times New Roman"/>
              <a:cs typeface="Times New Roman"/>
            </a:endParaRP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Travel time to work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From a small town, lack of marketing opportunity here outside of being a freelancer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Lack of time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Obtaining a degree that doesn't help get the jobs</a:t>
            </a:r>
            <a:endParaRPr sz="1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548005" indent="-228600">
              <a:lnSpc>
                <a:spcPts val="1435"/>
              </a:lnSpc>
              <a:spcBef>
                <a:spcPts val="25"/>
              </a:spcBef>
              <a:buAutoNum type="arabicPeriod"/>
              <a:tabLst>
                <a:tab pos="548640" algn="l"/>
              </a:tabLst>
            </a:pPr>
            <a:r>
              <a:rPr sz="1000" dirty="0">
                <a:solidFill>
                  <a:srgbClr val="595959"/>
                </a:solidFill>
                <a:latin typeface="Times New Roman"/>
                <a:cs typeface="Times New Roman"/>
              </a:rPr>
              <a:t>Work </a:t>
            </a:r>
            <a:r>
              <a:rPr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Over </a:t>
            </a:r>
            <a:r>
              <a:rPr sz="1000" dirty="0">
                <a:solidFill>
                  <a:srgbClr val="595959"/>
                </a:solidFill>
                <a:latin typeface="Times New Roman"/>
                <a:cs typeface="Times New Roman"/>
              </a:rPr>
              <a:t>40 </a:t>
            </a:r>
            <a:r>
              <a:rPr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Hours</a:t>
            </a:r>
            <a:r>
              <a:rPr sz="100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595959"/>
                </a:solidFill>
                <a:latin typeface="Times New Roman"/>
                <a:cs typeface="Times New Roman"/>
              </a:rPr>
              <a:t>Weekly</a:t>
            </a:r>
            <a:endParaRPr sz="1000" dirty="0">
              <a:latin typeface="Times New Roman"/>
              <a:cs typeface="Times New Roman"/>
            </a:endParaRPr>
          </a:p>
          <a:p>
            <a:pPr marL="548005" marR="703580" indent="-228600">
              <a:lnSpc>
                <a:spcPts val="1430"/>
              </a:lnSpc>
              <a:spcBef>
                <a:spcPts val="55"/>
              </a:spcBef>
              <a:buAutoNum type="arabicPeriod"/>
              <a:tabLst>
                <a:tab pos="5486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Price of Nanodegree programs</a:t>
            </a:r>
          </a:p>
          <a:p>
            <a:pPr marL="548005" marR="703580" indent="-228600">
              <a:lnSpc>
                <a:spcPts val="1430"/>
              </a:lnSpc>
              <a:spcBef>
                <a:spcPts val="55"/>
              </a:spcBef>
              <a:buAutoNum type="arabicPeriod"/>
              <a:tabLst>
                <a:tab pos="5486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Mental barriers, hesitation</a:t>
            </a:r>
          </a:p>
          <a:p>
            <a:pPr marL="548005" marR="703580" indent="-228600">
              <a:lnSpc>
                <a:spcPts val="1430"/>
              </a:lnSpc>
              <a:spcBef>
                <a:spcPts val="55"/>
              </a:spcBef>
              <a:buAutoNum type="arabicPeriod"/>
              <a:tabLst>
                <a:tab pos="548640" algn="l"/>
              </a:tabLst>
            </a:pPr>
            <a:r>
              <a:rPr lang="en-US" sz="1000" spc="-5" dirty="0">
                <a:solidFill>
                  <a:srgbClr val="595959"/>
                </a:solidFill>
                <a:latin typeface="Times New Roman"/>
                <a:cs typeface="Times New Roman"/>
              </a:rPr>
              <a:t>Lacking skills to do the job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23516" y="44539"/>
            <a:ext cx="2693025" cy="209916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ts val="1675"/>
              </a:lnSpc>
              <a:spcBef>
                <a:spcPts val="685"/>
              </a:spcBef>
            </a:pPr>
            <a:r>
              <a:rPr sz="1400" b="1" spc="-5" dirty="0">
                <a:solidFill>
                  <a:srgbClr val="595959"/>
                </a:solidFill>
                <a:latin typeface="Arial"/>
                <a:cs typeface="Arial"/>
              </a:rPr>
              <a:t>Needs</a:t>
            </a:r>
            <a:endParaRPr sz="1400" dirty="0">
              <a:latin typeface="Arial"/>
              <a:cs typeface="Arial"/>
            </a:endParaRP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sz="1000" dirty="0">
                <a:solidFill>
                  <a:srgbClr val="595959"/>
                </a:solidFill>
                <a:latin typeface="Times New Roman"/>
                <a:cs typeface="Times New Roman"/>
              </a:rPr>
              <a:t>Better Work/Life Balance</a:t>
            </a:r>
            <a:endParaRPr lang="en-US" sz="1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Growth in a Big Company</a:t>
            </a:r>
            <a:endParaRPr sz="1000" dirty="0">
              <a:solidFill>
                <a:srgbClr val="595959"/>
              </a:solidFill>
              <a:latin typeface="Times New Roman"/>
              <a:cs typeface="Times New Roman"/>
            </a:endParaRPr>
          </a:p>
          <a:p>
            <a:pPr marL="548005" indent="-228600">
              <a:lnSpc>
                <a:spcPts val="1435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Love what I do </a:t>
            </a:r>
          </a:p>
          <a:p>
            <a:pPr marL="548005" marR="703580" indent="-228600">
              <a:lnSpc>
                <a:spcPts val="1430"/>
              </a:lnSpc>
              <a:spcBef>
                <a:spcPts val="55"/>
              </a:spcBef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Become more technical</a:t>
            </a:r>
          </a:p>
          <a:p>
            <a:pPr marL="548005" marR="635635" indent="-228600">
              <a:lnSpc>
                <a:spcPts val="1430"/>
              </a:lnSpc>
              <a:spcBef>
                <a:spcPts val="45"/>
              </a:spcBef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Balance between career expectations and family</a:t>
            </a:r>
          </a:p>
          <a:p>
            <a:pPr marL="548005" marR="635635" indent="-228600">
              <a:lnSpc>
                <a:spcPts val="1430"/>
              </a:lnSpc>
              <a:spcBef>
                <a:spcPts val="45"/>
              </a:spcBef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Being my own boss</a:t>
            </a:r>
          </a:p>
          <a:p>
            <a:pPr marL="548005" marR="635635" indent="-228600">
              <a:lnSpc>
                <a:spcPts val="1430"/>
              </a:lnSpc>
              <a:spcBef>
                <a:spcPts val="45"/>
              </a:spcBef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Educational content that provides: Quality and environmental friendliness</a:t>
            </a:r>
            <a:endParaRPr sz="10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8587" y="1899363"/>
            <a:ext cx="3576586" cy="3163558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6995" rIns="0" bIns="0" rtlCol="0">
            <a:spAutoFit/>
          </a:bodyPr>
          <a:lstStyle/>
          <a:p>
            <a:pPr marL="90805">
              <a:lnSpc>
                <a:spcPts val="1675"/>
              </a:lnSpc>
              <a:spcBef>
                <a:spcPts val="685"/>
              </a:spcBef>
            </a:pPr>
            <a:r>
              <a:rPr sz="1400" b="1" spc="-5" dirty="0">
                <a:solidFill>
                  <a:srgbClr val="595959"/>
                </a:solidFill>
                <a:latin typeface="Times New Roman"/>
                <a:cs typeface="Times New Roman"/>
              </a:rPr>
              <a:t>Goals</a:t>
            </a:r>
            <a:endParaRPr sz="1400" dirty="0">
              <a:latin typeface="Times New Roman"/>
              <a:cs typeface="Times New Roman"/>
            </a:endParaRP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To be a great marketer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Build something impactful 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Want to be the owner of my life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Growth in current role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Would like to be an entrepreneur managing digital marketing for businesses, and have a successful drop shipping business.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Want to be working remotely as a Social Media Marketer/Manager or want to be running my own Affiliate Marketing brand/business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Professionally, want to be working remotely as a Social Media Marketer/Manager or want to be running my own Affiliate Marketing brand/business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To have a remote job as a digital marketer by March 2019. To travel to all 50 states by December 2019</a:t>
            </a:r>
          </a:p>
          <a:p>
            <a:pPr marL="548005" indent="-228600">
              <a:lnSpc>
                <a:spcPts val="1430"/>
              </a:lnSpc>
              <a:buAutoNum type="arabicPeriod"/>
              <a:tabLst>
                <a:tab pos="548640" algn="l"/>
              </a:tabLst>
            </a:pPr>
            <a:r>
              <a:rPr lang="en-US" sz="1000" dirty="0">
                <a:solidFill>
                  <a:srgbClr val="595959"/>
                </a:solidFill>
                <a:latin typeface="Times New Roman"/>
                <a:cs typeface="Times New Roman"/>
              </a:rPr>
              <a:t>More passion focused</a:t>
            </a:r>
            <a:endParaRPr sz="1000" dirty="0">
              <a:solidFill>
                <a:srgbClr val="595959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Picture 13" descr="A person standing in front of a brick wall&#13;&#10;&#13;&#10;Description automatically generated">
            <a:extLst>
              <a:ext uri="{FF2B5EF4-FFF2-40B4-BE49-F238E27FC236}">
                <a16:creationId xmlns:a16="http://schemas.microsoft.com/office/drawing/2014/main" id="{8154D0A2-48E8-094A-A724-87D06213BB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4" r="25284" b="63333"/>
          <a:stretch/>
        </p:blipFill>
        <p:spPr>
          <a:xfrm>
            <a:off x="3155951" y="612337"/>
            <a:ext cx="1330309" cy="120500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40D3AD7-E125-4C45-B4F9-FB9EB0729646}"/>
              </a:ext>
            </a:extLst>
          </p:cNvPr>
          <p:cNvSpPr txBox="1"/>
          <p:nvPr/>
        </p:nvSpPr>
        <p:spPr>
          <a:xfrm>
            <a:off x="4536435" y="895350"/>
            <a:ext cx="1141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Daniel Krum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234A2-3742-E54A-A773-B412B2272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699" y="720180"/>
            <a:ext cx="5137275" cy="3152904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r" defTabSz="914400"/>
            <a:r>
              <a:rPr lang="en-US" sz="4100">
                <a:solidFill>
                  <a:schemeClr val="tx1"/>
                </a:solidFill>
                <a:latin typeface="+mj-lt"/>
                <a:cs typeface="+mj-cs"/>
              </a:rPr>
              <a:t>ON-SITE SEO KEYWORD AUDIT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5763" y="996573"/>
            <a:ext cx="0" cy="260011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91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4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55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4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A32DFE8-6C74-1E4F-AC9C-43815CDB71BC}"/>
              </a:ext>
            </a:extLst>
          </p:cNvPr>
          <p:cNvSpPr txBox="1"/>
          <p:nvPr/>
        </p:nvSpPr>
        <p:spPr>
          <a:xfrm>
            <a:off x="1088684" y="603389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cap="all">
                <a:latin typeface="+mj-lt"/>
                <a:ea typeface="+mj-ea"/>
                <a:cs typeface="+mj-cs"/>
              </a:rPr>
              <a:t>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4797CE-BE1C-EA40-8243-0BAFA6E2BF16}"/>
              </a:ext>
            </a:extLst>
          </p:cNvPr>
          <p:cNvSpPr txBox="1"/>
          <p:nvPr/>
        </p:nvSpPr>
        <p:spPr>
          <a:xfrm>
            <a:off x="1088684" y="1511800"/>
            <a:ext cx="3119137" cy="2587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u="sng" dirty="0">
                <a:hlinkClick r:id="rId3"/>
              </a:rPr>
              <a:t>Moz Keyword Explorer tool</a:t>
            </a:r>
            <a:r>
              <a:rPr lang="en-US" dirty="0"/>
              <a:t>, the following Keywords might be targeted to drive users to this page based on the priority score only</a:t>
            </a:r>
          </a:p>
        </p:txBody>
      </p:sp>
      <p:grpSp>
        <p:nvGrpSpPr>
          <p:cNvPr id="57" name="Group 48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82367" y="1509607"/>
            <a:ext cx="3711494" cy="2590151"/>
            <a:chOff x="7807230" y="2012810"/>
            <a:chExt cx="3251252" cy="345986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16F282E-B8EC-754F-914E-E757EF70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228" y="144470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6F77FA-493E-CB4A-AD82-4CEB7AC94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08118"/>
              </p:ext>
            </p:extLst>
          </p:nvPr>
        </p:nvGraphicFramePr>
        <p:xfrm>
          <a:off x="4707942" y="1701613"/>
          <a:ext cx="3460404" cy="2296232"/>
        </p:xfrm>
        <a:graphic>
          <a:graphicData uri="http://schemas.openxmlformats.org/drawingml/2006/table">
            <a:tbl>
              <a:tblPr firstRow="1" bandRow="1"/>
              <a:tblGrid>
                <a:gridCol w="1764205">
                  <a:extLst>
                    <a:ext uri="{9D8B030D-6E8A-4147-A177-3AD203B41FA5}">
                      <a16:colId xmlns:a16="http://schemas.microsoft.com/office/drawing/2014/main" val="2904776163"/>
                    </a:ext>
                  </a:extLst>
                </a:gridCol>
                <a:gridCol w="1696199">
                  <a:extLst>
                    <a:ext uri="{9D8B030D-6E8A-4147-A177-3AD203B41FA5}">
                      <a16:colId xmlns:a16="http://schemas.microsoft.com/office/drawing/2014/main" val="2528609128"/>
                    </a:ext>
                  </a:extLst>
                </a:gridCol>
              </a:tblGrid>
              <a:tr h="475464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525C65"/>
                          </a:solidFill>
                          <a:effectLst/>
                          <a:latin typeface="Open Sans"/>
                        </a:rPr>
                        <a:t>Head Keywords</a:t>
                      </a:r>
                      <a:endParaRPr lang="en-US" sz="900">
                        <a:effectLst/>
                      </a:endParaRPr>
                    </a:p>
                  </a:txBody>
                  <a:tcPr marL="34883" marR="34883" marT="82848" marB="82848" anchor="ctr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525C65"/>
                          </a:solidFill>
                          <a:effectLst/>
                          <a:latin typeface="Open Sans"/>
                        </a:rPr>
                        <a:t>Tail Keywords</a:t>
                      </a:r>
                      <a:endParaRPr lang="en-US" sz="900">
                        <a:effectLst/>
                      </a:endParaRPr>
                    </a:p>
                  </a:txBody>
                  <a:tcPr marL="34883" marR="34883" marT="82848" marB="82848" anchor="ctr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369423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social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why digital marketing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6709227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social media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what is digital marketing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055575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digital marketing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</a:t>
                      </a:r>
                      <a:r>
                        <a:rPr lang="en-U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udacity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nanodegree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54230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social media marketing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9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udacity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digital marketing nanodegree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14516"/>
                  </a:ext>
                </a:extLst>
              </a:tr>
              <a:tr h="345188"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online marketing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900" dirty="0">
                          <a:effectLst/>
                        </a:rPr>
                        <a:t> digital marketing course</a:t>
                      </a:r>
                    </a:p>
                  </a:txBody>
                  <a:tcPr marL="34883" marR="34883" marT="82848" marB="82848">
                    <a:lnL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D67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9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645BB5-F24C-5C4C-A47D-5984D5EC0640}"/>
              </a:ext>
            </a:extLst>
          </p:cNvPr>
          <p:cNvSpPr txBox="1"/>
          <p:nvPr/>
        </p:nvSpPr>
        <p:spPr>
          <a:xfrm>
            <a:off x="381000" y="285750"/>
            <a:ext cx="268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KEYWORDS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9CC05-F852-E247-AC3E-09DA0B0673A9}"/>
              </a:ext>
            </a:extLst>
          </p:cNvPr>
          <p:cNvSpPr txBox="1"/>
          <p:nvPr/>
        </p:nvSpPr>
        <p:spPr>
          <a:xfrm>
            <a:off x="4495800" y="1145931"/>
            <a:ext cx="3479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Tail Keyword with highest potential</a:t>
            </a:r>
          </a:p>
          <a:p>
            <a:r>
              <a:rPr lang="en-US" dirty="0"/>
              <a:t>What is digital marketing</a:t>
            </a:r>
          </a:p>
          <a:p>
            <a:endParaRPr lang="en-US" dirty="0"/>
          </a:p>
          <a:p>
            <a:r>
              <a:rPr lang="en-US" dirty="0"/>
              <a:t>Organic CTR – 58%</a:t>
            </a:r>
          </a:p>
          <a:p>
            <a:r>
              <a:rPr lang="en-US" dirty="0"/>
              <a:t>Priority score - 79</a:t>
            </a:r>
          </a:p>
          <a:p>
            <a:r>
              <a:rPr lang="en-US" dirty="0"/>
              <a:t>Difficulty - 57</a:t>
            </a:r>
          </a:p>
          <a:p>
            <a:r>
              <a:rPr lang="en-US" dirty="0"/>
              <a:t>Monthly volume – 4.3k to 6.5k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A2917-AF3D-5448-9F22-05B40F4E2408}"/>
              </a:ext>
            </a:extLst>
          </p:cNvPr>
          <p:cNvSpPr txBox="1"/>
          <p:nvPr/>
        </p:nvSpPr>
        <p:spPr>
          <a:xfrm>
            <a:off x="697523" y="1145931"/>
            <a:ext cx="36618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 Keyword with highest potential</a:t>
            </a:r>
          </a:p>
          <a:p>
            <a:r>
              <a:rPr lang="en-US" dirty="0"/>
              <a:t>Social</a:t>
            </a:r>
          </a:p>
          <a:p>
            <a:endParaRPr lang="en-US" dirty="0"/>
          </a:p>
          <a:p>
            <a:r>
              <a:rPr lang="en-US" dirty="0"/>
              <a:t>Organic CTR – 100%</a:t>
            </a:r>
          </a:p>
          <a:p>
            <a:r>
              <a:rPr lang="en-US" dirty="0"/>
              <a:t>Priority score - 94</a:t>
            </a:r>
          </a:p>
          <a:p>
            <a:r>
              <a:rPr lang="en-US" dirty="0"/>
              <a:t>Difficulty - 65</a:t>
            </a:r>
          </a:p>
          <a:p>
            <a:r>
              <a:rPr lang="en-US" dirty="0"/>
              <a:t>Monthly Volume – 70.8k to 118k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A7630E-6A99-B44C-A958-4CD061FF98D7}"/>
              </a:ext>
            </a:extLst>
          </p:cNvPr>
          <p:cNvSpPr txBox="1"/>
          <p:nvPr/>
        </p:nvSpPr>
        <p:spPr>
          <a:xfrm>
            <a:off x="685800" y="1145930"/>
            <a:ext cx="3661836" cy="21116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F4AE8-D571-EC41-9C22-E103A869AE7A}"/>
              </a:ext>
            </a:extLst>
          </p:cNvPr>
          <p:cNvSpPr txBox="1"/>
          <p:nvPr/>
        </p:nvSpPr>
        <p:spPr>
          <a:xfrm>
            <a:off x="4495800" y="1145929"/>
            <a:ext cx="3661836" cy="21116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51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390315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62889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1480FAB6-A0B4-4829-91E0-2ADE946F6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534002"/>
              </p:ext>
            </p:extLst>
          </p:nvPr>
        </p:nvGraphicFramePr>
        <p:xfrm>
          <a:off x="1088231" y="1748622"/>
          <a:ext cx="7203281" cy="2792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271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9" name="Picture 11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0" name="Straight Connector 13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5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8BC298DB-2D5C-40A1-9A78-6B4A12198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9">
            <a:extLst>
              <a:ext uri="{FF2B5EF4-FFF2-40B4-BE49-F238E27FC236}">
                <a16:creationId xmlns:a16="http://schemas.microsoft.com/office/drawing/2014/main" id="{35C2355B-7CE9-4192-9142-A41CA0A0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17370-37DD-9E49-9213-1714B7E65059}"/>
              </a:ext>
            </a:extLst>
          </p:cNvPr>
          <p:cNvSpPr txBox="1"/>
          <p:nvPr/>
        </p:nvSpPr>
        <p:spPr>
          <a:xfrm>
            <a:off x="4938900" y="725375"/>
            <a:ext cx="3113479" cy="178088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cap="all">
                <a:latin typeface="+mj-lt"/>
                <a:ea typeface="+mj-ea"/>
                <a:cs typeface="+mj-cs"/>
              </a:rPr>
              <a:t>Technical Audit – Meta Data</a:t>
            </a:r>
          </a:p>
        </p:txBody>
      </p:sp>
      <p:cxnSp>
        <p:nvCxnSpPr>
          <p:cNvPr id="34" name="Straight Connector 21">
            <a:extLst>
              <a:ext uri="{FF2B5EF4-FFF2-40B4-BE49-F238E27FC236}">
                <a16:creationId xmlns:a16="http://schemas.microsoft.com/office/drawing/2014/main" id="{06D05ED8-39E4-42F8-92CB-704C2BD0D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4735" y="2644872"/>
            <a:ext cx="31124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5" name="Picture 23">
            <a:extLst>
              <a:ext uri="{FF2B5EF4-FFF2-40B4-BE49-F238E27FC236}">
                <a16:creationId xmlns:a16="http://schemas.microsoft.com/office/drawing/2014/main" id="{45CE2E7C-6AA3-4710-825D-4CDDF788C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36" name="Straight Connector 25">
            <a:extLst>
              <a:ext uri="{FF2B5EF4-FFF2-40B4-BE49-F238E27FC236}">
                <a16:creationId xmlns:a16="http://schemas.microsoft.com/office/drawing/2014/main" id="{3256C6C3-0EDC-4651-AB37-9F26CFAA6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0D303717-B93F-6646-88C9-6DF21BE4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05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01B872-56FD-3749-A40D-5D0CC1BE691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58457" y="604187"/>
          <a:ext cx="3298460" cy="349890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83992">
                  <a:extLst>
                    <a:ext uri="{9D8B030D-6E8A-4147-A177-3AD203B41FA5}">
                      <a16:colId xmlns:a16="http://schemas.microsoft.com/office/drawing/2014/main" val="374201193"/>
                    </a:ext>
                  </a:extLst>
                </a:gridCol>
                <a:gridCol w="2714468">
                  <a:extLst>
                    <a:ext uri="{9D8B030D-6E8A-4147-A177-3AD203B41FA5}">
                      <a16:colId xmlns:a16="http://schemas.microsoft.com/office/drawing/2014/main" val="3736463536"/>
                    </a:ext>
                  </a:extLst>
                </a:gridCol>
              </a:tblGrid>
              <a:tr h="217052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URL: </a:t>
                      </a:r>
                      <a:r>
                        <a:rPr lang="en-US" sz="700" u="none" strike="noStrike" err="1">
                          <a:effectLst/>
                        </a:rPr>
                        <a:t>dmnd.udacity.com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058078"/>
                  </a:ext>
                </a:extLst>
              </a:tr>
              <a:tr h="228309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Current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002445"/>
                  </a:ext>
                </a:extLst>
              </a:tr>
              <a:tr h="40840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Title Tag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Udacity Digital Marketing Nanodegree Program Website</a:t>
                      </a:r>
                      <a:endParaRPr lang="en-US" sz="1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1708412089"/>
                  </a:ext>
                </a:extLst>
              </a:tr>
              <a:tr h="34087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Meta-</a:t>
                      </a:r>
                      <a:endParaRPr lang="en-US" sz="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 Blank</a:t>
                      </a:r>
                      <a:endParaRPr lang="en-US" sz="1000" b="0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1098409155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Alt-Tag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 Blank</a:t>
                      </a:r>
                      <a:endParaRPr lang="en-US" sz="1000" b="0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3124976885"/>
                  </a:ext>
                </a:extLst>
              </a:tr>
              <a:tr h="228309"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Revision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2995"/>
                  </a:ext>
                </a:extLst>
              </a:tr>
              <a:tr h="26207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Title Tag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Digital Marketing Nanodegree Program |Udacity</a:t>
                      </a:r>
                      <a:endParaRPr lang="en-US" sz="1000" b="0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2068292453"/>
                  </a:ext>
                </a:extLst>
              </a:tr>
              <a:tr h="70107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Meta-</a:t>
                      </a:r>
                      <a:endParaRPr lang="en-US" sz="40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Description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Gain real-world experience running live campaigns as you learn from top experts in the field. Launch your career with a 360-degree understanding of digital marketing</a:t>
                      </a:r>
                      <a:endParaRPr lang="en-US" sz="1000" b="0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1372135796"/>
                  </a:ext>
                </a:extLst>
              </a:tr>
              <a:tr h="84740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u="none" strike="noStrike">
                          <a:effectLst/>
                        </a:rPr>
                        <a:t>Alt-Tag</a:t>
                      </a:r>
                      <a:endParaRPr lang="en-US" sz="400">
                        <a:effectLst/>
                      </a:endParaRPr>
                    </a:p>
                  </a:txBody>
                  <a:tcPr marL="18680" marR="18680" marT="44365" marB="4436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kern="1200">
                          <a:effectLst/>
                        </a:rPr>
                        <a:t>1) Udacity logo</a:t>
                      </a:r>
                    </a:p>
                    <a:p>
                      <a:pPr fontAlgn="t"/>
                      <a:r>
                        <a:rPr lang="en-US" sz="1000" kern="1200">
                          <a:effectLst/>
                        </a:rPr>
                        <a:t>2) DMND logo</a:t>
                      </a:r>
                    </a:p>
                    <a:p>
                      <a:pPr fontAlgn="t"/>
                      <a:r>
                        <a:rPr lang="en-US" sz="1000" kern="1200">
                          <a:effectLst/>
                        </a:rPr>
                        <a:t>3) Course content partners</a:t>
                      </a:r>
                    </a:p>
                    <a:p>
                      <a:pPr fontAlgn="t"/>
                      <a:r>
                        <a:rPr lang="en-US" sz="1000" kern="1200">
                          <a:effectLst/>
                        </a:rPr>
                        <a:t>4) Image with curriculum displayed</a:t>
                      </a:r>
                    </a:p>
                    <a:p>
                      <a:pPr fontAlgn="t"/>
                      <a:r>
                        <a:rPr lang="en-US" sz="1000" kern="1200">
                          <a:effectLst/>
                        </a:rPr>
                        <a:t>5)Tech giants collaborators</a:t>
                      </a:r>
                      <a:endParaRPr lang="en-US" sz="1000" b="0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8680" marR="18680" marT="44365" marB="44365"/>
                </a:tc>
                <a:extLst>
                  <a:ext uri="{0D108BD9-81ED-4DB2-BD59-A6C34878D82A}">
                    <a16:rowId xmlns:a16="http://schemas.microsoft.com/office/drawing/2014/main" val="540961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803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2646406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17370-37DD-9E49-9213-1714B7E65059}"/>
              </a:ext>
            </a:extLst>
          </p:cNvPr>
          <p:cNvSpPr txBox="1"/>
          <p:nvPr/>
        </p:nvSpPr>
        <p:spPr>
          <a:xfrm>
            <a:off x="494475" y="1106226"/>
            <a:ext cx="2117940" cy="14015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cap="all">
                <a:latin typeface="+mj-lt"/>
                <a:ea typeface="+mj-ea"/>
                <a:cs typeface="+mj-cs"/>
              </a:rPr>
              <a:t>Technical Audit – BACKLINK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475" y="2646407"/>
            <a:ext cx="211794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84541" y="361628"/>
            <a:ext cx="5670087" cy="3861826"/>
            <a:chOff x="3979389" y="482171"/>
            <a:chExt cx="7560115" cy="514910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1615" y="733473"/>
            <a:ext cx="4961686" cy="31015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0D303717-B93F-6646-88C9-6DF21BE4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9056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5B524B8-BEA3-F149-A847-713674511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885" y="12024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D443C8-F7E5-0546-BFB1-7E2D72DE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76409"/>
              </p:ext>
            </p:extLst>
          </p:nvPr>
        </p:nvGraphicFramePr>
        <p:xfrm>
          <a:off x="3310357" y="704743"/>
          <a:ext cx="4961686" cy="3179668"/>
        </p:xfrm>
        <a:graphic>
          <a:graphicData uri="http://schemas.openxmlformats.org/drawingml/2006/table">
            <a:tbl>
              <a:tblPr firstRow="1" bandRow="1"/>
              <a:tblGrid>
                <a:gridCol w="2765508">
                  <a:extLst>
                    <a:ext uri="{9D8B030D-6E8A-4147-A177-3AD203B41FA5}">
                      <a16:colId xmlns:a16="http://schemas.microsoft.com/office/drawing/2014/main" val="2500205366"/>
                    </a:ext>
                  </a:extLst>
                </a:gridCol>
                <a:gridCol w="2196178">
                  <a:extLst>
                    <a:ext uri="{9D8B030D-6E8A-4147-A177-3AD203B41FA5}">
                      <a16:colId xmlns:a16="http://schemas.microsoft.com/office/drawing/2014/main" val="3162920102"/>
                    </a:ext>
                  </a:extLst>
                </a:gridCol>
              </a:tblGrid>
              <a:tr h="40339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525C6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BACKLINK </a:t>
                      </a:r>
                      <a:endParaRPr lang="en-US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76" marR="62676" marT="148856" marB="148856" anchor="ctr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i="0" u="none" strike="noStrike" dirty="0">
                          <a:solidFill>
                            <a:srgbClr val="525C6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AUTHORITY (DA)</a:t>
                      </a:r>
                      <a:endParaRPr lang="en-US" sz="105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76" marR="62676" marT="148856" marB="148856" anchor="ctr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7224949"/>
                  </a:ext>
                </a:extLst>
              </a:tr>
              <a:tr h="8721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b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/>
                        </a:rPr>
                      </a:br>
                      <a: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3"/>
                        </a:rPr>
                        <a:t>medium.com/‎@christineslfok/dear-fellow-career-changers-7b53323d5b0a‎</a:t>
                      </a:r>
                    </a:p>
                    <a:p>
                      <a:pPr algn="ctr"/>
                      <a:b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94</a:t>
                      </a: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453125"/>
                  </a:ext>
                </a:extLst>
              </a:tr>
              <a:tr h="8721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b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/>
                        </a:rPr>
                      </a:br>
                      <a: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4"/>
                        </a:rPr>
                        <a:t>medium.com/‎@bglutz1/how-your-thirties-can-help-you-change-careers-digital-marketing-2498529c814a‎</a:t>
                      </a:r>
                    </a:p>
                    <a:p>
                      <a:pPr algn="ctr"/>
                      <a:b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94</a:t>
                      </a: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7288398"/>
                  </a:ext>
                </a:extLst>
              </a:tr>
              <a:tr h="872197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b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/>
                        </a:rPr>
                      </a:br>
                      <a:r>
                        <a:rPr lang="en-US" sz="800" b="0" i="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hlinkClick r:id="rId5"/>
                        </a:rPr>
                        <a:t>medium.com/‎@bpgiri78/whats-next-a-marketing-professional-s-dilemma-db0982bbc579‎</a:t>
                      </a:r>
                    </a:p>
                    <a:p>
                      <a:pPr algn="ctr"/>
                      <a:br>
                        <a:rPr 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8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94</a:t>
                      </a:r>
                    </a:p>
                  </a:txBody>
                  <a:tcPr marL="62676" marR="62676" marT="148856" marB="148856">
                    <a:lnL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25C6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218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8141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949</Words>
  <Application>Microsoft Macintosh PowerPoint</Application>
  <PresentationFormat>On-screen Show (16:9)</PresentationFormat>
  <Paragraphs>175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Gill Sans MT</vt:lpstr>
      <vt:lpstr>Open Sans</vt:lpstr>
      <vt:lpstr>Times New Roman</vt:lpstr>
      <vt:lpstr>Gallery</vt:lpstr>
      <vt:lpstr>PowerPoint Presentation</vt:lpstr>
      <vt:lpstr>DMND Program</vt:lpstr>
      <vt:lpstr>Target Persona</vt:lpstr>
      <vt:lpstr>ON-SITE SEO KEYWORD AUDIT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Laavanya Ganesh</dc:creator>
  <cp:lastModifiedBy>Laavanya Ganesh</cp:lastModifiedBy>
  <cp:revision>3</cp:revision>
  <cp:lastPrinted>2019-02-26T04:03:08Z</cp:lastPrinted>
  <dcterms:created xsi:type="dcterms:W3CDTF">2019-02-26T03:59:08Z</dcterms:created>
  <dcterms:modified xsi:type="dcterms:W3CDTF">2019-02-26T04:05:22Z</dcterms:modified>
</cp:coreProperties>
</file>