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TUDENT NAME: </a:t>
            </a:r>
            <a:r>
              <a:rPr lang="en-IN" sz="2400" dirty="0"/>
              <a:t>LAAVANYA</a:t>
            </a:r>
            <a:r>
              <a:rPr lang="en-US" sz="2400" dirty="0"/>
              <a:t>.</a:t>
            </a:r>
            <a:r>
              <a:rPr lang="en-IN" sz="2400" dirty="0"/>
              <a:t>V</a:t>
            </a:r>
            <a:r>
              <a:rPr lang="en-US" sz="2400" dirty="0"/>
              <a:t>S </a:t>
            </a:r>
          </a:p>
          <a:p>
            <a:r>
              <a:rPr lang="en-US" sz="2400" dirty="0"/>
              <a:t>REGISTER NO:3122159</a:t>
            </a:r>
            <a:r>
              <a:rPr lang="en-IN" sz="2400" dirty="0"/>
              <a:t>91</a:t>
            </a:r>
            <a:endParaRPr lang="en-US" sz="2400" dirty="0"/>
          </a:p>
          <a:p>
            <a:r>
              <a:rPr lang="en-US" sz="2400" dirty="0"/>
              <a:t>DEPARTMENT: </a:t>
            </a:r>
            <a:r>
              <a:rPr lang="en-US" sz="2400" dirty="0" err="1"/>
              <a:t>B.Com</a:t>
            </a:r>
            <a:r>
              <a:rPr lang="en-US" sz="2400" dirty="0"/>
              <a:t> (general)</a:t>
            </a:r>
          </a:p>
          <a:p>
            <a:r>
              <a:rPr lang="en-US" sz="2400" dirty="0"/>
              <a:t>COLLEGE Shri Shankar </a:t>
            </a:r>
            <a:r>
              <a:rPr lang="en-US" sz="2400" dirty="0" err="1"/>
              <a:t>Sundarbai</a:t>
            </a:r>
            <a:r>
              <a:rPr lang="en-US" sz="2400" dirty="0"/>
              <a:t> </a:t>
            </a:r>
            <a:r>
              <a:rPr lang="en-US" sz="2400" dirty="0" err="1"/>
              <a:t>Shasun</a:t>
            </a:r>
            <a:r>
              <a:rPr lang="en-US" sz="2400" dirty="0"/>
              <a:t>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2C83D9D5-1CD4-BEF6-8239-EF1595B2260D}"/>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A9568B0-116F-7E87-AFB6-0A49591BF074}"/>
              </a:ext>
            </a:extLst>
          </p:cNvPr>
          <p:cNvSpPr>
            <a:spLocks noGrp="1"/>
          </p:cNvSpPr>
          <p:nvPr>
            <p:ph type="body" idx="1"/>
          </p:nvPr>
        </p:nvSpPr>
        <p:spPr>
          <a:xfrm>
            <a:off x="609600" y="1577340"/>
            <a:ext cx="10972800" cy="3016210"/>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Defining objectives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User Segmentation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Program design </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Personalization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Delivery channels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Incentives and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Monitoring and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a:extLst>
              <a:ext uri="{FF2B5EF4-FFF2-40B4-BE49-F238E27FC236}">
                <a16:creationId xmlns:a16="http://schemas.microsoft.com/office/drawing/2014/main" id="{1CB64797-DA2B-BCA6-CB8A-BC4206E087D9}"/>
              </a:ext>
            </a:extLst>
          </p:cNvPr>
          <p:cNvSpPr>
            <a:spLocks noGrp="1"/>
          </p:cNvSpPr>
          <p:nvPr>
            <p:ph type="body" idx="1"/>
          </p:nvPr>
        </p:nvSpPr>
        <p:spPr>
          <a:xfrm>
            <a:off x="609600" y="1577340"/>
            <a:ext cx="10972800" cy="3447098"/>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Improved employee health</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Increased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Enhanced productivity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Reduced absenteeism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Positive workplace culture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Lower healthcare costs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Employee retention and satisfaction</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DAE2801-7477-F8BD-119E-F86721A7A2C6}"/>
              </a:ext>
            </a:extLst>
          </p:cNvPr>
          <p:cNvSpPr>
            <a:spLocks noGrp="1"/>
          </p:cNvSpPr>
          <p:nvPr>
            <p:ph type="body" idx="1"/>
          </p:nvPr>
        </p:nvSpPr>
        <p:spPr>
          <a:xfrm>
            <a:off x="609600" y="1577340"/>
            <a:ext cx="10972800" cy="3447098"/>
          </a:xfrm>
        </p:spPr>
        <p:txBody>
          <a:bodyPr/>
          <a:lstStyle/>
          <a:p>
            <a:r>
              <a:rPr lang="en-GB" sz="2800" dirty="0">
                <a:latin typeface="Times New Roman" panose="02020603050405020304" pitchFamily="18" charset="0"/>
                <a:cs typeface="Times New Roman" panose="02020603050405020304" pitchFamily="18" charset="0"/>
              </a:rPr>
              <a:t>The fitness program has successfully achieved its objectives by significantly enhancing employee health, engagement, and productivity. Through personalized and accessible offerings, it has fostered a positive workplace culture </a:t>
            </a:r>
            <a:r>
              <a:rPr lang="en-GB" sz="2800" dirty="0" err="1">
                <a:latin typeface="Times New Roman" panose="02020603050405020304" pitchFamily="18" charset="0"/>
                <a:cs typeface="Times New Roman" panose="02020603050405020304" pitchFamily="18" charset="0"/>
              </a:rPr>
              <a:t>centered</a:t>
            </a:r>
            <a:r>
              <a:rPr lang="en-GB" sz="2800" dirty="0">
                <a:latin typeface="Times New Roman" panose="02020603050405020304" pitchFamily="18" charset="0"/>
                <a:cs typeface="Times New Roman" panose="02020603050405020304" pitchFamily="18" charset="0"/>
              </a:rPr>
              <a:t> around wellness. The program’s impact is evident in reduced absenteeism, lower healthcare costs, and improved employee satisfaction. Overall, the initiative has proven to be a valuable investment, contributing to both the well-being of employees and the long-term success of the organization</a:t>
            </a:r>
            <a:r>
              <a:rPr lang="en-GB" dirty="0"/>
              <a: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94284DFF-7350-418E-A244-16416AA80DB9}"/>
              </a:ext>
            </a:extLst>
          </p:cNvPr>
          <p:cNvSpPr>
            <a:spLocks noGrp="1"/>
          </p:cNvSpPr>
          <p:nvPr>
            <p:ph type="body" idx="1"/>
          </p:nvPr>
        </p:nvSpPr>
        <p:spPr>
          <a:xfrm>
            <a:off x="609600" y="1577340"/>
            <a:ext cx="10972800" cy="2154436"/>
          </a:xfrm>
        </p:spPr>
        <p:txBody>
          <a:bodyPr/>
          <a:lstStyle/>
          <a:p>
            <a:r>
              <a:rPr lang="en-GB" sz="2800" dirty="0">
                <a:latin typeface="Times New Roman" panose="02020603050405020304" pitchFamily="18" charset="0"/>
                <a:cs typeface="Times New Roman" panose="02020603050405020304" pitchFamily="18" charset="0"/>
              </a:rPr>
              <a:t>Despite the known benefits of regular physical activity, many employees do not engage in sufficient exercise due to time constraints, lack of motivation, and limited access to fitness resources. This lack of physical activity contributes to increased absenteeism, reduced work performance, and higher healthcare costs for the organization.</a:t>
            </a:r>
            <a:endParaRPr lang="en-IN" sz="28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52431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A fitness program involves setting clear goals, planning balanced workouts, maintaining proper nutrition, and ensuring adequate rest and recovery. The program typically includes:- </a:t>
            </a:r>
            <a:r>
              <a:rPr lang="en-GB" sz="2400" b="1" u="sng" dirty="0">
                <a:latin typeface="Times New Roman" panose="02020603050405020304" pitchFamily="18" charset="0"/>
                <a:cs typeface="Times New Roman" panose="02020603050405020304" pitchFamily="18" charset="0"/>
              </a:rPr>
              <a:t>*Cardio (3-5 times/week):*</a:t>
            </a:r>
            <a:r>
              <a:rPr lang="en-GB" sz="2400" dirty="0">
                <a:latin typeface="Times New Roman" panose="02020603050405020304" pitchFamily="18" charset="0"/>
                <a:cs typeface="Times New Roman" panose="02020603050405020304" pitchFamily="18" charset="0"/>
              </a:rPr>
              <a:t> Running, cycling, or HIIT for 20-60 minutes.- </a:t>
            </a:r>
            <a:r>
              <a:rPr lang="en-GB" sz="2400" b="1" u="sng" dirty="0">
                <a:latin typeface="Times New Roman" panose="02020603050405020304" pitchFamily="18" charset="0"/>
                <a:cs typeface="Times New Roman" panose="02020603050405020304" pitchFamily="18" charset="0"/>
              </a:rPr>
              <a:t>*Strength Training (2-4 times/week):* </a:t>
            </a:r>
            <a:r>
              <a:rPr lang="en-GB" sz="2400" dirty="0">
                <a:latin typeface="Times New Roman" panose="02020603050405020304" pitchFamily="18" charset="0"/>
                <a:cs typeface="Times New Roman" panose="02020603050405020304" pitchFamily="18" charset="0"/>
              </a:rPr>
              <a:t>Focus on major muscle groups with compound exercises.- </a:t>
            </a:r>
            <a:r>
              <a:rPr lang="en-GB" sz="2400" b="1" u="sng" dirty="0">
                <a:latin typeface="Times New Roman" panose="02020603050405020304" pitchFamily="18" charset="0"/>
                <a:cs typeface="Times New Roman" panose="02020603050405020304" pitchFamily="18" charset="0"/>
              </a:rPr>
              <a:t>*Flexibility/Mobility (Daily):*</a:t>
            </a:r>
            <a:r>
              <a:rPr lang="en-GB" sz="2400" dirty="0">
                <a:latin typeface="Times New Roman" panose="02020603050405020304" pitchFamily="18" charset="0"/>
                <a:cs typeface="Times New Roman" panose="02020603050405020304" pitchFamily="18" charset="0"/>
              </a:rPr>
              <a:t> Stretching, yoga, or foam rolling.- </a:t>
            </a:r>
            <a:r>
              <a:rPr lang="en-GB" sz="2400" b="1" u="sng" dirty="0">
                <a:latin typeface="Times New Roman" panose="02020603050405020304" pitchFamily="18" charset="0"/>
                <a:cs typeface="Times New Roman" panose="02020603050405020304" pitchFamily="18" charset="0"/>
              </a:rPr>
              <a:t>*Core Workouts (2-3 times/week):* </a:t>
            </a:r>
            <a:r>
              <a:rPr lang="en-GB" sz="2400" dirty="0">
                <a:latin typeface="Times New Roman" panose="02020603050405020304" pitchFamily="18" charset="0"/>
                <a:cs typeface="Times New Roman" panose="02020603050405020304" pitchFamily="18" charset="0"/>
              </a:rPr>
              <a:t>Planks, twists, and leg </a:t>
            </a:r>
            <a:r>
              <a:rPr lang="en-GB" sz="2400" dirty="0" err="1">
                <a:latin typeface="Times New Roman" panose="02020603050405020304" pitchFamily="18" charset="0"/>
                <a:cs typeface="Times New Roman" panose="02020603050405020304" pitchFamily="18" charset="0"/>
              </a:rPr>
              <a:t>raises.Consistency</a:t>
            </a:r>
            <a:r>
              <a:rPr lang="en-GB" sz="2400" dirty="0">
                <a:latin typeface="Times New Roman" panose="02020603050405020304" pitchFamily="18" charset="0"/>
                <a:cs typeface="Times New Roman" panose="02020603050405020304" pitchFamily="18" charset="0"/>
              </a:rPr>
              <a:t>, tracking progress, and possibly consulting a professional are key to success. Adjust the program based on progress and personal needs.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DF7BAED9-EC2E-6B84-024D-4FA75B077E51}"/>
              </a:ext>
            </a:extLst>
          </p:cNvPr>
          <p:cNvSpPr>
            <a:spLocks noGrp="1"/>
          </p:cNvSpPr>
          <p:nvPr>
            <p:ph type="body" idx="1"/>
          </p:nvPr>
        </p:nvSpPr>
        <p:spPr>
          <a:xfrm>
            <a:off x="609600" y="1577340"/>
            <a:ext cx="10972800" cy="3447098"/>
          </a:xfrm>
        </p:spPr>
        <p:txBody>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Office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Field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Remote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Managers and Supervisors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HR Department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Corporate Health Advisors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Executives and Leadership Teams</a:t>
            </a:r>
          </a:p>
          <a:p>
            <a:endParaRPr lang="en-IN" sz="2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25D7910D-7239-58BD-733F-4BA5F9D4E37E}"/>
              </a:ext>
            </a:extLst>
          </p:cNvPr>
          <p:cNvSpPr>
            <a:spLocks noGrp="1"/>
          </p:cNvSpPr>
          <p:nvPr>
            <p:ph type="body" idx="1"/>
          </p:nvPr>
        </p:nvSpPr>
        <p:spPr>
          <a:xfrm>
            <a:off x="609600" y="1577340"/>
            <a:ext cx="10972800" cy="3016210"/>
          </a:xfrm>
        </p:spPr>
        <p:txBody>
          <a:bodyPr/>
          <a:lstStyle/>
          <a:p>
            <a:pPr algn="ctr"/>
            <a:r>
              <a:rPr lang="en-IN" sz="280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Summary </a:t>
            </a:r>
            <a:r>
              <a:rPr lang="en-GB" sz="2800" dirty="0" err="1">
                <a:latin typeface="Times New Roman" panose="02020603050405020304" pitchFamily="18" charset="0"/>
                <a:cs typeface="Times New Roman" panose="02020603050405020304" pitchFamily="18" charset="0"/>
              </a:rPr>
              <a:t>Solution:The</a:t>
            </a:r>
            <a:r>
              <a:rPr lang="en-GB" sz="2800" dirty="0">
                <a:latin typeface="Times New Roman" panose="02020603050405020304" pitchFamily="18" charset="0"/>
                <a:cs typeface="Times New Roman" panose="02020603050405020304" pitchFamily="18" charset="0"/>
              </a:rPr>
              <a:t> fitness program offers a comprehensive approach to improving                                                                                    employee health by providing accessible, engaging, and tailored fitness resources</a:t>
            </a:r>
            <a:r>
              <a:rPr lang="en-GB" dirty="0"/>
              <a:t>.</a:t>
            </a:r>
          </a:p>
          <a:p>
            <a:pPr algn="ctr"/>
            <a:r>
              <a:rPr lang="en-GB" dirty="0"/>
              <a:t>                                                                             </a:t>
            </a:r>
            <a:r>
              <a:rPr lang="en-GB" sz="2800" dirty="0">
                <a:latin typeface="Times New Roman" panose="02020603050405020304" pitchFamily="18" charset="0"/>
                <a:cs typeface="Times New Roman" panose="02020603050405020304" pitchFamily="18" charset="0"/>
              </a:rPr>
              <a:t>Value </a:t>
            </a:r>
            <a:r>
              <a:rPr lang="en-GB" sz="2800" dirty="0" err="1">
                <a:latin typeface="Times New Roman" panose="02020603050405020304" pitchFamily="18" charset="0"/>
                <a:cs typeface="Times New Roman" panose="02020603050405020304" pitchFamily="18" charset="0"/>
              </a:rPr>
              <a:t>Proposition:The</a:t>
            </a:r>
            <a:r>
              <a:rPr lang="en-GB" sz="2800" dirty="0">
                <a:latin typeface="Times New Roman" panose="02020603050405020304" pitchFamily="18" charset="0"/>
                <a:cs typeface="Times New Roman" panose="02020603050405020304" pitchFamily="18" charset="0"/>
              </a:rPr>
              <a:t> fitness program enhances employee well-being by promoting regular physical activity, which leads to improved health metrics, reduced stress, and higher energy levels</a:t>
            </a:r>
            <a:r>
              <a:rPr lang="en-GB" dirty="0"/>
              <a:t>. </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7CA80-4FBA-C690-52BF-5A1B9E6B1F0C}"/>
              </a:ext>
            </a:extLst>
          </p:cNvPr>
          <p:cNvSpPr>
            <a:spLocks noGrp="1"/>
          </p:cNvSpPr>
          <p:nvPr>
            <p:ph type="body" idx="1"/>
          </p:nvPr>
        </p:nvSpPr>
        <p:spPr>
          <a:xfrm>
            <a:off x="609600" y="1577340"/>
            <a:ext cx="10972800" cy="2585323"/>
          </a:xfrm>
        </p:spPr>
        <p:txBody>
          <a:bodyPr/>
          <a:lstStyle/>
          <a:p>
            <a:r>
              <a:rPr lang="en-IN" sz="2800" dirty="0">
                <a:latin typeface="Times New Roman" panose="02020603050405020304" pitchFamily="18" charset="0"/>
                <a:cs typeface="Times New Roman" panose="02020603050405020304" pitchFamily="18" charset="0"/>
              </a:rPr>
              <a:t>This dataset covers about the fitness program for employee arranged by company. It consists of weights, chest, waist, hips, forearm of the employees. They also estimated the employees  who have lean body and how much body fat they have. They also have estimated the percentage </a:t>
            </a:r>
            <a:r>
              <a:rPr lang="en-IN" sz="2800">
                <a:latin typeface="Times New Roman" panose="02020603050405020304" pitchFamily="18" charset="0"/>
                <a:cs typeface="Times New Roman" panose="02020603050405020304" pitchFamily="18" charset="0"/>
              </a:rPr>
              <a:t>of body fat.</a:t>
            </a:r>
          </a:p>
          <a:p>
            <a:endParaRPr lang="en-I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3BF0ABE5-728D-51C0-E577-0F2145C5743E}"/>
              </a:ext>
            </a:extLst>
          </p:cNvPr>
          <p:cNvSpPr>
            <a:spLocks noGrp="1"/>
          </p:cNvSpPr>
          <p:nvPr>
            <p:ph type="body" idx="1"/>
          </p:nvPr>
        </p:nvSpPr>
        <p:spPr>
          <a:xfrm>
            <a:off x="609600" y="1577340"/>
            <a:ext cx="10972800" cy="2154436"/>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Personalisation at scale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Integrated wellness ecosystem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Gamification and rewards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Seamless accessibility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Visible leadership support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TotalTime>
  <Words>542</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Priya Dharshini</cp:lastModifiedBy>
  <cp:revision>17</cp:revision>
  <dcterms:created xsi:type="dcterms:W3CDTF">2024-03-29T15:07:22Z</dcterms:created>
  <dcterms:modified xsi:type="dcterms:W3CDTF">2024-08-31T10:59:27Z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