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6"/>
  </p:notesMasterIdLst>
  <p:handoutMasterIdLst>
    <p:handoutMasterId r:id="rId37"/>
  </p:handoutMasterIdLst>
  <p:sldIdLst>
    <p:sldId id="256" r:id="rId5"/>
    <p:sldId id="284" r:id="rId6"/>
    <p:sldId id="272" r:id="rId7"/>
    <p:sldId id="285" r:id="rId8"/>
    <p:sldId id="286" r:id="rId9"/>
    <p:sldId id="287" r:id="rId10"/>
    <p:sldId id="288" r:id="rId11"/>
    <p:sldId id="289" r:id="rId12"/>
    <p:sldId id="290" r:id="rId13"/>
    <p:sldId id="291" r:id="rId14"/>
    <p:sldId id="292"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293" r:id="rId33"/>
    <p:sldId id="281" r:id="rId34"/>
    <p:sldId id="27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CDD06A-E08D-43F1-7B59-69B729B6353A}" v="3" dt="2023-12-04T21:54:28.193"/>
    <p1510:client id="{DE53E93F-E908-689B-06BE-44FAE9934CD8}" v="6" dt="2023-12-04T19:32:26.665"/>
    <p1510:client id="{7BCB6E2E-D871-D6AC-373A-14F0CF9539FD}" v="189" dt="2023-12-04T22:19:44.318"/>
    <p1510:client id="{CEAF32B3-E8FD-F7DE-8665-5295E6D1B61E}" v="80" dt="2023-12-04T21:45:12.322"/>
    <p1510:client id="{D27377A5-C95E-473A-924A-102F8FC237E1}" v="451" dt="2023-12-04T18:16:42.097"/>
    <p1510:client id="{F5847302-F579-D830-1E71-0D6788459C3C}" v="425" dt="2023-12-04T19:26:52.9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2024-04-16</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2024-04-16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n.cdc.gov/nchs/nhanes/continuousnhanes/default.aspx?BeginYear=201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162567" y="818984"/>
            <a:ext cx="6714699" cy="3178689"/>
          </a:xfrm>
        </p:spPr>
        <p:txBody>
          <a:bodyPr>
            <a:normAutofit/>
          </a:bodyPr>
          <a:lstStyle/>
          <a:p>
            <a:r>
              <a:rPr lang="en-US" sz="4800" b="1" dirty="0">
                <a:solidFill>
                  <a:srgbClr val="FFFFFF"/>
                </a:solidFill>
              </a:rPr>
              <a:t>Diabetes Prediction</a:t>
            </a:r>
          </a:p>
        </p:txBody>
      </p:sp>
      <p:sp>
        <p:nvSpPr>
          <p:cNvPr id="44" name="Rectangle 4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4285397" y="4960961"/>
            <a:ext cx="7055893" cy="1078054"/>
          </a:xfrm>
        </p:spPr>
        <p:txBody>
          <a:bodyPr vert="horz" lIns="91440" tIns="45720" rIns="91440" bIns="45720" rtlCol="0">
            <a:normAutofit/>
          </a:bodyPr>
          <a:lstStyle/>
          <a:p>
            <a:r>
              <a:rPr lang="en-US" dirty="0">
                <a:solidFill>
                  <a:srgbClr val="FFFFFF"/>
                </a:solidFill>
              </a:rPr>
              <a:t>Laawanyaa Sai Thota(002208176)</a:t>
            </a:r>
          </a:p>
          <a:p>
            <a:endParaRPr lang="en-US" dirty="0">
              <a:solidFill>
                <a:srgbClr val="FFFFFF"/>
              </a:solidFill>
            </a:endParaRP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2BF8-30C8-49E1-C127-1D1C8405AC50}"/>
              </a:ext>
            </a:extLst>
          </p:cNvPr>
          <p:cNvSpPr>
            <a:spLocks noGrp="1"/>
          </p:cNvSpPr>
          <p:nvPr>
            <p:ph type="title"/>
          </p:nvPr>
        </p:nvSpPr>
        <p:spPr>
          <a:xfrm>
            <a:off x="502551" y="2990135"/>
            <a:ext cx="10044023" cy="877729"/>
          </a:xfrm>
        </p:spPr>
        <p:txBody>
          <a:bodyPr anchor="ctr">
            <a:normAutofit/>
          </a:bodyPr>
          <a:lstStyle/>
          <a:p>
            <a:r>
              <a:rPr lang="en-GB" sz="4000" dirty="0">
                <a:solidFill>
                  <a:srgbClr val="FFFFFF"/>
                </a:solidFill>
              </a:rPr>
              <a:t>Data pre-processing</a:t>
            </a:r>
            <a:endParaRPr lang="en-US" sz="4000" dirty="0">
              <a:solidFill>
                <a:srgbClr val="FFFFFF"/>
              </a:solidFill>
            </a:endParaRPr>
          </a:p>
        </p:txBody>
      </p:sp>
      <p:sp>
        <p:nvSpPr>
          <p:cNvPr id="5" name="Slide Number Placeholder 4">
            <a:extLst>
              <a:ext uri="{FF2B5EF4-FFF2-40B4-BE49-F238E27FC236}">
                <a16:creationId xmlns:a16="http://schemas.microsoft.com/office/drawing/2014/main" id="{A4F780C0-6634-7852-4C5E-AAEC59369819}"/>
              </a:ext>
            </a:extLst>
          </p:cNvPr>
          <p:cNvSpPr>
            <a:spLocks noGrp="1"/>
          </p:cNvSpPr>
          <p:nvPr>
            <p:ph type="sldNum" sz="quarter" idx="12"/>
          </p:nvPr>
        </p:nvSpPr>
        <p:spPr>
          <a:xfrm>
            <a:off x="11704320" y="6455664"/>
            <a:ext cx="448056" cy="365125"/>
          </a:xfrm>
        </p:spPr>
        <p:txBody>
          <a:bodyPr>
            <a:normAutofit/>
          </a:bodyPr>
          <a:lstStyle/>
          <a:p>
            <a:pPr>
              <a:spcAft>
                <a:spcPts val="600"/>
              </a:spcAft>
            </a:pPr>
            <a:fld id="{A49DFD55-3C28-40EF-9E31-A92D2E4017FF}" type="slidenum">
              <a:rPr lang="en-US" sz="1100" dirty="0">
                <a:solidFill>
                  <a:schemeClr val="tx1">
                    <a:lumMod val="50000"/>
                    <a:lumOff val="50000"/>
                  </a:schemeClr>
                </a:solidFill>
              </a:rPr>
              <a:pPr>
                <a:spcAft>
                  <a:spcPts val="600"/>
                </a:spcAft>
              </a:pPr>
              <a:t>10</a:t>
            </a:fld>
            <a:endParaRPr lang="en-US" sz="1100">
              <a:solidFill>
                <a:schemeClr val="tx1">
                  <a:lumMod val="50000"/>
                  <a:lumOff val="50000"/>
                </a:schemeClr>
              </a:solidFill>
            </a:endParaRPr>
          </a:p>
        </p:txBody>
      </p:sp>
    </p:spTree>
    <p:extLst>
      <p:ext uri="{BB962C8B-B14F-4D97-AF65-F5344CB8AC3E}">
        <p14:creationId xmlns:p14="http://schemas.microsoft.com/office/powerpoint/2010/main" val="2161152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A4F780C0-6634-7852-4C5E-AAEC59369819}"/>
              </a:ext>
            </a:extLst>
          </p:cNvPr>
          <p:cNvSpPr>
            <a:spLocks noGrp="1"/>
          </p:cNvSpPr>
          <p:nvPr>
            <p:ph type="sldNum" sz="quarter" idx="12"/>
          </p:nvPr>
        </p:nvSpPr>
        <p:spPr>
          <a:xfrm>
            <a:off x="11704320" y="6455664"/>
            <a:ext cx="448056" cy="365125"/>
          </a:xfrm>
        </p:spPr>
        <p:txBody>
          <a:bodyPr>
            <a:normAutofit/>
          </a:bodyPr>
          <a:lstStyle/>
          <a:p>
            <a:pPr>
              <a:spcAft>
                <a:spcPts val="600"/>
              </a:spcAft>
            </a:pPr>
            <a:fld id="{A49DFD55-3C28-40EF-9E31-A92D2E4017FF}" type="slidenum">
              <a:rPr lang="en-US" sz="1100" dirty="0">
                <a:solidFill>
                  <a:schemeClr val="tx1">
                    <a:lumMod val="50000"/>
                    <a:lumOff val="50000"/>
                  </a:schemeClr>
                </a:solidFill>
              </a:rPr>
              <a:pPr>
                <a:spcAft>
                  <a:spcPts val="600"/>
                </a:spcAft>
              </a:pPr>
              <a:t>11</a:t>
            </a:fld>
            <a:endParaRPr lang="en-US" sz="1100">
              <a:solidFill>
                <a:schemeClr val="tx1">
                  <a:lumMod val="50000"/>
                  <a:lumOff val="50000"/>
                </a:schemeClr>
              </a:solidFill>
            </a:endParaRPr>
          </a:p>
        </p:txBody>
      </p:sp>
      <p:sp>
        <p:nvSpPr>
          <p:cNvPr id="7" name="TextBox 6">
            <a:extLst>
              <a:ext uri="{FF2B5EF4-FFF2-40B4-BE49-F238E27FC236}">
                <a16:creationId xmlns:a16="http://schemas.microsoft.com/office/drawing/2014/main" id="{1F5E4370-047F-49D4-950C-C9E136B4A33E}"/>
              </a:ext>
            </a:extLst>
          </p:cNvPr>
          <p:cNvSpPr txBox="1"/>
          <p:nvPr/>
        </p:nvSpPr>
        <p:spPr>
          <a:xfrm>
            <a:off x="628454" y="2274838"/>
            <a:ext cx="10935092" cy="2677656"/>
          </a:xfrm>
          <a:prstGeom prst="rect">
            <a:avLst/>
          </a:prstGeom>
          <a:noFill/>
        </p:spPr>
        <p:txBody>
          <a:bodyPr wrap="square" rtlCol="0">
            <a:spAutoFit/>
          </a:bodyPr>
          <a:lstStyle/>
          <a:p>
            <a:pPr marL="342900" indent="-342900">
              <a:buFont typeface="Arial" panose="020B0604020202020204" pitchFamily="34" charset="0"/>
              <a:buChar char="•"/>
            </a:pPr>
            <a:r>
              <a:rPr lang="en-GB" sz="2400" dirty="0"/>
              <a:t>Pregnancy attribute had around 80% null values</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This is mainly because pregnancy is observed only in females (age group of 20-44)</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All the null values are for males or females not falling in 20-44 age group bucket</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So, imputed ‘2’ (not pregnant) for all the missing data in that column</a:t>
            </a:r>
            <a:endParaRPr lang="en-US" sz="2400" dirty="0"/>
          </a:p>
        </p:txBody>
      </p:sp>
      <p:sp>
        <p:nvSpPr>
          <p:cNvPr id="2" name="TextBox 1">
            <a:extLst>
              <a:ext uri="{FF2B5EF4-FFF2-40B4-BE49-F238E27FC236}">
                <a16:creationId xmlns:a16="http://schemas.microsoft.com/office/drawing/2014/main" id="{F36E57E9-EEC4-4D38-9348-4DFDBA51B31C}"/>
              </a:ext>
            </a:extLst>
          </p:cNvPr>
          <p:cNvSpPr txBox="1"/>
          <p:nvPr/>
        </p:nvSpPr>
        <p:spPr>
          <a:xfrm>
            <a:off x="1272618" y="588252"/>
            <a:ext cx="4823381" cy="584775"/>
          </a:xfrm>
          <a:prstGeom prst="rect">
            <a:avLst/>
          </a:prstGeom>
          <a:noFill/>
        </p:spPr>
        <p:txBody>
          <a:bodyPr wrap="square" rtlCol="0" anchor="ctr">
            <a:spAutoFit/>
          </a:bodyPr>
          <a:lstStyle/>
          <a:p>
            <a:r>
              <a:rPr lang="en-GB" sz="3200" dirty="0">
                <a:solidFill>
                  <a:schemeClr val="bg1"/>
                </a:solidFill>
              </a:rPr>
              <a:t>Pregnancy Column</a:t>
            </a:r>
            <a:endParaRPr lang="en-US" sz="2000" dirty="0">
              <a:solidFill>
                <a:schemeClr val="bg1"/>
              </a:solidFill>
            </a:endParaRPr>
          </a:p>
        </p:txBody>
      </p:sp>
    </p:spTree>
    <p:extLst>
      <p:ext uri="{BB962C8B-B14F-4D97-AF65-F5344CB8AC3E}">
        <p14:creationId xmlns:p14="http://schemas.microsoft.com/office/powerpoint/2010/main" val="2747654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A4F780C0-6634-7852-4C5E-AAEC59369819}"/>
              </a:ext>
            </a:extLst>
          </p:cNvPr>
          <p:cNvSpPr>
            <a:spLocks noGrp="1"/>
          </p:cNvSpPr>
          <p:nvPr>
            <p:ph type="sldNum" sz="quarter" idx="12"/>
          </p:nvPr>
        </p:nvSpPr>
        <p:spPr>
          <a:xfrm>
            <a:off x="11704320" y="6455664"/>
            <a:ext cx="448056" cy="365125"/>
          </a:xfrm>
        </p:spPr>
        <p:txBody>
          <a:bodyPr>
            <a:normAutofit/>
          </a:bodyPr>
          <a:lstStyle/>
          <a:p>
            <a:pPr>
              <a:spcAft>
                <a:spcPts val="600"/>
              </a:spcAft>
            </a:pPr>
            <a:fld id="{A49DFD55-3C28-40EF-9E31-A92D2E4017FF}" type="slidenum">
              <a:rPr lang="en-US" sz="1100" dirty="0">
                <a:solidFill>
                  <a:schemeClr val="tx1">
                    <a:lumMod val="50000"/>
                    <a:lumOff val="50000"/>
                  </a:schemeClr>
                </a:solidFill>
              </a:rPr>
              <a:pPr>
                <a:spcAft>
                  <a:spcPts val="600"/>
                </a:spcAft>
              </a:pPr>
              <a:t>12</a:t>
            </a:fld>
            <a:endParaRPr lang="en-US" sz="1100">
              <a:solidFill>
                <a:schemeClr val="tx1">
                  <a:lumMod val="50000"/>
                  <a:lumOff val="50000"/>
                </a:schemeClr>
              </a:solidFill>
            </a:endParaRPr>
          </a:p>
        </p:txBody>
      </p:sp>
      <p:sp>
        <p:nvSpPr>
          <p:cNvPr id="7" name="TextBox 6">
            <a:extLst>
              <a:ext uri="{FF2B5EF4-FFF2-40B4-BE49-F238E27FC236}">
                <a16:creationId xmlns:a16="http://schemas.microsoft.com/office/drawing/2014/main" id="{1F5E4370-047F-49D4-950C-C9E136B4A33E}"/>
              </a:ext>
            </a:extLst>
          </p:cNvPr>
          <p:cNvSpPr txBox="1"/>
          <p:nvPr/>
        </p:nvSpPr>
        <p:spPr>
          <a:xfrm>
            <a:off x="628454" y="2274838"/>
            <a:ext cx="10935092" cy="2308324"/>
          </a:xfrm>
          <a:prstGeom prst="rect">
            <a:avLst/>
          </a:prstGeom>
          <a:noFill/>
        </p:spPr>
        <p:txBody>
          <a:bodyPr wrap="square" rtlCol="0">
            <a:spAutoFit/>
          </a:bodyPr>
          <a:lstStyle/>
          <a:p>
            <a:pPr marL="342900" indent="-342900">
              <a:buFont typeface="Arial" panose="020B0604020202020204" pitchFamily="34" charset="0"/>
              <a:buChar char="•"/>
            </a:pPr>
            <a:r>
              <a:rPr lang="en-GB" sz="2400" dirty="0"/>
              <a:t>Marital status is null for age groups below 19</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This is mainly because age group below 19 are not allowed to marry without parents consent</a:t>
            </a:r>
          </a:p>
          <a:p>
            <a:endParaRPr lang="en-GB" sz="2400" dirty="0"/>
          </a:p>
          <a:p>
            <a:pPr marL="342900" indent="-342900">
              <a:buFont typeface="Arial" panose="020B0604020202020204" pitchFamily="34" charset="0"/>
              <a:buChar char="•"/>
            </a:pPr>
            <a:r>
              <a:rPr lang="en-GB" sz="2400" dirty="0"/>
              <a:t>So, imputed ‘5’ (never married) for all the missing data in that column</a:t>
            </a:r>
            <a:endParaRPr lang="en-US" sz="2400" dirty="0"/>
          </a:p>
        </p:txBody>
      </p:sp>
      <p:sp>
        <p:nvSpPr>
          <p:cNvPr id="2" name="TextBox 1">
            <a:extLst>
              <a:ext uri="{FF2B5EF4-FFF2-40B4-BE49-F238E27FC236}">
                <a16:creationId xmlns:a16="http://schemas.microsoft.com/office/drawing/2014/main" id="{F36E57E9-EEC4-4D38-9348-4DFDBA51B31C}"/>
              </a:ext>
            </a:extLst>
          </p:cNvPr>
          <p:cNvSpPr txBox="1"/>
          <p:nvPr/>
        </p:nvSpPr>
        <p:spPr>
          <a:xfrm>
            <a:off x="1272618" y="588252"/>
            <a:ext cx="4823381" cy="584775"/>
          </a:xfrm>
          <a:prstGeom prst="rect">
            <a:avLst/>
          </a:prstGeom>
          <a:noFill/>
        </p:spPr>
        <p:txBody>
          <a:bodyPr wrap="square" rtlCol="0" anchor="ctr">
            <a:spAutoFit/>
          </a:bodyPr>
          <a:lstStyle/>
          <a:p>
            <a:r>
              <a:rPr lang="en-GB" sz="3200" dirty="0">
                <a:solidFill>
                  <a:schemeClr val="bg1"/>
                </a:solidFill>
              </a:rPr>
              <a:t>Marital Status Column</a:t>
            </a:r>
            <a:endParaRPr lang="en-US" sz="2000" dirty="0">
              <a:solidFill>
                <a:schemeClr val="bg1"/>
              </a:solidFill>
            </a:endParaRPr>
          </a:p>
        </p:txBody>
      </p:sp>
    </p:spTree>
    <p:extLst>
      <p:ext uri="{BB962C8B-B14F-4D97-AF65-F5344CB8AC3E}">
        <p14:creationId xmlns:p14="http://schemas.microsoft.com/office/powerpoint/2010/main" val="683164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A4F780C0-6634-7852-4C5E-AAEC59369819}"/>
              </a:ext>
            </a:extLst>
          </p:cNvPr>
          <p:cNvSpPr>
            <a:spLocks noGrp="1"/>
          </p:cNvSpPr>
          <p:nvPr>
            <p:ph type="sldNum" sz="quarter" idx="12"/>
          </p:nvPr>
        </p:nvSpPr>
        <p:spPr>
          <a:xfrm>
            <a:off x="11704320" y="6455664"/>
            <a:ext cx="448056" cy="365125"/>
          </a:xfrm>
        </p:spPr>
        <p:txBody>
          <a:bodyPr>
            <a:normAutofit/>
          </a:bodyPr>
          <a:lstStyle/>
          <a:p>
            <a:pPr>
              <a:spcAft>
                <a:spcPts val="600"/>
              </a:spcAft>
            </a:pPr>
            <a:fld id="{A49DFD55-3C28-40EF-9E31-A92D2E4017FF}" type="slidenum">
              <a:rPr lang="en-US" sz="1100" dirty="0">
                <a:solidFill>
                  <a:schemeClr val="tx1">
                    <a:lumMod val="50000"/>
                    <a:lumOff val="50000"/>
                  </a:schemeClr>
                </a:solidFill>
              </a:rPr>
              <a:pPr>
                <a:spcAft>
                  <a:spcPts val="600"/>
                </a:spcAft>
              </a:pPr>
              <a:t>13</a:t>
            </a:fld>
            <a:endParaRPr lang="en-US" sz="1100">
              <a:solidFill>
                <a:schemeClr val="tx1">
                  <a:lumMod val="50000"/>
                  <a:lumOff val="50000"/>
                </a:schemeClr>
              </a:solidFill>
            </a:endParaRPr>
          </a:p>
        </p:txBody>
      </p:sp>
      <p:sp>
        <p:nvSpPr>
          <p:cNvPr id="7" name="TextBox 6">
            <a:extLst>
              <a:ext uri="{FF2B5EF4-FFF2-40B4-BE49-F238E27FC236}">
                <a16:creationId xmlns:a16="http://schemas.microsoft.com/office/drawing/2014/main" id="{1F5E4370-047F-49D4-950C-C9E136B4A33E}"/>
              </a:ext>
            </a:extLst>
          </p:cNvPr>
          <p:cNvSpPr txBox="1"/>
          <p:nvPr/>
        </p:nvSpPr>
        <p:spPr>
          <a:xfrm>
            <a:off x="628454" y="2274838"/>
            <a:ext cx="10935092" cy="3046988"/>
          </a:xfrm>
          <a:prstGeom prst="rect">
            <a:avLst/>
          </a:prstGeom>
          <a:noFill/>
        </p:spPr>
        <p:txBody>
          <a:bodyPr wrap="square" rtlCol="0">
            <a:spAutoFit/>
          </a:bodyPr>
          <a:lstStyle/>
          <a:p>
            <a:pPr marL="342900" indent="-342900">
              <a:buFont typeface="Arial" panose="020B0604020202020204" pitchFamily="34" charset="0"/>
              <a:buChar char="•"/>
            </a:pPr>
            <a:r>
              <a:rPr lang="en-GB" sz="2400" dirty="0"/>
              <a:t>Remaining columns with less than 75% missing values were </a:t>
            </a:r>
            <a:r>
              <a:rPr lang="en-GB" sz="2400" dirty="0" err="1"/>
              <a:t>analyzed</a:t>
            </a:r>
            <a:r>
              <a:rPr lang="en-GB" sz="2400" dirty="0"/>
              <a:t> and imputed based on criteria such as age and marital status</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Numerical columns with null values were imputed by grouping records with age and calculating the mean</a:t>
            </a:r>
          </a:p>
          <a:p>
            <a:endParaRPr lang="en-GB" sz="2400" dirty="0"/>
          </a:p>
          <a:p>
            <a:pPr marL="342900" indent="-342900">
              <a:buFont typeface="Arial" panose="020B0604020202020204" pitchFamily="34" charset="0"/>
              <a:buChar char="•"/>
            </a:pPr>
            <a:r>
              <a:rPr lang="en-GB" sz="2400" dirty="0"/>
              <a:t>After data cleaning, 6643 instances and 26 attributes were retained for further data mining steps</a:t>
            </a:r>
          </a:p>
        </p:txBody>
      </p:sp>
      <p:sp>
        <p:nvSpPr>
          <p:cNvPr id="2" name="TextBox 1">
            <a:extLst>
              <a:ext uri="{FF2B5EF4-FFF2-40B4-BE49-F238E27FC236}">
                <a16:creationId xmlns:a16="http://schemas.microsoft.com/office/drawing/2014/main" id="{F36E57E9-EEC4-4D38-9348-4DFDBA51B31C}"/>
              </a:ext>
            </a:extLst>
          </p:cNvPr>
          <p:cNvSpPr txBox="1"/>
          <p:nvPr/>
        </p:nvSpPr>
        <p:spPr>
          <a:xfrm>
            <a:off x="1272618" y="588252"/>
            <a:ext cx="4823381" cy="584775"/>
          </a:xfrm>
          <a:prstGeom prst="rect">
            <a:avLst/>
          </a:prstGeom>
          <a:noFill/>
        </p:spPr>
        <p:txBody>
          <a:bodyPr wrap="square" rtlCol="0" anchor="ctr">
            <a:spAutoFit/>
          </a:bodyPr>
          <a:lstStyle/>
          <a:p>
            <a:r>
              <a:rPr lang="en-GB" sz="3200" dirty="0">
                <a:solidFill>
                  <a:schemeClr val="bg1"/>
                </a:solidFill>
              </a:rPr>
              <a:t>Other pre-processing steps</a:t>
            </a:r>
            <a:endParaRPr lang="en-US" sz="2000" dirty="0">
              <a:solidFill>
                <a:schemeClr val="bg1"/>
              </a:solidFill>
            </a:endParaRPr>
          </a:p>
        </p:txBody>
      </p:sp>
    </p:spTree>
    <p:extLst>
      <p:ext uri="{BB962C8B-B14F-4D97-AF65-F5344CB8AC3E}">
        <p14:creationId xmlns:p14="http://schemas.microsoft.com/office/powerpoint/2010/main" val="3359635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2BF8-30C8-49E1-C127-1D1C8405AC50}"/>
              </a:ext>
            </a:extLst>
          </p:cNvPr>
          <p:cNvSpPr>
            <a:spLocks noGrp="1"/>
          </p:cNvSpPr>
          <p:nvPr>
            <p:ph type="title"/>
          </p:nvPr>
        </p:nvSpPr>
        <p:spPr>
          <a:xfrm>
            <a:off x="502551" y="2732335"/>
            <a:ext cx="10044023" cy="1393329"/>
          </a:xfrm>
        </p:spPr>
        <p:txBody>
          <a:bodyPr anchor="ctr">
            <a:normAutofit/>
          </a:bodyPr>
          <a:lstStyle/>
          <a:p>
            <a:r>
              <a:rPr lang="en-GB" sz="4000" dirty="0">
                <a:solidFill>
                  <a:srgbClr val="FFFFFF"/>
                </a:solidFill>
              </a:rPr>
              <a:t>Exploratory </a:t>
            </a:r>
            <a:br>
              <a:rPr lang="en-GB" sz="4000" dirty="0">
                <a:solidFill>
                  <a:srgbClr val="FFFFFF"/>
                </a:solidFill>
              </a:rPr>
            </a:br>
            <a:r>
              <a:rPr lang="en-GB" sz="4000" dirty="0">
                <a:solidFill>
                  <a:srgbClr val="FFFFFF"/>
                </a:solidFill>
              </a:rPr>
              <a:t>Data Analysis</a:t>
            </a:r>
            <a:endParaRPr lang="en-US" sz="4000" dirty="0">
              <a:solidFill>
                <a:srgbClr val="FFFFFF"/>
              </a:solidFill>
            </a:endParaRPr>
          </a:p>
        </p:txBody>
      </p:sp>
      <p:sp>
        <p:nvSpPr>
          <p:cNvPr id="5" name="Slide Number Placeholder 4">
            <a:extLst>
              <a:ext uri="{FF2B5EF4-FFF2-40B4-BE49-F238E27FC236}">
                <a16:creationId xmlns:a16="http://schemas.microsoft.com/office/drawing/2014/main" id="{A4F780C0-6634-7852-4C5E-AAEC59369819}"/>
              </a:ext>
            </a:extLst>
          </p:cNvPr>
          <p:cNvSpPr>
            <a:spLocks noGrp="1"/>
          </p:cNvSpPr>
          <p:nvPr>
            <p:ph type="sldNum" sz="quarter" idx="12"/>
          </p:nvPr>
        </p:nvSpPr>
        <p:spPr>
          <a:xfrm>
            <a:off x="11704320" y="6455664"/>
            <a:ext cx="448056" cy="365125"/>
          </a:xfrm>
        </p:spPr>
        <p:txBody>
          <a:bodyPr>
            <a:normAutofit/>
          </a:bodyPr>
          <a:lstStyle/>
          <a:p>
            <a:pPr>
              <a:spcAft>
                <a:spcPts val="600"/>
              </a:spcAft>
            </a:pPr>
            <a:fld id="{A49DFD55-3C28-40EF-9E31-A92D2E4017FF}" type="slidenum">
              <a:rPr lang="en-US" sz="1100" dirty="0">
                <a:solidFill>
                  <a:schemeClr val="tx1">
                    <a:lumMod val="50000"/>
                    <a:lumOff val="50000"/>
                  </a:schemeClr>
                </a:solidFill>
              </a:rPr>
              <a:pPr>
                <a:spcAft>
                  <a:spcPts val="600"/>
                </a:spcAft>
              </a:pPr>
              <a:t>14</a:t>
            </a:fld>
            <a:endParaRPr lang="en-US" sz="1100">
              <a:solidFill>
                <a:schemeClr val="tx1">
                  <a:lumMod val="50000"/>
                  <a:lumOff val="50000"/>
                </a:schemeClr>
              </a:solidFill>
            </a:endParaRPr>
          </a:p>
        </p:txBody>
      </p:sp>
    </p:spTree>
    <p:extLst>
      <p:ext uri="{BB962C8B-B14F-4D97-AF65-F5344CB8AC3E}">
        <p14:creationId xmlns:p14="http://schemas.microsoft.com/office/powerpoint/2010/main" val="2074430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A4F780C0-6634-7852-4C5E-AAEC59369819}"/>
              </a:ext>
            </a:extLst>
          </p:cNvPr>
          <p:cNvSpPr>
            <a:spLocks noGrp="1"/>
          </p:cNvSpPr>
          <p:nvPr>
            <p:ph type="sldNum" sz="quarter" idx="12"/>
          </p:nvPr>
        </p:nvSpPr>
        <p:spPr>
          <a:xfrm>
            <a:off x="11704320" y="6455664"/>
            <a:ext cx="448056" cy="365125"/>
          </a:xfrm>
        </p:spPr>
        <p:txBody>
          <a:bodyPr>
            <a:normAutofit/>
          </a:bodyPr>
          <a:lstStyle/>
          <a:p>
            <a:pPr>
              <a:spcAft>
                <a:spcPts val="600"/>
              </a:spcAft>
            </a:pPr>
            <a:fld id="{A49DFD55-3C28-40EF-9E31-A92D2E4017FF}" type="slidenum">
              <a:rPr lang="en-US" sz="1100" dirty="0">
                <a:solidFill>
                  <a:schemeClr val="tx1">
                    <a:lumMod val="50000"/>
                    <a:lumOff val="50000"/>
                  </a:schemeClr>
                </a:solidFill>
              </a:rPr>
              <a:pPr>
                <a:spcAft>
                  <a:spcPts val="600"/>
                </a:spcAft>
              </a:pPr>
              <a:t>15</a:t>
            </a:fld>
            <a:endParaRPr lang="en-US" sz="1100">
              <a:solidFill>
                <a:schemeClr val="tx1">
                  <a:lumMod val="50000"/>
                  <a:lumOff val="50000"/>
                </a:schemeClr>
              </a:solidFill>
            </a:endParaRPr>
          </a:p>
        </p:txBody>
      </p:sp>
      <p:sp>
        <p:nvSpPr>
          <p:cNvPr id="7" name="TextBox 6">
            <a:extLst>
              <a:ext uri="{FF2B5EF4-FFF2-40B4-BE49-F238E27FC236}">
                <a16:creationId xmlns:a16="http://schemas.microsoft.com/office/drawing/2014/main" id="{1F5E4370-047F-49D4-950C-C9E136B4A33E}"/>
              </a:ext>
            </a:extLst>
          </p:cNvPr>
          <p:cNvSpPr txBox="1"/>
          <p:nvPr/>
        </p:nvSpPr>
        <p:spPr>
          <a:xfrm>
            <a:off x="361360" y="2213101"/>
            <a:ext cx="4823381" cy="3785652"/>
          </a:xfrm>
          <a:prstGeom prst="rect">
            <a:avLst/>
          </a:prstGeom>
          <a:noFill/>
        </p:spPr>
        <p:txBody>
          <a:bodyPr wrap="square" rtlCol="0">
            <a:spAutoFit/>
          </a:bodyPr>
          <a:lstStyle/>
          <a:p>
            <a:r>
              <a:rPr lang="en-GB" sz="2000" dirty="0">
                <a:solidFill>
                  <a:srgbClr val="000000"/>
                </a:solidFill>
              </a:rPr>
              <a:t>It is evident from the graphs that the target variable ‘Diabetes’ had more number of instances as 0 (Negative) compared to 1 (Positive). Considering the attribute Gender, the percentage of males with diabetes is more compared to females. Similarly, the count of Diabetes patients keeps increasing with age. Considering Physical activity and Veteran status, it can be inferred that veterans and people involved in physical activity and exercise may have a lower risk of diabetes</a:t>
            </a:r>
            <a:endParaRPr lang="en-GB" sz="2000" dirty="0"/>
          </a:p>
        </p:txBody>
      </p:sp>
      <p:sp>
        <p:nvSpPr>
          <p:cNvPr id="2" name="TextBox 1">
            <a:extLst>
              <a:ext uri="{FF2B5EF4-FFF2-40B4-BE49-F238E27FC236}">
                <a16:creationId xmlns:a16="http://schemas.microsoft.com/office/drawing/2014/main" id="{F36E57E9-EEC4-4D38-9348-4DFDBA51B31C}"/>
              </a:ext>
            </a:extLst>
          </p:cNvPr>
          <p:cNvSpPr txBox="1"/>
          <p:nvPr/>
        </p:nvSpPr>
        <p:spPr>
          <a:xfrm>
            <a:off x="1272618" y="588252"/>
            <a:ext cx="4823381" cy="584775"/>
          </a:xfrm>
          <a:prstGeom prst="rect">
            <a:avLst/>
          </a:prstGeom>
          <a:noFill/>
        </p:spPr>
        <p:txBody>
          <a:bodyPr wrap="square" rtlCol="0" anchor="ctr">
            <a:spAutoFit/>
          </a:bodyPr>
          <a:lstStyle/>
          <a:p>
            <a:r>
              <a:rPr lang="en-GB" sz="3200" dirty="0">
                <a:solidFill>
                  <a:schemeClr val="bg1"/>
                </a:solidFill>
              </a:rPr>
              <a:t>Categorical Variables </a:t>
            </a:r>
          </a:p>
        </p:txBody>
      </p:sp>
      <p:pic>
        <p:nvPicPr>
          <p:cNvPr id="9" name="Picture 8">
            <a:extLst>
              <a:ext uri="{FF2B5EF4-FFF2-40B4-BE49-F238E27FC236}">
                <a16:creationId xmlns:a16="http://schemas.microsoft.com/office/drawing/2014/main" id="{3E8FD6EE-2A59-49E9-B870-F6EC064AECB8}"/>
              </a:ext>
            </a:extLst>
          </p:cNvPr>
          <p:cNvPicPr>
            <a:picLocks noChangeAspect="1"/>
          </p:cNvPicPr>
          <p:nvPr/>
        </p:nvPicPr>
        <p:blipFill>
          <a:blip r:embed="rId2"/>
          <a:stretch>
            <a:fillRect/>
          </a:stretch>
        </p:blipFill>
        <p:spPr>
          <a:xfrm>
            <a:off x="5344998" y="1942106"/>
            <a:ext cx="6595576" cy="4327642"/>
          </a:xfrm>
          <a:prstGeom prst="rect">
            <a:avLst/>
          </a:prstGeom>
        </p:spPr>
      </p:pic>
    </p:spTree>
    <p:extLst>
      <p:ext uri="{BB962C8B-B14F-4D97-AF65-F5344CB8AC3E}">
        <p14:creationId xmlns:p14="http://schemas.microsoft.com/office/powerpoint/2010/main" val="2088092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A4F780C0-6634-7852-4C5E-AAEC59369819}"/>
              </a:ext>
            </a:extLst>
          </p:cNvPr>
          <p:cNvSpPr>
            <a:spLocks noGrp="1"/>
          </p:cNvSpPr>
          <p:nvPr>
            <p:ph type="sldNum" sz="quarter" idx="12"/>
          </p:nvPr>
        </p:nvSpPr>
        <p:spPr>
          <a:xfrm>
            <a:off x="11704320" y="6455664"/>
            <a:ext cx="448056" cy="365125"/>
          </a:xfrm>
        </p:spPr>
        <p:txBody>
          <a:bodyPr>
            <a:normAutofit/>
          </a:bodyPr>
          <a:lstStyle/>
          <a:p>
            <a:pPr>
              <a:spcAft>
                <a:spcPts val="600"/>
              </a:spcAft>
            </a:pPr>
            <a:fld id="{A49DFD55-3C28-40EF-9E31-A92D2E4017FF}" type="slidenum">
              <a:rPr lang="en-US" sz="1100" dirty="0">
                <a:solidFill>
                  <a:schemeClr val="tx1">
                    <a:lumMod val="50000"/>
                    <a:lumOff val="50000"/>
                  </a:schemeClr>
                </a:solidFill>
              </a:rPr>
              <a:pPr>
                <a:spcAft>
                  <a:spcPts val="600"/>
                </a:spcAft>
              </a:pPr>
              <a:t>16</a:t>
            </a:fld>
            <a:endParaRPr lang="en-US" sz="1100">
              <a:solidFill>
                <a:schemeClr val="tx1">
                  <a:lumMod val="50000"/>
                  <a:lumOff val="50000"/>
                </a:schemeClr>
              </a:solidFill>
            </a:endParaRPr>
          </a:p>
        </p:txBody>
      </p:sp>
      <p:sp>
        <p:nvSpPr>
          <p:cNvPr id="7" name="TextBox 6">
            <a:extLst>
              <a:ext uri="{FF2B5EF4-FFF2-40B4-BE49-F238E27FC236}">
                <a16:creationId xmlns:a16="http://schemas.microsoft.com/office/drawing/2014/main" id="{1F5E4370-047F-49D4-950C-C9E136B4A33E}"/>
              </a:ext>
            </a:extLst>
          </p:cNvPr>
          <p:cNvSpPr txBox="1"/>
          <p:nvPr/>
        </p:nvSpPr>
        <p:spPr>
          <a:xfrm>
            <a:off x="399067" y="1642200"/>
            <a:ext cx="4823381" cy="5016758"/>
          </a:xfrm>
          <a:prstGeom prst="rect">
            <a:avLst/>
          </a:prstGeom>
          <a:noFill/>
        </p:spPr>
        <p:txBody>
          <a:bodyPr wrap="square" rtlCol="0">
            <a:spAutoFit/>
          </a:bodyPr>
          <a:lstStyle/>
          <a:p>
            <a:r>
              <a:rPr lang="en-GB" sz="2000" dirty="0">
                <a:solidFill>
                  <a:srgbClr val="000000"/>
                </a:solidFill>
              </a:rPr>
              <a:t>In the bivariate exploratory data analysis of numeric variables, it was observed that out of 6 variables, 5 variables had a significant number of outliers. The analysis showed that with increase in age, chances of getting Diabetes is also getting higher. Similarly, considering weight and systolic pressure, the median of the box plot for category 1 (those with diabetes) is higher than the median for category 0 (those without diabetes). We can infer that, on average, individuals with diabetes have higher weight and high systolic pressure than those without diabetes. This difference in medians suggests that there may be a relationship between diabetes and weight</a:t>
            </a:r>
            <a:endParaRPr lang="en-GB" sz="2000" dirty="0"/>
          </a:p>
        </p:txBody>
      </p:sp>
      <p:sp>
        <p:nvSpPr>
          <p:cNvPr id="2" name="TextBox 1">
            <a:extLst>
              <a:ext uri="{FF2B5EF4-FFF2-40B4-BE49-F238E27FC236}">
                <a16:creationId xmlns:a16="http://schemas.microsoft.com/office/drawing/2014/main" id="{F36E57E9-EEC4-4D38-9348-4DFDBA51B31C}"/>
              </a:ext>
            </a:extLst>
          </p:cNvPr>
          <p:cNvSpPr txBox="1"/>
          <p:nvPr/>
        </p:nvSpPr>
        <p:spPr>
          <a:xfrm>
            <a:off x="1272618" y="588252"/>
            <a:ext cx="4823381" cy="584775"/>
          </a:xfrm>
          <a:prstGeom prst="rect">
            <a:avLst/>
          </a:prstGeom>
          <a:noFill/>
        </p:spPr>
        <p:txBody>
          <a:bodyPr wrap="square" rtlCol="0" anchor="ctr">
            <a:spAutoFit/>
          </a:bodyPr>
          <a:lstStyle/>
          <a:p>
            <a:r>
              <a:rPr lang="en-GB" sz="3200" dirty="0">
                <a:solidFill>
                  <a:schemeClr val="bg1"/>
                </a:solidFill>
              </a:rPr>
              <a:t>Numerical Variables </a:t>
            </a:r>
          </a:p>
        </p:txBody>
      </p:sp>
      <p:pic>
        <p:nvPicPr>
          <p:cNvPr id="10" name="Picture 9">
            <a:extLst>
              <a:ext uri="{FF2B5EF4-FFF2-40B4-BE49-F238E27FC236}">
                <a16:creationId xmlns:a16="http://schemas.microsoft.com/office/drawing/2014/main" id="{A2F33A58-BB75-420E-B1EA-F6C728393829}"/>
              </a:ext>
            </a:extLst>
          </p:cNvPr>
          <p:cNvPicPr>
            <a:picLocks noChangeAspect="1"/>
          </p:cNvPicPr>
          <p:nvPr/>
        </p:nvPicPr>
        <p:blipFill>
          <a:blip r:embed="rId2"/>
          <a:stretch>
            <a:fillRect/>
          </a:stretch>
        </p:blipFill>
        <p:spPr>
          <a:xfrm>
            <a:off x="5876924" y="1919691"/>
            <a:ext cx="6108065" cy="4488315"/>
          </a:xfrm>
          <a:prstGeom prst="rect">
            <a:avLst/>
          </a:prstGeom>
        </p:spPr>
      </p:pic>
    </p:spTree>
    <p:extLst>
      <p:ext uri="{BB962C8B-B14F-4D97-AF65-F5344CB8AC3E}">
        <p14:creationId xmlns:p14="http://schemas.microsoft.com/office/powerpoint/2010/main" val="3805249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A4F780C0-6634-7852-4C5E-AAEC59369819}"/>
              </a:ext>
            </a:extLst>
          </p:cNvPr>
          <p:cNvSpPr>
            <a:spLocks noGrp="1"/>
          </p:cNvSpPr>
          <p:nvPr>
            <p:ph type="sldNum" sz="quarter" idx="12"/>
          </p:nvPr>
        </p:nvSpPr>
        <p:spPr>
          <a:xfrm>
            <a:off x="11704320" y="6455664"/>
            <a:ext cx="448056" cy="365125"/>
          </a:xfrm>
        </p:spPr>
        <p:txBody>
          <a:bodyPr>
            <a:normAutofit/>
          </a:bodyPr>
          <a:lstStyle/>
          <a:p>
            <a:pPr>
              <a:spcAft>
                <a:spcPts val="600"/>
              </a:spcAft>
            </a:pPr>
            <a:fld id="{A49DFD55-3C28-40EF-9E31-A92D2E4017FF}" type="slidenum">
              <a:rPr lang="en-US" sz="1100" dirty="0">
                <a:solidFill>
                  <a:schemeClr val="tx1">
                    <a:lumMod val="50000"/>
                    <a:lumOff val="50000"/>
                  </a:schemeClr>
                </a:solidFill>
              </a:rPr>
              <a:pPr>
                <a:spcAft>
                  <a:spcPts val="600"/>
                </a:spcAft>
              </a:pPr>
              <a:t>17</a:t>
            </a:fld>
            <a:endParaRPr lang="en-US" sz="1100">
              <a:solidFill>
                <a:schemeClr val="tx1">
                  <a:lumMod val="50000"/>
                  <a:lumOff val="50000"/>
                </a:schemeClr>
              </a:solidFill>
            </a:endParaRPr>
          </a:p>
        </p:txBody>
      </p:sp>
      <p:sp>
        <p:nvSpPr>
          <p:cNvPr id="7" name="TextBox 6">
            <a:extLst>
              <a:ext uri="{FF2B5EF4-FFF2-40B4-BE49-F238E27FC236}">
                <a16:creationId xmlns:a16="http://schemas.microsoft.com/office/drawing/2014/main" id="{1F5E4370-047F-49D4-950C-C9E136B4A33E}"/>
              </a:ext>
            </a:extLst>
          </p:cNvPr>
          <p:cNvSpPr txBox="1"/>
          <p:nvPr/>
        </p:nvSpPr>
        <p:spPr>
          <a:xfrm>
            <a:off x="399067" y="1642200"/>
            <a:ext cx="4823381"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With the heatmap, it is evident that fat, carbohydrates, energy, and protein intake are heavily correlated</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Also, Glucose level, Age, and Systolic pressure are positively correlated</a:t>
            </a:r>
            <a:endParaRPr lang="en-GB" sz="2400" dirty="0"/>
          </a:p>
        </p:txBody>
      </p:sp>
      <p:sp>
        <p:nvSpPr>
          <p:cNvPr id="2" name="TextBox 1">
            <a:extLst>
              <a:ext uri="{FF2B5EF4-FFF2-40B4-BE49-F238E27FC236}">
                <a16:creationId xmlns:a16="http://schemas.microsoft.com/office/drawing/2014/main" id="{F36E57E9-EEC4-4D38-9348-4DFDBA51B31C}"/>
              </a:ext>
            </a:extLst>
          </p:cNvPr>
          <p:cNvSpPr txBox="1"/>
          <p:nvPr/>
        </p:nvSpPr>
        <p:spPr>
          <a:xfrm>
            <a:off x="1272618" y="588252"/>
            <a:ext cx="4823381" cy="584775"/>
          </a:xfrm>
          <a:prstGeom prst="rect">
            <a:avLst/>
          </a:prstGeom>
          <a:noFill/>
        </p:spPr>
        <p:txBody>
          <a:bodyPr wrap="square" rtlCol="0" anchor="ctr">
            <a:spAutoFit/>
          </a:bodyPr>
          <a:lstStyle/>
          <a:p>
            <a:r>
              <a:rPr lang="en-GB" sz="3200" dirty="0">
                <a:solidFill>
                  <a:schemeClr val="bg1"/>
                </a:solidFill>
              </a:rPr>
              <a:t>Correlation analysis </a:t>
            </a:r>
          </a:p>
        </p:txBody>
      </p:sp>
      <p:pic>
        <p:nvPicPr>
          <p:cNvPr id="11" name="Picture 10" descr="C:\Users\ADMIN\AppData\Local\Microsoft\Windows\INetCache\Content.MSO\522526F9.tmp">
            <a:extLst>
              <a:ext uri="{FF2B5EF4-FFF2-40B4-BE49-F238E27FC236}">
                <a16:creationId xmlns:a16="http://schemas.microsoft.com/office/drawing/2014/main" id="{20F5ED58-7ABD-4CAD-B140-04777FCD518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67926" y="1642200"/>
            <a:ext cx="7114219" cy="4965990"/>
          </a:xfrm>
          <a:prstGeom prst="rect">
            <a:avLst/>
          </a:prstGeom>
          <a:noFill/>
          <a:ln>
            <a:noFill/>
          </a:ln>
        </p:spPr>
      </p:pic>
    </p:spTree>
    <p:extLst>
      <p:ext uri="{BB962C8B-B14F-4D97-AF65-F5344CB8AC3E}">
        <p14:creationId xmlns:p14="http://schemas.microsoft.com/office/powerpoint/2010/main" val="494462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2BF8-30C8-49E1-C127-1D1C8405AC50}"/>
              </a:ext>
            </a:extLst>
          </p:cNvPr>
          <p:cNvSpPr>
            <a:spLocks noGrp="1"/>
          </p:cNvSpPr>
          <p:nvPr>
            <p:ph type="title"/>
          </p:nvPr>
        </p:nvSpPr>
        <p:spPr>
          <a:xfrm>
            <a:off x="502551" y="2732335"/>
            <a:ext cx="10044023" cy="1393329"/>
          </a:xfrm>
        </p:spPr>
        <p:txBody>
          <a:bodyPr anchor="ctr">
            <a:normAutofit/>
          </a:bodyPr>
          <a:lstStyle/>
          <a:p>
            <a:r>
              <a:rPr lang="en-GB" sz="4000" dirty="0">
                <a:solidFill>
                  <a:srgbClr val="FFFFFF"/>
                </a:solidFill>
              </a:rPr>
              <a:t>Data MINING TASKS</a:t>
            </a:r>
            <a:endParaRPr lang="en-US" sz="4000" dirty="0">
              <a:solidFill>
                <a:srgbClr val="FFFFFF"/>
              </a:solidFill>
            </a:endParaRPr>
          </a:p>
        </p:txBody>
      </p:sp>
      <p:sp>
        <p:nvSpPr>
          <p:cNvPr id="5" name="Slide Number Placeholder 4">
            <a:extLst>
              <a:ext uri="{FF2B5EF4-FFF2-40B4-BE49-F238E27FC236}">
                <a16:creationId xmlns:a16="http://schemas.microsoft.com/office/drawing/2014/main" id="{A4F780C0-6634-7852-4C5E-AAEC59369819}"/>
              </a:ext>
            </a:extLst>
          </p:cNvPr>
          <p:cNvSpPr>
            <a:spLocks noGrp="1"/>
          </p:cNvSpPr>
          <p:nvPr>
            <p:ph type="sldNum" sz="quarter" idx="12"/>
          </p:nvPr>
        </p:nvSpPr>
        <p:spPr>
          <a:xfrm>
            <a:off x="11704320" y="6455664"/>
            <a:ext cx="448056" cy="365125"/>
          </a:xfrm>
        </p:spPr>
        <p:txBody>
          <a:bodyPr>
            <a:normAutofit/>
          </a:bodyPr>
          <a:lstStyle/>
          <a:p>
            <a:pPr>
              <a:spcAft>
                <a:spcPts val="600"/>
              </a:spcAft>
            </a:pPr>
            <a:fld id="{A49DFD55-3C28-40EF-9E31-A92D2E4017FF}" type="slidenum">
              <a:rPr lang="en-US" sz="1100" dirty="0">
                <a:solidFill>
                  <a:schemeClr val="tx1">
                    <a:lumMod val="50000"/>
                    <a:lumOff val="50000"/>
                  </a:schemeClr>
                </a:solidFill>
              </a:rPr>
              <a:pPr>
                <a:spcAft>
                  <a:spcPts val="600"/>
                </a:spcAft>
              </a:pPr>
              <a:t>18</a:t>
            </a:fld>
            <a:endParaRPr lang="en-US" sz="1100">
              <a:solidFill>
                <a:schemeClr val="tx1">
                  <a:lumMod val="50000"/>
                  <a:lumOff val="50000"/>
                </a:schemeClr>
              </a:solidFill>
            </a:endParaRPr>
          </a:p>
        </p:txBody>
      </p:sp>
    </p:spTree>
    <p:extLst>
      <p:ext uri="{BB962C8B-B14F-4D97-AF65-F5344CB8AC3E}">
        <p14:creationId xmlns:p14="http://schemas.microsoft.com/office/powerpoint/2010/main" val="885016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A4F780C0-6634-7852-4C5E-AAEC59369819}"/>
              </a:ext>
            </a:extLst>
          </p:cNvPr>
          <p:cNvSpPr>
            <a:spLocks noGrp="1"/>
          </p:cNvSpPr>
          <p:nvPr>
            <p:ph type="sldNum" sz="quarter" idx="12"/>
          </p:nvPr>
        </p:nvSpPr>
        <p:spPr>
          <a:xfrm>
            <a:off x="11704320" y="6455664"/>
            <a:ext cx="448056" cy="365125"/>
          </a:xfrm>
        </p:spPr>
        <p:txBody>
          <a:bodyPr>
            <a:normAutofit/>
          </a:bodyPr>
          <a:lstStyle/>
          <a:p>
            <a:pPr>
              <a:spcAft>
                <a:spcPts val="600"/>
              </a:spcAft>
            </a:pPr>
            <a:fld id="{A49DFD55-3C28-40EF-9E31-A92D2E4017FF}" type="slidenum">
              <a:rPr lang="en-US" sz="1100" dirty="0">
                <a:solidFill>
                  <a:schemeClr val="tx1">
                    <a:lumMod val="50000"/>
                    <a:lumOff val="50000"/>
                  </a:schemeClr>
                </a:solidFill>
              </a:rPr>
              <a:pPr>
                <a:spcAft>
                  <a:spcPts val="600"/>
                </a:spcAft>
              </a:pPr>
              <a:t>19</a:t>
            </a:fld>
            <a:endParaRPr lang="en-US" sz="1100">
              <a:solidFill>
                <a:schemeClr val="tx1">
                  <a:lumMod val="50000"/>
                  <a:lumOff val="50000"/>
                </a:schemeClr>
              </a:solidFill>
            </a:endParaRPr>
          </a:p>
        </p:txBody>
      </p:sp>
      <p:sp>
        <p:nvSpPr>
          <p:cNvPr id="7" name="TextBox 6">
            <a:extLst>
              <a:ext uri="{FF2B5EF4-FFF2-40B4-BE49-F238E27FC236}">
                <a16:creationId xmlns:a16="http://schemas.microsoft.com/office/drawing/2014/main" id="{1F5E4370-047F-49D4-950C-C9E136B4A33E}"/>
              </a:ext>
            </a:extLst>
          </p:cNvPr>
          <p:cNvSpPr txBox="1"/>
          <p:nvPr/>
        </p:nvSpPr>
        <p:spPr>
          <a:xfrm>
            <a:off x="399067" y="1642201"/>
            <a:ext cx="6803011" cy="4708981"/>
          </a:xfrm>
          <a:prstGeom prst="rect">
            <a:avLst/>
          </a:prstGeom>
          <a:noFill/>
        </p:spPr>
        <p:txBody>
          <a:bodyPr wrap="square" rtlCol="0">
            <a:spAutoFit/>
          </a:bodyPr>
          <a:lstStyle/>
          <a:p>
            <a:pPr marL="342900" indent="-342900">
              <a:buFont typeface="Arial" panose="020B0604020202020204" pitchFamily="34" charset="0"/>
              <a:buChar char="•"/>
            </a:pPr>
            <a:r>
              <a:rPr lang="en-GB" sz="2000" dirty="0"/>
              <a:t>Holdout Method was used with a 70:30 ratio to split the data into training and testing sets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Training set (</a:t>
            </a:r>
            <a:r>
              <a:rPr lang="en-GB" sz="2000" dirty="0" err="1"/>
              <a:t>X_train</a:t>
            </a:r>
            <a:r>
              <a:rPr lang="en-GB" sz="2000" dirty="0"/>
              <a:t> and </a:t>
            </a:r>
            <a:r>
              <a:rPr lang="en-GB" sz="2000" dirty="0" err="1"/>
              <a:t>y_train</a:t>
            </a:r>
            <a:r>
              <a:rPr lang="en-GB" sz="2000" dirty="0"/>
              <a:t>) with 4650 records was used for model training, while testing set (</a:t>
            </a:r>
            <a:r>
              <a:rPr lang="en-GB" sz="2000" dirty="0" err="1"/>
              <a:t>X_test</a:t>
            </a:r>
            <a:r>
              <a:rPr lang="en-GB" sz="2000" dirty="0"/>
              <a:t> and </a:t>
            </a:r>
            <a:r>
              <a:rPr lang="en-GB" sz="2000" dirty="0" err="1"/>
              <a:t>y_test</a:t>
            </a:r>
            <a:r>
              <a:rPr lang="en-GB" sz="2000" dirty="0"/>
              <a:t>) with 1993 records was used for model evaluation</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The original data set had an imbalanced distribution with few data points </a:t>
            </a:r>
            <a:r>
              <a:rPr lang="en-GB" sz="2000" dirty="0" err="1"/>
              <a:t>labeled</a:t>
            </a:r>
            <a:r>
              <a:rPr lang="en-GB" sz="2000" dirty="0"/>
              <a:t> as "1" (diabetes) and majority </a:t>
            </a:r>
            <a:r>
              <a:rPr lang="en-GB" sz="2000" dirty="0" err="1"/>
              <a:t>labeled</a:t>
            </a:r>
            <a:r>
              <a:rPr lang="en-GB" sz="2000" dirty="0"/>
              <a:t> as "0" (non-diabetes)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SMOTE over-sampling technique was applied to the training data to address class imbalance, resulting in equal distribution of minority and majority classes with 4,228 data points each.</a:t>
            </a:r>
          </a:p>
        </p:txBody>
      </p:sp>
      <p:sp>
        <p:nvSpPr>
          <p:cNvPr id="2" name="TextBox 1">
            <a:extLst>
              <a:ext uri="{FF2B5EF4-FFF2-40B4-BE49-F238E27FC236}">
                <a16:creationId xmlns:a16="http://schemas.microsoft.com/office/drawing/2014/main" id="{F36E57E9-EEC4-4D38-9348-4DFDBA51B31C}"/>
              </a:ext>
            </a:extLst>
          </p:cNvPr>
          <p:cNvSpPr txBox="1"/>
          <p:nvPr/>
        </p:nvSpPr>
        <p:spPr>
          <a:xfrm>
            <a:off x="1272618" y="588252"/>
            <a:ext cx="8917756" cy="584775"/>
          </a:xfrm>
          <a:prstGeom prst="rect">
            <a:avLst/>
          </a:prstGeom>
          <a:noFill/>
        </p:spPr>
        <p:txBody>
          <a:bodyPr wrap="square" rtlCol="0" anchor="ctr">
            <a:spAutoFit/>
          </a:bodyPr>
          <a:lstStyle/>
          <a:p>
            <a:r>
              <a:rPr lang="en-GB" sz="3200" dirty="0">
                <a:solidFill>
                  <a:schemeClr val="bg1"/>
                </a:solidFill>
              </a:rPr>
              <a:t>Data Partitioning and Balancing Data using SMOTE</a:t>
            </a:r>
          </a:p>
        </p:txBody>
      </p:sp>
      <p:pic>
        <p:nvPicPr>
          <p:cNvPr id="3" name="Picture 2">
            <a:extLst>
              <a:ext uri="{FF2B5EF4-FFF2-40B4-BE49-F238E27FC236}">
                <a16:creationId xmlns:a16="http://schemas.microsoft.com/office/drawing/2014/main" id="{77F64482-0488-42D9-AD77-13567AAD885B}"/>
              </a:ext>
            </a:extLst>
          </p:cNvPr>
          <p:cNvPicPr>
            <a:picLocks noChangeAspect="1"/>
          </p:cNvPicPr>
          <p:nvPr/>
        </p:nvPicPr>
        <p:blipFill>
          <a:blip r:embed="rId2"/>
          <a:stretch>
            <a:fillRect/>
          </a:stretch>
        </p:blipFill>
        <p:spPr>
          <a:xfrm>
            <a:off x="7315200" y="2799583"/>
            <a:ext cx="4613148" cy="1624068"/>
          </a:xfrm>
          <a:prstGeom prst="rect">
            <a:avLst/>
          </a:prstGeom>
        </p:spPr>
      </p:pic>
    </p:spTree>
    <p:extLst>
      <p:ext uri="{BB962C8B-B14F-4D97-AF65-F5344CB8AC3E}">
        <p14:creationId xmlns:p14="http://schemas.microsoft.com/office/powerpoint/2010/main" val="840940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2BF8-30C8-49E1-C127-1D1C8405AC50}"/>
              </a:ext>
            </a:extLst>
          </p:cNvPr>
          <p:cNvSpPr>
            <a:spLocks noGrp="1"/>
          </p:cNvSpPr>
          <p:nvPr>
            <p:ph type="title"/>
          </p:nvPr>
        </p:nvSpPr>
        <p:spPr>
          <a:xfrm>
            <a:off x="502551" y="2990135"/>
            <a:ext cx="10044023" cy="877729"/>
          </a:xfrm>
        </p:spPr>
        <p:txBody>
          <a:bodyPr anchor="ctr">
            <a:normAutofit/>
          </a:bodyPr>
          <a:lstStyle/>
          <a:p>
            <a:r>
              <a:rPr lang="en-US" sz="4000" dirty="0">
                <a:solidFill>
                  <a:srgbClr val="FFFFFF"/>
                </a:solidFill>
              </a:rPr>
              <a:t>What is diabetes?</a:t>
            </a:r>
          </a:p>
        </p:txBody>
      </p:sp>
      <p:sp>
        <p:nvSpPr>
          <p:cNvPr id="5" name="Slide Number Placeholder 4">
            <a:extLst>
              <a:ext uri="{FF2B5EF4-FFF2-40B4-BE49-F238E27FC236}">
                <a16:creationId xmlns:a16="http://schemas.microsoft.com/office/drawing/2014/main" id="{A4F780C0-6634-7852-4C5E-AAEC59369819}"/>
              </a:ext>
            </a:extLst>
          </p:cNvPr>
          <p:cNvSpPr>
            <a:spLocks noGrp="1"/>
          </p:cNvSpPr>
          <p:nvPr>
            <p:ph type="sldNum" sz="quarter" idx="12"/>
          </p:nvPr>
        </p:nvSpPr>
        <p:spPr>
          <a:xfrm>
            <a:off x="11704320" y="6455664"/>
            <a:ext cx="448056" cy="365125"/>
          </a:xfrm>
        </p:spPr>
        <p:txBody>
          <a:bodyPr>
            <a:normAutofit/>
          </a:bodyPr>
          <a:lstStyle/>
          <a:p>
            <a:pPr>
              <a:spcAft>
                <a:spcPts val="600"/>
              </a:spcAft>
            </a:pPr>
            <a:fld id="{A49DFD55-3C28-40EF-9E31-A92D2E4017FF}" type="slidenum">
              <a:rPr lang="en-US" sz="1100" dirty="0">
                <a:solidFill>
                  <a:schemeClr val="tx1">
                    <a:lumMod val="50000"/>
                    <a:lumOff val="50000"/>
                  </a:schemeClr>
                </a:solidFill>
              </a:rPr>
              <a:pPr>
                <a:spcAft>
                  <a:spcPts val="600"/>
                </a:spcAft>
              </a:pPr>
              <a:t>2</a:t>
            </a:fld>
            <a:endParaRPr lang="en-US" sz="1100">
              <a:solidFill>
                <a:schemeClr val="tx1">
                  <a:lumMod val="50000"/>
                  <a:lumOff val="50000"/>
                </a:schemeClr>
              </a:solidFill>
            </a:endParaRPr>
          </a:p>
        </p:txBody>
      </p:sp>
    </p:spTree>
    <p:extLst>
      <p:ext uri="{BB962C8B-B14F-4D97-AF65-F5344CB8AC3E}">
        <p14:creationId xmlns:p14="http://schemas.microsoft.com/office/powerpoint/2010/main" val="3361627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2BF8-30C8-49E1-C127-1D1C8405AC50}"/>
              </a:ext>
            </a:extLst>
          </p:cNvPr>
          <p:cNvSpPr>
            <a:spLocks noGrp="1"/>
          </p:cNvSpPr>
          <p:nvPr>
            <p:ph type="title"/>
          </p:nvPr>
        </p:nvSpPr>
        <p:spPr>
          <a:xfrm>
            <a:off x="502551" y="2732335"/>
            <a:ext cx="10044023" cy="1393329"/>
          </a:xfrm>
        </p:spPr>
        <p:txBody>
          <a:bodyPr anchor="ctr">
            <a:normAutofit/>
          </a:bodyPr>
          <a:lstStyle/>
          <a:p>
            <a:r>
              <a:rPr lang="en-GB" sz="4000" dirty="0">
                <a:solidFill>
                  <a:srgbClr val="FFFFFF"/>
                </a:solidFill>
              </a:rPr>
              <a:t>DIMENSIONALITY </a:t>
            </a:r>
            <a:br>
              <a:rPr lang="en-GB" sz="4000" dirty="0">
                <a:solidFill>
                  <a:srgbClr val="FFFFFF"/>
                </a:solidFill>
              </a:rPr>
            </a:br>
            <a:r>
              <a:rPr lang="en-GB" sz="4000" dirty="0">
                <a:solidFill>
                  <a:srgbClr val="FFFFFF"/>
                </a:solidFill>
              </a:rPr>
              <a:t>REDUCTION</a:t>
            </a:r>
            <a:endParaRPr lang="en-US" sz="4000" dirty="0">
              <a:solidFill>
                <a:srgbClr val="FFFFFF"/>
              </a:solidFill>
            </a:endParaRPr>
          </a:p>
        </p:txBody>
      </p:sp>
      <p:sp>
        <p:nvSpPr>
          <p:cNvPr id="5" name="Slide Number Placeholder 4">
            <a:extLst>
              <a:ext uri="{FF2B5EF4-FFF2-40B4-BE49-F238E27FC236}">
                <a16:creationId xmlns:a16="http://schemas.microsoft.com/office/drawing/2014/main" id="{A4F780C0-6634-7852-4C5E-AAEC59369819}"/>
              </a:ext>
            </a:extLst>
          </p:cNvPr>
          <p:cNvSpPr>
            <a:spLocks noGrp="1"/>
          </p:cNvSpPr>
          <p:nvPr>
            <p:ph type="sldNum" sz="quarter" idx="12"/>
          </p:nvPr>
        </p:nvSpPr>
        <p:spPr>
          <a:xfrm>
            <a:off x="11704320" y="6455664"/>
            <a:ext cx="448056" cy="365125"/>
          </a:xfrm>
        </p:spPr>
        <p:txBody>
          <a:bodyPr>
            <a:normAutofit/>
          </a:bodyPr>
          <a:lstStyle/>
          <a:p>
            <a:pPr>
              <a:spcAft>
                <a:spcPts val="600"/>
              </a:spcAft>
            </a:pPr>
            <a:fld id="{A49DFD55-3C28-40EF-9E31-A92D2E4017FF}" type="slidenum">
              <a:rPr lang="en-US" sz="1100" dirty="0">
                <a:solidFill>
                  <a:schemeClr val="tx1">
                    <a:lumMod val="50000"/>
                    <a:lumOff val="50000"/>
                  </a:schemeClr>
                </a:solidFill>
              </a:rPr>
              <a:pPr>
                <a:spcAft>
                  <a:spcPts val="600"/>
                </a:spcAft>
              </a:pPr>
              <a:t>20</a:t>
            </a:fld>
            <a:endParaRPr lang="en-US" sz="1100">
              <a:solidFill>
                <a:schemeClr val="tx1">
                  <a:lumMod val="50000"/>
                  <a:lumOff val="50000"/>
                </a:schemeClr>
              </a:solidFill>
            </a:endParaRPr>
          </a:p>
        </p:txBody>
      </p:sp>
    </p:spTree>
    <p:extLst>
      <p:ext uri="{BB962C8B-B14F-4D97-AF65-F5344CB8AC3E}">
        <p14:creationId xmlns:p14="http://schemas.microsoft.com/office/powerpoint/2010/main" val="2185620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A4F780C0-6634-7852-4C5E-AAEC59369819}"/>
              </a:ext>
            </a:extLst>
          </p:cNvPr>
          <p:cNvSpPr>
            <a:spLocks noGrp="1"/>
          </p:cNvSpPr>
          <p:nvPr>
            <p:ph type="sldNum" sz="quarter" idx="12"/>
          </p:nvPr>
        </p:nvSpPr>
        <p:spPr>
          <a:xfrm>
            <a:off x="11704320" y="6455664"/>
            <a:ext cx="448056" cy="365125"/>
          </a:xfrm>
        </p:spPr>
        <p:txBody>
          <a:bodyPr>
            <a:normAutofit/>
          </a:bodyPr>
          <a:lstStyle/>
          <a:p>
            <a:pPr>
              <a:spcAft>
                <a:spcPts val="600"/>
              </a:spcAft>
            </a:pPr>
            <a:fld id="{A49DFD55-3C28-40EF-9E31-A92D2E4017FF}" type="slidenum">
              <a:rPr lang="en-US" sz="1100" dirty="0">
                <a:solidFill>
                  <a:schemeClr val="tx1">
                    <a:lumMod val="50000"/>
                    <a:lumOff val="50000"/>
                  </a:schemeClr>
                </a:solidFill>
              </a:rPr>
              <a:pPr>
                <a:spcAft>
                  <a:spcPts val="600"/>
                </a:spcAft>
              </a:pPr>
              <a:t>21</a:t>
            </a:fld>
            <a:endParaRPr lang="en-US" sz="1100">
              <a:solidFill>
                <a:schemeClr val="tx1">
                  <a:lumMod val="50000"/>
                  <a:lumOff val="50000"/>
                </a:schemeClr>
              </a:solidFill>
            </a:endParaRPr>
          </a:p>
        </p:txBody>
      </p:sp>
      <p:sp>
        <p:nvSpPr>
          <p:cNvPr id="2" name="TextBox 1">
            <a:extLst>
              <a:ext uri="{FF2B5EF4-FFF2-40B4-BE49-F238E27FC236}">
                <a16:creationId xmlns:a16="http://schemas.microsoft.com/office/drawing/2014/main" id="{F36E57E9-EEC4-4D38-9348-4DFDBA51B31C}"/>
              </a:ext>
            </a:extLst>
          </p:cNvPr>
          <p:cNvSpPr txBox="1"/>
          <p:nvPr/>
        </p:nvSpPr>
        <p:spPr>
          <a:xfrm>
            <a:off x="1272618" y="588252"/>
            <a:ext cx="8917756" cy="584775"/>
          </a:xfrm>
          <a:prstGeom prst="rect">
            <a:avLst/>
          </a:prstGeom>
          <a:noFill/>
        </p:spPr>
        <p:txBody>
          <a:bodyPr wrap="square" rtlCol="0" anchor="ctr">
            <a:spAutoFit/>
          </a:bodyPr>
          <a:lstStyle/>
          <a:p>
            <a:r>
              <a:rPr lang="en-GB" sz="3200" dirty="0">
                <a:solidFill>
                  <a:schemeClr val="bg1"/>
                </a:solidFill>
              </a:rPr>
              <a:t>Principal component analysis</a:t>
            </a:r>
          </a:p>
        </p:txBody>
      </p:sp>
      <p:pic>
        <p:nvPicPr>
          <p:cNvPr id="10" name="Picture 9" descr="C:\Users\ADMIN\AppData\Local\Microsoft\Windows\INetCache\Content.MSO\7A199C6F.tmp">
            <a:extLst>
              <a:ext uri="{FF2B5EF4-FFF2-40B4-BE49-F238E27FC236}">
                <a16:creationId xmlns:a16="http://schemas.microsoft.com/office/drawing/2014/main" id="{C63F2FF7-8DEC-4D9C-B87C-A722F7F428A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75600" y="2164207"/>
            <a:ext cx="4716151" cy="3827958"/>
          </a:xfrm>
          <a:prstGeom prst="rect">
            <a:avLst/>
          </a:prstGeom>
          <a:noFill/>
          <a:ln>
            <a:noFill/>
          </a:ln>
        </p:spPr>
      </p:pic>
      <p:pic>
        <p:nvPicPr>
          <p:cNvPr id="11" name="Picture 10">
            <a:extLst>
              <a:ext uri="{FF2B5EF4-FFF2-40B4-BE49-F238E27FC236}">
                <a16:creationId xmlns:a16="http://schemas.microsoft.com/office/drawing/2014/main" id="{6A7EF89C-5E72-44F6-9768-A2B21176BA1E}"/>
              </a:ext>
            </a:extLst>
          </p:cNvPr>
          <p:cNvPicPr/>
          <p:nvPr/>
        </p:nvPicPr>
        <p:blipFill>
          <a:blip r:embed="rId3"/>
          <a:stretch>
            <a:fillRect/>
          </a:stretch>
        </p:blipFill>
        <p:spPr>
          <a:xfrm>
            <a:off x="7145519" y="1761279"/>
            <a:ext cx="3715466" cy="4620667"/>
          </a:xfrm>
          <a:prstGeom prst="rect">
            <a:avLst/>
          </a:prstGeom>
        </p:spPr>
      </p:pic>
    </p:spTree>
    <p:extLst>
      <p:ext uri="{BB962C8B-B14F-4D97-AF65-F5344CB8AC3E}">
        <p14:creationId xmlns:p14="http://schemas.microsoft.com/office/powerpoint/2010/main" val="855347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2BF8-30C8-49E1-C127-1D1C8405AC50}"/>
              </a:ext>
            </a:extLst>
          </p:cNvPr>
          <p:cNvSpPr>
            <a:spLocks noGrp="1"/>
          </p:cNvSpPr>
          <p:nvPr>
            <p:ph type="title"/>
          </p:nvPr>
        </p:nvSpPr>
        <p:spPr>
          <a:xfrm>
            <a:off x="502551" y="2732335"/>
            <a:ext cx="10044023" cy="1393329"/>
          </a:xfrm>
        </p:spPr>
        <p:txBody>
          <a:bodyPr anchor="ctr">
            <a:normAutofit/>
          </a:bodyPr>
          <a:lstStyle/>
          <a:p>
            <a:r>
              <a:rPr lang="en-GB" sz="4000" dirty="0">
                <a:solidFill>
                  <a:srgbClr val="FFFFFF"/>
                </a:solidFill>
              </a:rPr>
              <a:t>Models</a:t>
            </a:r>
            <a:endParaRPr lang="en-US" sz="4000" dirty="0">
              <a:solidFill>
                <a:srgbClr val="FFFFFF"/>
              </a:solidFill>
            </a:endParaRPr>
          </a:p>
        </p:txBody>
      </p:sp>
      <p:sp>
        <p:nvSpPr>
          <p:cNvPr id="5" name="Slide Number Placeholder 4">
            <a:extLst>
              <a:ext uri="{FF2B5EF4-FFF2-40B4-BE49-F238E27FC236}">
                <a16:creationId xmlns:a16="http://schemas.microsoft.com/office/drawing/2014/main" id="{A4F780C0-6634-7852-4C5E-AAEC59369819}"/>
              </a:ext>
            </a:extLst>
          </p:cNvPr>
          <p:cNvSpPr>
            <a:spLocks noGrp="1"/>
          </p:cNvSpPr>
          <p:nvPr>
            <p:ph type="sldNum" sz="quarter" idx="12"/>
          </p:nvPr>
        </p:nvSpPr>
        <p:spPr>
          <a:xfrm>
            <a:off x="11704320" y="6455664"/>
            <a:ext cx="448056" cy="365125"/>
          </a:xfrm>
        </p:spPr>
        <p:txBody>
          <a:bodyPr>
            <a:normAutofit/>
          </a:bodyPr>
          <a:lstStyle/>
          <a:p>
            <a:pPr>
              <a:spcAft>
                <a:spcPts val="600"/>
              </a:spcAft>
            </a:pPr>
            <a:fld id="{A49DFD55-3C28-40EF-9E31-A92D2E4017FF}" type="slidenum">
              <a:rPr lang="en-US" sz="1100" dirty="0">
                <a:solidFill>
                  <a:schemeClr val="tx1">
                    <a:lumMod val="50000"/>
                    <a:lumOff val="50000"/>
                  </a:schemeClr>
                </a:solidFill>
              </a:rPr>
              <a:pPr>
                <a:spcAft>
                  <a:spcPts val="600"/>
                </a:spcAft>
              </a:pPr>
              <a:t>22</a:t>
            </a:fld>
            <a:endParaRPr lang="en-US" sz="1100">
              <a:solidFill>
                <a:schemeClr val="tx1">
                  <a:lumMod val="50000"/>
                  <a:lumOff val="50000"/>
                </a:schemeClr>
              </a:solidFill>
            </a:endParaRPr>
          </a:p>
        </p:txBody>
      </p:sp>
    </p:spTree>
    <p:extLst>
      <p:ext uri="{BB962C8B-B14F-4D97-AF65-F5344CB8AC3E}">
        <p14:creationId xmlns:p14="http://schemas.microsoft.com/office/powerpoint/2010/main" val="2857572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A4F780C0-6634-7852-4C5E-AAEC59369819}"/>
              </a:ext>
            </a:extLst>
          </p:cNvPr>
          <p:cNvSpPr>
            <a:spLocks noGrp="1"/>
          </p:cNvSpPr>
          <p:nvPr>
            <p:ph type="sldNum" sz="quarter" idx="12"/>
          </p:nvPr>
        </p:nvSpPr>
        <p:spPr>
          <a:xfrm>
            <a:off x="11704320" y="6455664"/>
            <a:ext cx="448056" cy="365125"/>
          </a:xfrm>
        </p:spPr>
        <p:txBody>
          <a:bodyPr>
            <a:normAutofit/>
          </a:bodyPr>
          <a:lstStyle/>
          <a:p>
            <a:pPr>
              <a:spcAft>
                <a:spcPts val="600"/>
              </a:spcAft>
            </a:pPr>
            <a:fld id="{A49DFD55-3C28-40EF-9E31-A92D2E4017FF}" type="slidenum">
              <a:rPr lang="en-US" sz="1100" dirty="0">
                <a:solidFill>
                  <a:schemeClr val="tx1">
                    <a:lumMod val="50000"/>
                    <a:lumOff val="50000"/>
                  </a:schemeClr>
                </a:solidFill>
              </a:rPr>
              <a:pPr>
                <a:spcAft>
                  <a:spcPts val="600"/>
                </a:spcAft>
              </a:pPr>
              <a:t>23</a:t>
            </a:fld>
            <a:endParaRPr lang="en-US" sz="1100">
              <a:solidFill>
                <a:schemeClr val="tx1">
                  <a:lumMod val="50000"/>
                  <a:lumOff val="50000"/>
                </a:schemeClr>
              </a:solidFill>
            </a:endParaRPr>
          </a:p>
        </p:txBody>
      </p:sp>
      <p:sp>
        <p:nvSpPr>
          <p:cNvPr id="2" name="TextBox 1">
            <a:extLst>
              <a:ext uri="{FF2B5EF4-FFF2-40B4-BE49-F238E27FC236}">
                <a16:creationId xmlns:a16="http://schemas.microsoft.com/office/drawing/2014/main" id="{F36E57E9-EEC4-4D38-9348-4DFDBA51B31C}"/>
              </a:ext>
            </a:extLst>
          </p:cNvPr>
          <p:cNvSpPr txBox="1"/>
          <p:nvPr/>
        </p:nvSpPr>
        <p:spPr>
          <a:xfrm>
            <a:off x="1272618" y="588252"/>
            <a:ext cx="8917756" cy="584775"/>
          </a:xfrm>
          <a:prstGeom prst="rect">
            <a:avLst/>
          </a:prstGeom>
          <a:noFill/>
        </p:spPr>
        <p:txBody>
          <a:bodyPr wrap="square" rtlCol="0" anchor="ctr">
            <a:spAutoFit/>
          </a:bodyPr>
          <a:lstStyle/>
          <a:p>
            <a:r>
              <a:rPr lang="en-GB" sz="3200" dirty="0">
                <a:solidFill>
                  <a:schemeClr val="bg1"/>
                </a:solidFill>
              </a:rPr>
              <a:t>Logistic Regression</a:t>
            </a:r>
          </a:p>
        </p:txBody>
      </p:sp>
      <p:pic>
        <p:nvPicPr>
          <p:cNvPr id="1026" name="Picture 2">
            <a:extLst>
              <a:ext uri="{FF2B5EF4-FFF2-40B4-BE49-F238E27FC236}">
                <a16:creationId xmlns:a16="http://schemas.microsoft.com/office/drawing/2014/main" id="{428FCE37-C70B-4CBB-8EB2-37761663B7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1712045"/>
            <a:ext cx="5610225" cy="43338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BDCA56D-4049-49C4-8EA3-1EB787EA8432}"/>
              </a:ext>
            </a:extLst>
          </p:cNvPr>
          <p:cNvPicPr>
            <a:picLocks noChangeAspect="1"/>
          </p:cNvPicPr>
          <p:nvPr/>
        </p:nvPicPr>
        <p:blipFill>
          <a:blip r:embed="rId3"/>
          <a:stretch>
            <a:fillRect/>
          </a:stretch>
        </p:blipFill>
        <p:spPr>
          <a:xfrm>
            <a:off x="3554510" y="6182501"/>
            <a:ext cx="5082980" cy="403895"/>
          </a:xfrm>
          <a:prstGeom prst="rect">
            <a:avLst/>
          </a:prstGeom>
        </p:spPr>
      </p:pic>
      <p:pic>
        <p:nvPicPr>
          <p:cNvPr id="13" name="Picture 12" descr="C:\Users\ADMIN\AppData\Local\Microsoft\Windows\INetCache\Content.MSO\818F55.tmp">
            <a:extLst>
              <a:ext uri="{FF2B5EF4-FFF2-40B4-BE49-F238E27FC236}">
                <a16:creationId xmlns:a16="http://schemas.microsoft.com/office/drawing/2014/main" id="{9874D281-EBFB-4690-BF12-20DB797A601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581774" y="1761279"/>
            <a:ext cx="4768097" cy="4149618"/>
          </a:xfrm>
          <a:prstGeom prst="rect">
            <a:avLst/>
          </a:prstGeom>
          <a:noFill/>
          <a:ln>
            <a:noFill/>
          </a:ln>
        </p:spPr>
      </p:pic>
    </p:spTree>
    <p:extLst>
      <p:ext uri="{BB962C8B-B14F-4D97-AF65-F5344CB8AC3E}">
        <p14:creationId xmlns:p14="http://schemas.microsoft.com/office/powerpoint/2010/main" val="233305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A4F780C0-6634-7852-4C5E-AAEC59369819}"/>
              </a:ext>
            </a:extLst>
          </p:cNvPr>
          <p:cNvSpPr>
            <a:spLocks noGrp="1"/>
          </p:cNvSpPr>
          <p:nvPr>
            <p:ph type="sldNum" sz="quarter" idx="12"/>
          </p:nvPr>
        </p:nvSpPr>
        <p:spPr>
          <a:xfrm>
            <a:off x="11704320" y="6455664"/>
            <a:ext cx="448056" cy="365125"/>
          </a:xfrm>
        </p:spPr>
        <p:txBody>
          <a:bodyPr>
            <a:normAutofit/>
          </a:bodyPr>
          <a:lstStyle/>
          <a:p>
            <a:pPr>
              <a:spcAft>
                <a:spcPts val="600"/>
              </a:spcAft>
            </a:pPr>
            <a:fld id="{A49DFD55-3C28-40EF-9E31-A92D2E4017FF}" type="slidenum">
              <a:rPr lang="en-US" sz="1100" dirty="0">
                <a:solidFill>
                  <a:schemeClr val="tx1">
                    <a:lumMod val="50000"/>
                    <a:lumOff val="50000"/>
                  </a:schemeClr>
                </a:solidFill>
              </a:rPr>
              <a:pPr>
                <a:spcAft>
                  <a:spcPts val="600"/>
                </a:spcAft>
              </a:pPr>
              <a:t>24</a:t>
            </a:fld>
            <a:endParaRPr lang="en-US" sz="1100">
              <a:solidFill>
                <a:schemeClr val="tx1">
                  <a:lumMod val="50000"/>
                  <a:lumOff val="50000"/>
                </a:schemeClr>
              </a:solidFill>
            </a:endParaRPr>
          </a:p>
        </p:txBody>
      </p:sp>
      <p:sp>
        <p:nvSpPr>
          <p:cNvPr id="2" name="TextBox 1">
            <a:extLst>
              <a:ext uri="{FF2B5EF4-FFF2-40B4-BE49-F238E27FC236}">
                <a16:creationId xmlns:a16="http://schemas.microsoft.com/office/drawing/2014/main" id="{F36E57E9-EEC4-4D38-9348-4DFDBA51B31C}"/>
              </a:ext>
            </a:extLst>
          </p:cNvPr>
          <p:cNvSpPr txBox="1"/>
          <p:nvPr/>
        </p:nvSpPr>
        <p:spPr>
          <a:xfrm>
            <a:off x="1272618" y="588252"/>
            <a:ext cx="8917756" cy="584775"/>
          </a:xfrm>
          <a:prstGeom prst="rect">
            <a:avLst/>
          </a:prstGeom>
          <a:noFill/>
        </p:spPr>
        <p:txBody>
          <a:bodyPr wrap="square" rtlCol="0" anchor="ctr">
            <a:spAutoFit/>
          </a:bodyPr>
          <a:lstStyle/>
          <a:p>
            <a:r>
              <a:rPr lang="en-GB" sz="3200" dirty="0">
                <a:solidFill>
                  <a:schemeClr val="bg1"/>
                </a:solidFill>
              </a:rPr>
              <a:t>KNN Classifier</a:t>
            </a:r>
          </a:p>
        </p:txBody>
      </p:sp>
      <p:pic>
        <p:nvPicPr>
          <p:cNvPr id="11" name="Picture 10" descr="C:\Users\ADMIN\AppData\Local\Microsoft\Windows\INetCache\Content.MSO\B47FAF71.tmp">
            <a:extLst>
              <a:ext uri="{FF2B5EF4-FFF2-40B4-BE49-F238E27FC236}">
                <a16:creationId xmlns:a16="http://schemas.microsoft.com/office/drawing/2014/main" id="{793EF5DD-EF1D-4313-AC85-04B9A0A1199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9621" y="1839947"/>
            <a:ext cx="5524107" cy="4032951"/>
          </a:xfrm>
          <a:prstGeom prst="rect">
            <a:avLst/>
          </a:prstGeom>
          <a:noFill/>
          <a:ln>
            <a:noFill/>
          </a:ln>
        </p:spPr>
      </p:pic>
      <p:pic>
        <p:nvPicPr>
          <p:cNvPr id="12" name="Picture 11" descr="C:\Users\ADMIN\AppData\Local\Microsoft\Windows\INetCache\Content.MSO\9328D3A7.tmp">
            <a:extLst>
              <a:ext uri="{FF2B5EF4-FFF2-40B4-BE49-F238E27FC236}">
                <a16:creationId xmlns:a16="http://schemas.microsoft.com/office/drawing/2014/main" id="{B36276BF-0918-46B2-9B13-AD6C0DC91D7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62991" y="1747628"/>
            <a:ext cx="4107101" cy="4032951"/>
          </a:xfrm>
          <a:prstGeom prst="rect">
            <a:avLst/>
          </a:prstGeom>
          <a:noFill/>
          <a:ln>
            <a:noFill/>
          </a:ln>
        </p:spPr>
      </p:pic>
      <p:pic>
        <p:nvPicPr>
          <p:cNvPr id="15" name="Picture 14">
            <a:extLst>
              <a:ext uri="{FF2B5EF4-FFF2-40B4-BE49-F238E27FC236}">
                <a16:creationId xmlns:a16="http://schemas.microsoft.com/office/drawing/2014/main" id="{A26763BB-6352-4685-8BA7-F64E516B962F}"/>
              </a:ext>
            </a:extLst>
          </p:cNvPr>
          <p:cNvPicPr/>
          <p:nvPr/>
        </p:nvPicPr>
        <p:blipFill>
          <a:blip r:embed="rId4"/>
          <a:stretch>
            <a:fillRect/>
          </a:stretch>
        </p:blipFill>
        <p:spPr>
          <a:xfrm>
            <a:off x="3920490" y="5952744"/>
            <a:ext cx="4351020" cy="502920"/>
          </a:xfrm>
          <a:prstGeom prst="rect">
            <a:avLst/>
          </a:prstGeom>
        </p:spPr>
      </p:pic>
    </p:spTree>
    <p:extLst>
      <p:ext uri="{BB962C8B-B14F-4D97-AF65-F5344CB8AC3E}">
        <p14:creationId xmlns:p14="http://schemas.microsoft.com/office/powerpoint/2010/main" val="556310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A4F780C0-6634-7852-4C5E-AAEC59369819}"/>
              </a:ext>
            </a:extLst>
          </p:cNvPr>
          <p:cNvSpPr>
            <a:spLocks noGrp="1"/>
          </p:cNvSpPr>
          <p:nvPr>
            <p:ph type="sldNum" sz="quarter" idx="12"/>
          </p:nvPr>
        </p:nvSpPr>
        <p:spPr>
          <a:xfrm>
            <a:off x="11704320" y="6455664"/>
            <a:ext cx="448056" cy="365125"/>
          </a:xfrm>
        </p:spPr>
        <p:txBody>
          <a:bodyPr>
            <a:normAutofit/>
          </a:bodyPr>
          <a:lstStyle/>
          <a:p>
            <a:pPr>
              <a:spcAft>
                <a:spcPts val="600"/>
              </a:spcAft>
            </a:pPr>
            <a:fld id="{A49DFD55-3C28-40EF-9E31-A92D2E4017FF}" type="slidenum">
              <a:rPr lang="en-US" sz="1100" dirty="0">
                <a:solidFill>
                  <a:schemeClr val="tx1">
                    <a:lumMod val="50000"/>
                    <a:lumOff val="50000"/>
                  </a:schemeClr>
                </a:solidFill>
              </a:rPr>
              <a:pPr>
                <a:spcAft>
                  <a:spcPts val="600"/>
                </a:spcAft>
              </a:pPr>
              <a:t>25</a:t>
            </a:fld>
            <a:endParaRPr lang="en-US" sz="1100">
              <a:solidFill>
                <a:schemeClr val="tx1">
                  <a:lumMod val="50000"/>
                  <a:lumOff val="50000"/>
                </a:schemeClr>
              </a:solidFill>
            </a:endParaRPr>
          </a:p>
        </p:txBody>
      </p:sp>
      <p:sp>
        <p:nvSpPr>
          <p:cNvPr id="2" name="TextBox 1">
            <a:extLst>
              <a:ext uri="{FF2B5EF4-FFF2-40B4-BE49-F238E27FC236}">
                <a16:creationId xmlns:a16="http://schemas.microsoft.com/office/drawing/2014/main" id="{F36E57E9-EEC4-4D38-9348-4DFDBA51B31C}"/>
              </a:ext>
            </a:extLst>
          </p:cNvPr>
          <p:cNvSpPr txBox="1"/>
          <p:nvPr/>
        </p:nvSpPr>
        <p:spPr>
          <a:xfrm>
            <a:off x="1272618" y="588252"/>
            <a:ext cx="8917756" cy="584775"/>
          </a:xfrm>
          <a:prstGeom prst="rect">
            <a:avLst/>
          </a:prstGeom>
          <a:noFill/>
        </p:spPr>
        <p:txBody>
          <a:bodyPr wrap="square" rtlCol="0" anchor="ctr">
            <a:spAutoFit/>
          </a:bodyPr>
          <a:lstStyle/>
          <a:p>
            <a:r>
              <a:rPr lang="en-GB" sz="3200" dirty="0">
                <a:solidFill>
                  <a:schemeClr val="bg1"/>
                </a:solidFill>
              </a:rPr>
              <a:t>Decision Trees</a:t>
            </a:r>
          </a:p>
        </p:txBody>
      </p:sp>
      <p:pic>
        <p:nvPicPr>
          <p:cNvPr id="11" name="Picture 10" descr="C:\Users\ADMIN\AppData\Local\Microsoft\Windows\INetCache\Content.MSO\E0A55FE3.tmp">
            <a:extLst>
              <a:ext uri="{FF2B5EF4-FFF2-40B4-BE49-F238E27FC236}">
                <a16:creationId xmlns:a16="http://schemas.microsoft.com/office/drawing/2014/main" id="{1D8DC026-BE85-4789-B4E7-02EEC158F90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54144" y="1838227"/>
            <a:ext cx="4823460" cy="4030206"/>
          </a:xfrm>
          <a:prstGeom prst="rect">
            <a:avLst/>
          </a:prstGeom>
          <a:noFill/>
          <a:ln>
            <a:noFill/>
          </a:ln>
        </p:spPr>
      </p:pic>
      <p:pic>
        <p:nvPicPr>
          <p:cNvPr id="12" name="Picture 11" descr="C:\Users\ADMIN\AppData\Local\Microsoft\Windows\INetCache\Content.MSO\1A6346E9.tmp">
            <a:extLst>
              <a:ext uri="{FF2B5EF4-FFF2-40B4-BE49-F238E27FC236}">
                <a16:creationId xmlns:a16="http://schemas.microsoft.com/office/drawing/2014/main" id="{1BD4EAB5-15D1-4D1E-BE69-326CA58FA70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070102" y="1838227"/>
            <a:ext cx="4138367" cy="3815741"/>
          </a:xfrm>
          <a:prstGeom prst="rect">
            <a:avLst/>
          </a:prstGeom>
          <a:noFill/>
          <a:ln>
            <a:noFill/>
          </a:ln>
        </p:spPr>
      </p:pic>
      <p:pic>
        <p:nvPicPr>
          <p:cNvPr id="15" name="Picture 14">
            <a:extLst>
              <a:ext uri="{FF2B5EF4-FFF2-40B4-BE49-F238E27FC236}">
                <a16:creationId xmlns:a16="http://schemas.microsoft.com/office/drawing/2014/main" id="{57C64FA9-5366-4363-940E-F0C2820774F4}"/>
              </a:ext>
            </a:extLst>
          </p:cNvPr>
          <p:cNvPicPr/>
          <p:nvPr/>
        </p:nvPicPr>
        <p:blipFill>
          <a:blip r:embed="rId4"/>
          <a:stretch>
            <a:fillRect/>
          </a:stretch>
        </p:blipFill>
        <p:spPr>
          <a:xfrm>
            <a:off x="3684270" y="5868924"/>
            <a:ext cx="4823460" cy="586740"/>
          </a:xfrm>
          <a:prstGeom prst="rect">
            <a:avLst/>
          </a:prstGeom>
        </p:spPr>
      </p:pic>
    </p:spTree>
    <p:extLst>
      <p:ext uri="{BB962C8B-B14F-4D97-AF65-F5344CB8AC3E}">
        <p14:creationId xmlns:p14="http://schemas.microsoft.com/office/powerpoint/2010/main" val="884316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A4F780C0-6634-7852-4C5E-AAEC59369819}"/>
              </a:ext>
            </a:extLst>
          </p:cNvPr>
          <p:cNvSpPr>
            <a:spLocks noGrp="1"/>
          </p:cNvSpPr>
          <p:nvPr>
            <p:ph type="sldNum" sz="quarter" idx="12"/>
          </p:nvPr>
        </p:nvSpPr>
        <p:spPr>
          <a:xfrm>
            <a:off x="11704320" y="6455664"/>
            <a:ext cx="448056" cy="365125"/>
          </a:xfrm>
        </p:spPr>
        <p:txBody>
          <a:bodyPr>
            <a:normAutofit/>
          </a:bodyPr>
          <a:lstStyle/>
          <a:p>
            <a:pPr>
              <a:spcAft>
                <a:spcPts val="600"/>
              </a:spcAft>
            </a:pPr>
            <a:fld id="{A49DFD55-3C28-40EF-9E31-A92D2E4017FF}" type="slidenum">
              <a:rPr lang="en-US" sz="1100" dirty="0">
                <a:solidFill>
                  <a:schemeClr val="tx1">
                    <a:lumMod val="50000"/>
                    <a:lumOff val="50000"/>
                  </a:schemeClr>
                </a:solidFill>
              </a:rPr>
              <a:pPr>
                <a:spcAft>
                  <a:spcPts val="600"/>
                </a:spcAft>
              </a:pPr>
              <a:t>26</a:t>
            </a:fld>
            <a:endParaRPr lang="en-US" sz="1100">
              <a:solidFill>
                <a:schemeClr val="tx1">
                  <a:lumMod val="50000"/>
                  <a:lumOff val="50000"/>
                </a:schemeClr>
              </a:solidFill>
            </a:endParaRPr>
          </a:p>
        </p:txBody>
      </p:sp>
      <p:sp>
        <p:nvSpPr>
          <p:cNvPr id="2" name="TextBox 1">
            <a:extLst>
              <a:ext uri="{FF2B5EF4-FFF2-40B4-BE49-F238E27FC236}">
                <a16:creationId xmlns:a16="http://schemas.microsoft.com/office/drawing/2014/main" id="{F36E57E9-EEC4-4D38-9348-4DFDBA51B31C}"/>
              </a:ext>
            </a:extLst>
          </p:cNvPr>
          <p:cNvSpPr txBox="1"/>
          <p:nvPr/>
        </p:nvSpPr>
        <p:spPr>
          <a:xfrm>
            <a:off x="1272618" y="588252"/>
            <a:ext cx="8917756" cy="584775"/>
          </a:xfrm>
          <a:prstGeom prst="rect">
            <a:avLst/>
          </a:prstGeom>
          <a:noFill/>
        </p:spPr>
        <p:txBody>
          <a:bodyPr wrap="square" rtlCol="0" anchor="ctr">
            <a:spAutoFit/>
          </a:bodyPr>
          <a:lstStyle/>
          <a:p>
            <a:r>
              <a:rPr lang="en-GB" sz="3200" dirty="0">
                <a:solidFill>
                  <a:schemeClr val="bg1"/>
                </a:solidFill>
              </a:rPr>
              <a:t>Naïve Bayes Classifier</a:t>
            </a:r>
          </a:p>
        </p:txBody>
      </p:sp>
      <p:pic>
        <p:nvPicPr>
          <p:cNvPr id="11" name="Picture 10" descr="C:\Users\ADMIN\AppData\Local\Microsoft\Windows\INetCache\Content.MSO\8B16F1DF.tmp">
            <a:extLst>
              <a:ext uri="{FF2B5EF4-FFF2-40B4-BE49-F238E27FC236}">
                <a16:creationId xmlns:a16="http://schemas.microsoft.com/office/drawing/2014/main" id="{FF490ED1-BAB7-499C-AB79-FECAAA06B49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1953" y="1919399"/>
            <a:ext cx="5218398" cy="3958033"/>
          </a:xfrm>
          <a:prstGeom prst="rect">
            <a:avLst/>
          </a:prstGeom>
          <a:noFill/>
          <a:ln>
            <a:noFill/>
          </a:ln>
        </p:spPr>
      </p:pic>
      <p:pic>
        <p:nvPicPr>
          <p:cNvPr id="12" name="Picture 11" descr="C:\Users\ADMIN\AppData\Local\Microsoft\Windows\INetCache\Content.MSO\2F33645.tmp">
            <a:extLst>
              <a:ext uri="{FF2B5EF4-FFF2-40B4-BE49-F238E27FC236}">
                <a16:creationId xmlns:a16="http://schemas.microsoft.com/office/drawing/2014/main" id="{BB2F9770-417C-4093-9C83-56A988767C8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94689" y="1919399"/>
            <a:ext cx="4247119" cy="3878086"/>
          </a:xfrm>
          <a:prstGeom prst="rect">
            <a:avLst/>
          </a:prstGeom>
          <a:noFill/>
          <a:ln>
            <a:noFill/>
          </a:ln>
        </p:spPr>
      </p:pic>
      <p:pic>
        <p:nvPicPr>
          <p:cNvPr id="15" name="Picture 14">
            <a:extLst>
              <a:ext uri="{FF2B5EF4-FFF2-40B4-BE49-F238E27FC236}">
                <a16:creationId xmlns:a16="http://schemas.microsoft.com/office/drawing/2014/main" id="{EB9E5AE4-7629-4FD0-8104-3965E67A6161}"/>
              </a:ext>
            </a:extLst>
          </p:cNvPr>
          <p:cNvPicPr/>
          <p:nvPr/>
        </p:nvPicPr>
        <p:blipFill>
          <a:blip r:embed="rId4"/>
          <a:stretch>
            <a:fillRect/>
          </a:stretch>
        </p:blipFill>
        <p:spPr>
          <a:xfrm>
            <a:off x="3726179" y="6097206"/>
            <a:ext cx="4739640" cy="541020"/>
          </a:xfrm>
          <a:prstGeom prst="rect">
            <a:avLst/>
          </a:prstGeom>
        </p:spPr>
      </p:pic>
    </p:spTree>
    <p:extLst>
      <p:ext uri="{BB962C8B-B14F-4D97-AF65-F5344CB8AC3E}">
        <p14:creationId xmlns:p14="http://schemas.microsoft.com/office/powerpoint/2010/main" val="902633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A4F780C0-6634-7852-4C5E-AAEC59369819}"/>
              </a:ext>
            </a:extLst>
          </p:cNvPr>
          <p:cNvSpPr>
            <a:spLocks noGrp="1"/>
          </p:cNvSpPr>
          <p:nvPr>
            <p:ph type="sldNum" sz="quarter" idx="12"/>
          </p:nvPr>
        </p:nvSpPr>
        <p:spPr>
          <a:xfrm>
            <a:off x="11704320" y="6455664"/>
            <a:ext cx="448056" cy="365125"/>
          </a:xfrm>
        </p:spPr>
        <p:txBody>
          <a:bodyPr>
            <a:normAutofit/>
          </a:bodyPr>
          <a:lstStyle/>
          <a:p>
            <a:pPr>
              <a:spcAft>
                <a:spcPts val="600"/>
              </a:spcAft>
            </a:pPr>
            <a:fld id="{A49DFD55-3C28-40EF-9E31-A92D2E4017FF}" type="slidenum">
              <a:rPr lang="en-US" sz="1100" dirty="0">
                <a:solidFill>
                  <a:schemeClr val="tx1">
                    <a:lumMod val="50000"/>
                    <a:lumOff val="50000"/>
                  </a:schemeClr>
                </a:solidFill>
              </a:rPr>
              <a:pPr>
                <a:spcAft>
                  <a:spcPts val="600"/>
                </a:spcAft>
              </a:pPr>
              <a:t>27</a:t>
            </a:fld>
            <a:endParaRPr lang="en-US" sz="1100">
              <a:solidFill>
                <a:schemeClr val="tx1">
                  <a:lumMod val="50000"/>
                  <a:lumOff val="50000"/>
                </a:schemeClr>
              </a:solidFill>
            </a:endParaRPr>
          </a:p>
        </p:txBody>
      </p:sp>
      <p:sp>
        <p:nvSpPr>
          <p:cNvPr id="2" name="TextBox 1">
            <a:extLst>
              <a:ext uri="{FF2B5EF4-FFF2-40B4-BE49-F238E27FC236}">
                <a16:creationId xmlns:a16="http://schemas.microsoft.com/office/drawing/2014/main" id="{F36E57E9-EEC4-4D38-9348-4DFDBA51B31C}"/>
              </a:ext>
            </a:extLst>
          </p:cNvPr>
          <p:cNvSpPr txBox="1"/>
          <p:nvPr/>
        </p:nvSpPr>
        <p:spPr>
          <a:xfrm>
            <a:off x="1272618" y="588252"/>
            <a:ext cx="8917756" cy="584775"/>
          </a:xfrm>
          <a:prstGeom prst="rect">
            <a:avLst/>
          </a:prstGeom>
          <a:noFill/>
        </p:spPr>
        <p:txBody>
          <a:bodyPr wrap="square" rtlCol="0" anchor="ctr">
            <a:spAutoFit/>
          </a:bodyPr>
          <a:lstStyle/>
          <a:p>
            <a:r>
              <a:rPr lang="en-GB" sz="3200" dirty="0">
                <a:solidFill>
                  <a:schemeClr val="bg1"/>
                </a:solidFill>
              </a:rPr>
              <a:t>Random Forest</a:t>
            </a:r>
          </a:p>
        </p:txBody>
      </p:sp>
      <p:pic>
        <p:nvPicPr>
          <p:cNvPr id="13" name="Picture 12" descr="C:\Users\ADMIN\AppData\Local\Microsoft\Windows\INetCache\Content.MSO\6C41059B.tmp">
            <a:extLst>
              <a:ext uri="{FF2B5EF4-FFF2-40B4-BE49-F238E27FC236}">
                <a16:creationId xmlns:a16="http://schemas.microsoft.com/office/drawing/2014/main" id="{F9A3AB26-AFE8-434A-BEC3-4AB2A6B4358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7208" y="1894248"/>
            <a:ext cx="5156582" cy="3940944"/>
          </a:xfrm>
          <a:prstGeom prst="rect">
            <a:avLst/>
          </a:prstGeom>
          <a:noFill/>
          <a:ln>
            <a:noFill/>
          </a:ln>
        </p:spPr>
      </p:pic>
      <p:pic>
        <p:nvPicPr>
          <p:cNvPr id="17" name="Picture 16" descr="C:\Users\ADMIN\AppData\Local\Microsoft\Windows\INetCache\Content.MSO\FBF1CD61.tmp">
            <a:extLst>
              <a:ext uri="{FF2B5EF4-FFF2-40B4-BE49-F238E27FC236}">
                <a16:creationId xmlns:a16="http://schemas.microsoft.com/office/drawing/2014/main" id="{C4505FD4-7635-46EB-A210-A9C857D51DC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28701" y="1894247"/>
            <a:ext cx="4775619" cy="3940944"/>
          </a:xfrm>
          <a:prstGeom prst="rect">
            <a:avLst/>
          </a:prstGeom>
          <a:noFill/>
          <a:ln>
            <a:noFill/>
          </a:ln>
        </p:spPr>
      </p:pic>
      <p:pic>
        <p:nvPicPr>
          <p:cNvPr id="20" name="Picture 19">
            <a:extLst>
              <a:ext uri="{FF2B5EF4-FFF2-40B4-BE49-F238E27FC236}">
                <a16:creationId xmlns:a16="http://schemas.microsoft.com/office/drawing/2014/main" id="{A02B42AA-685F-47A2-AAAD-7FB16CD395D2}"/>
              </a:ext>
            </a:extLst>
          </p:cNvPr>
          <p:cNvPicPr/>
          <p:nvPr/>
        </p:nvPicPr>
        <p:blipFill>
          <a:blip r:embed="rId4"/>
          <a:stretch>
            <a:fillRect/>
          </a:stretch>
        </p:blipFill>
        <p:spPr>
          <a:xfrm>
            <a:off x="3653789" y="5945124"/>
            <a:ext cx="4884420" cy="510540"/>
          </a:xfrm>
          <a:prstGeom prst="rect">
            <a:avLst/>
          </a:prstGeom>
        </p:spPr>
      </p:pic>
    </p:spTree>
    <p:extLst>
      <p:ext uri="{BB962C8B-B14F-4D97-AF65-F5344CB8AC3E}">
        <p14:creationId xmlns:p14="http://schemas.microsoft.com/office/powerpoint/2010/main" val="3440315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2BF8-30C8-49E1-C127-1D1C8405AC50}"/>
              </a:ext>
            </a:extLst>
          </p:cNvPr>
          <p:cNvSpPr>
            <a:spLocks noGrp="1"/>
          </p:cNvSpPr>
          <p:nvPr>
            <p:ph type="title"/>
          </p:nvPr>
        </p:nvSpPr>
        <p:spPr>
          <a:xfrm>
            <a:off x="502551" y="2732335"/>
            <a:ext cx="10044023" cy="1393329"/>
          </a:xfrm>
        </p:spPr>
        <p:txBody>
          <a:bodyPr anchor="ctr">
            <a:normAutofit/>
          </a:bodyPr>
          <a:lstStyle/>
          <a:p>
            <a:r>
              <a:rPr lang="en-GB" sz="4000" dirty="0">
                <a:solidFill>
                  <a:srgbClr val="FFFFFF"/>
                </a:solidFill>
              </a:rPr>
              <a:t>COMPARISON</a:t>
            </a:r>
            <a:endParaRPr lang="en-US" sz="4000" dirty="0">
              <a:solidFill>
                <a:srgbClr val="FFFFFF"/>
              </a:solidFill>
            </a:endParaRPr>
          </a:p>
        </p:txBody>
      </p:sp>
      <p:sp>
        <p:nvSpPr>
          <p:cNvPr id="5" name="Slide Number Placeholder 4">
            <a:extLst>
              <a:ext uri="{FF2B5EF4-FFF2-40B4-BE49-F238E27FC236}">
                <a16:creationId xmlns:a16="http://schemas.microsoft.com/office/drawing/2014/main" id="{A4F780C0-6634-7852-4C5E-AAEC59369819}"/>
              </a:ext>
            </a:extLst>
          </p:cNvPr>
          <p:cNvSpPr>
            <a:spLocks noGrp="1"/>
          </p:cNvSpPr>
          <p:nvPr>
            <p:ph type="sldNum" sz="quarter" idx="12"/>
          </p:nvPr>
        </p:nvSpPr>
        <p:spPr>
          <a:xfrm>
            <a:off x="11704320" y="6455664"/>
            <a:ext cx="448056" cy="365125"/>
          </a:xfrm>
        </p:spPr>
        <p:txBody>
          <a:bodyPr>
            <a:normAutofit/>
          </a:bodyPr>
          <a:lstStyle/>
          <a:p>
            <a:pPr>
              <a:spcAft>
                <a:spcPts val="600"/>
              </a:spcAft>
            </a:pPr>
            <a:fld id="{A49DFD55-3C28-40EF-9E31-A92D2E4017FF}" type="slidenum">
              <a:rPr lang="en-US" sz="1100" dirty="0">
                <a:solidFill>
                  <a:schemeClr val="tx1">
                    <a:lumMod val="50000"/>
                    <a:lumOff val="50000"/>
                  </a:schemeClr>
                </a:solidFill>
              </a:rPr>
              <a:pPr>
                <a:spcAft>
                  <a:spcPts val="600"/>
                </a:spcAft>
              </a:pPr>
              <a:t>28</a:t>
            </a:fld>
            <a:endParaRPr lang="en-US" sz="1100">
              <a:solidFill>
                <a:schemeClr val="tx1">
                  <a:lumMod val="50000"/>
                  <a:lumOff val="50000"/>
                </a:schemeClr>
              </a:solidFill>
            </a:endParaRPr>
          </a:p>
        </p:txBody>
      </p:sp>
    </p:spTree>
    <p:extLst>
      <p:ext uri="{BB962C8B-B14F-4D97-AF65-F5344CB8AC3E}">
        <p14:creationId xmlns:p14="http://schemas.microsoft.com/office/powerpoint/2010/main" val="714404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A4F780C0-6634-7852-4C5E-AAEC59369819}"/>
              </a:ext>
            </a:extLst>
          </p:cNvPr>
          <p:cNvSpPr>
            <a:spLocks noGrp="1"/>
          </p:cNvSpPr>
          <p:nvPr>
            <p:ph type="sldNum" sz="quarter" idx="12"/>
          </p:nvPr>
        </p:nvSpPr>
        <p:spPr>
          <a:xfrm>
            <a:off x="11704320" y="6455664"/>
            <a:ext cx="448056" cy="365125"/>
          </a:xfrm>
        </p:spPr>
        <p:txBody>
          <a:bodyPr>
            <a:normAutofit/>
          </a:bodyPr>
          <a:lstStyle/>
          <a:p>
            <a:pPr>
              <a:spcAft>
                <a:spcPts val="600"/>
              </a:spcAft>
            </a:pPr>
            <a:fld id="{A49DFD55-3C28-40EF-9E31-A92D2E4017FF}" type="slidenum">
              <a:rPr lang="en-US" sz="1100" dirty="0">
                <a:solidFill>
                  <a:schemeClr val="tx1">
                    <a:lumMod val="50000"/>
                    <a:lumOff val="50000"/>
                  </a:schemeClr>
                </a:solidFill>
              </a:rPr>
              <a:pPr>
                <a:spcAft>
                  <a:spcPts val="600"/>
                </a:spcAft>
              </a:pPr>
              <a:t>29</a:t>
            </a:fld>
            <a:endParaRPr lang="en-US" sz="1100">
              <a:solidFill>
                <a:schemeClr val="tx1">
                  <a:lumMod val="50000"/>
                  <a:lumOff val="50000"/>
                </a:schemeClr>
              </a:solidFill>
            </a:endParaRPr>
          </a:p>
        </p:txBody>
      </p:sp>
      <p:sp>
        <p:nvSpPr>
          <p:cNvPr id="7" name="TextBox 6">
            <a:extLst>
              <a:ext uri="{FF2B5EF4-FFF2-40B4-BE49-F238E27FC236}">
                <a16:creationId xmlns:a16="http://schemas.microsoft.com/office/drawing/2014/main" id="{1F5E4370-047F-49D4-950C-C9E136B4A33E}"/>
              </a:ext>
            </a:extLst>
          </p:cNvPr>
          <p:cNvSpPr txBox="1"/>
          <p:nvPr/>
        </p:nvSpPr>
        <p:spPr>
          <a:xfrm>
            <a:off x="628454" y="2274838"/>
            <a:ext cx="10935092" cy="830997"/>
          </a:xfrm>
          <a:prstGeom prst="rect">
            <a:avLst/>
          </a:prstGeom>
          <a:noFill/>
        </p:spPr>
        <p:txBody>
          <a:bodyPr wrap="square" rtlCol="0">
            <a:spAutoFit/>
          </a:bodyPr>
          <a:lstStyle/>
          <a:p>
            <a:pPr marL="342900" indent="-342900">
              <a:buFont typeface="Arial" panose="020B0604020202020204" pitchFamily="34" charset="0"/>
              <a:buChar char="•"/>
            </a:pPr>
            <a:r>
              <a:rPr lang="en-GB" sz="2400" dirty="0"/>
              <a:t>The performance of the selected 5 models (logistic regression, </a:t>
            </a:r>
            <a:r>
              <a:rPr lang="en-GB" sz="2400" dirty="0" err="1"/>
              <a:t>kNN</a:t>
            </a:r>
            <a:r>
              <a:rPr lang="en-GB" sz="2400" dirty="0"/>
              <a:t>, Decision tree, Naïve Bayes, Random forest) are compared using various performance metrics</a:t>
            </a:r>
          </a:p>
        </p:txBody>
      </p:sp>
      <p:pic>
        <p:nvPicPr>
          <p:cNvPr id="8" name="Picture 7">
            <a:extLst>
              <a:ext uri="{FF2B5EF4-FFF2-40B4-BE49-F238E27FC236}">
                <a16:creationId xmlns:a16="http://schemas.microsoft.com/office/drawing/2014/main" id="{C34FC9B0-7784-4CBC-A1F4-EA46D3381BA6}"/>
              </a:ext>
            </a:extLst>
          </p:cNvPr>
          <p:cNvPicPr/>
          <p:nvPr/>
        </p:nvPicPr>
        <p:blipFill>
          <a:blip r:embed="rId2"/>
          <a:stretch>
            <a:fillRect/>
          </a:stretch>
        </p:blipFill>
        <p:spPr>
          <a:xfrm>
            <a:off x="2762054" y="3515215"/>
            <a:ext cx="6551628" cy="2583927"/>
          </a:xfrm>
          <a:prstGeom prst="rect">
            <a:avLst/>
          </a:prstGeom>
        </p:spPr>
      </p:pic>
    </p:spTree>
    <p:extLst>
      <p:ext uri="{BB962C8B-B14F-4D97-AF65-F5344CB8AC3E}">
        <p14:creationId xmlns:p14="http://schemas.microsoft.com/office/powerpoint/2010/main" val="3219056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A4F780C0-6634-7852-4C5E-AAEC59369819}"/>
              </a:ext>
            </a:extLst>
          </p:cNvPr>
          <p:cNvSpPr>
            <a:spLocks noGrp="1"/>
          </p:cNvSpPr>
          <p:nvPr>
            <p:ph type="sldNum" sz="quarter" idx="12"/>
          </p:nvPr>
        </p:nvSpPr>
        <p:spPr>
          <a:xfrm>
            <a:off x="11704320" y="6455664"/>
            <a:ext cx="448056" cy="365125"/>
          </a:xfrm>
        </p:spPr>
        <p:txBody>
          <a:bodyPr>
            <a:normAutofit/>
          </a:bodyPr>
          <a:lstStyle/>
          <a:p>
            <a:pPr>
              <a:spcAft>
                <a:spcPts val="600"/>
              </a:spcAft>
            </a:pPr>
            <a:fld id="{A49DFD55-3C28-40EF-9E31-A92D2E4017FF}" type="slidenum">
              <a:rPr lang="en-US" sz="1100" dirty="0">
                <a:solidFill>
                  <a:schemeClr val="tx1">
                    <a:lumMod val="50000"/>
                    <a:lumOff val="50000"/>
                  </a:schemeClr>
                </a:solidFill>
              </a:rPr>
              <a:pPr>
                <a:spcAft>
                  <a:spcPts val="600"/>
                </a:spcAft>
              </a:pPr>
              <a:t>3</a:t>
            </a:fld>
            <a:endParaRPr lang="en-US" sz="1100">
              <a:solidFill>
                <a:schemeClr val="tx1">
                  <a:lumMod val="50000"/>
                  <a:lumOff val="50000"/>
                </a:schemeClr>
              </a:solidFill>
            </a:endParaRPr>
          </a:p>
        </p:txBody>
      </p:sp>
      <p:sp>
        <p:nvSpPr>
          <p:cNvPr id="7" name="TextBox 6">
            <a:extLst>
              <a:ext uri="{FF2B5EF4-FFF2-40B4-BE49-F238E27FC236}">
                <a16:creationId xmlns:a16="http://schemas.microsoft.com/office/drawing/2014/main" id="{1F5E4370-047F-49D4-950C-C9E136B4A33E}"/>
              </a:ext>
            </a:extLst>
          </p:cNvPr>
          <p:cNvSpPr txBox="1"/>
          <p:nvPr/>
        </p:nvSpPr>
        <p:spPr>
          <a:xfrm>
            <a:off x="697584" y="1924821"/>
            <a:ext cx="10935092"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Diabetes is a chronic (long-lasting) health condition that affects how your body turns food into energy.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Your body breaks down most of the food you eat into sugar (glucose) and releases it into your bloodstream. When your blood sugar goes up, it signals your pancreas to release insulin. Insulin acts like a key to let the blood sugar into your body’s cells for use as energy.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With diabetes, your body doesn’t make enough insulin or can’t use it as well as it should. When there isn’t enough insulin or cells stop responding to insulin, too much blood sugar stays in your bloodstream. Over time, that can cause serious health problems, such as heart disease, vision loss, and kidney disease</a:t>
            </a:r>
          </a:p>
        </p:txBody>
      </p:sp>
    </p:spTree>
    <p:extLst>
      <p:ext uri="{BB962C8B-B14F-4D97-AF65-F5344CB8AC3E}">
        <p14:creationId xmlns:p14="http://schemas.microsoft.com/office/powerpoint/2010/main" val="126104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E082BD5-6867-1F4F-94F1-9EF2FB542D9E}"/>
              </a:ext>
            </a:extLst>
          </p:cNvPr>
          <p:cNvSpPr>
            <a:spLocks noGrp="1"/>
          </p:cNvSpPr>
          <p:nvPr>
            <p:ph type="title"/>
          </p:nvPr>
        </p:nvSpPr>
        <p:spPr>
          <a:xfrm>
            <a:off x="2026693" y="257363"/>
            <a:ext cx="8147713" cy="2871416"/>
          </a:xfrm>
        </p:spPr>
        <p:txBody>
          <a:bodyPr vert="horz" lIns="91440" tIns="45720" rIns="91440" bIns="45720" rtlCol="0" anchor="ctr">
            <a:normAutofit/>
          </a:bodyPr>
          <a:lstStyle/>
          <a:p>
            <a:pPr algn="ctr"/>
            <a:r>
              <a:rPr lang="en-US" sz="4800" kern="1200">
                <a:solidFill>
                  <a:srgbClr val="FFFFFF"/>
                </a:solidFill>
                <a:latin typeface="+mj-lt"/>
                <a:ea typeface="+mj-ea"/>
                <a:cs typeface="+mj-cs"/>
              </a:rPr>
              <a:t>coNCLUSION</a:t>
            </a:r>
          </a:p>
        </p:txBody>
      </p:sp>
      <p:sp>
        <p:nvSpPr>
          <p:cNvPr id="5" name="Slide Number Placeholder 4">
            <a:extLst>
              <a:ext uri="{FF2B5EF4-FFF2-40B4-BE49-F238E27FC236}">
                <a16:creationId xmlns:a16="http://schemas.microsoft.com/office/drawing/2014/main" id="{7E66F01E-D78B-75C9-C239-F0F8895ADC0C}"/>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A49DFD55-3C28-40EF-9E31-A92D2E4017FF}" type="slidenum">
              <a:rPr lang="en-US" sz="1100">
                <a:solidFill>
                  <a:srgbClr val="FFFFFF"/>
                </a:solidFill>
              </a:rPr>
              <a:pPr>
                <a:spcAft>
                  <a:spcPts val="600"/>
                </a:spcAft>
              </a:pPr>
              <a:t>30</a:t>
            </a:fld>
            <a:endParaRPr lang="en-US" sz="1100">
              <a:solidFill>
                <a:srgbClr val="FFFFFF"/>
              </a:solidFill>
            </a:endParaRPr>
          </a:p>
        </p:txBody>
      </p:sp>
      <p:sp>
        <p:nvSpPr>
          <p:cNvPr id="4" name="TextBox 3">
            <a:extLst>
              <a:ext uri="{FF2B5EF4-FFF2-40B4-BE49-F238E27FC236}">
                <a16:creationId xmlns:a16="http://schemas.microsoft.com/office/drawing/2014/main" id="{CF57F07C-DD3F-7872-E259-F9FF916364AE}"/>
              </a:ext>
            </a:extLst>
          </p:cNvPr>
          <p:cNvSpPr txBox="1"/>
          <p:nvPr/>
        </p:nvSpPr>
        <p:spPr>
          <a:xfrm>
            <a:off x="1057966" y="3145183"/>
            <a:ext cx="1071659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solidFill>
                  <a:srgbClr val="FFFFFF"/>
                </a:solidFill>
              </a:rPr>
              <a:t>Among all the models evaluated, Logistic Regression model perform best in predicting diabetes using health related parameters, with high accuracy rates, sensitivity, specificity, AUC score, and F1-score</a:t>
            </a:r>
            <a:endParaRPr lang="en-US" sz="2400" dirty="0">
              <a:solidFill>
                <a:srgbClr val="FFFFFF"/>
              </a:solidFill>
            </a:endParaRPr>
          </a:p>
        </p:txBody>
      </p:sp>
    </p:spTree>
    <p:extLst>
      <p:ext uri="{BB962C8B-B14F-4D97-AF65-F5344CB8AC3E}">
        <p14:creationId xmlns:p14="http://schemas.microsoft.com/office/powerpoint/2010/main" val="2398534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1045249" y="3082565"/>
            <a:ext cx="3856689" cy="2026762"/>
          </a:xfrm>
        </p:spPr>
        <p:txBody>
          <a:bodyPr anchor="ctr">
            <a:noAutofit/>
          </a:bodyPr>
          <a:lstStyle/>
          <a:p>
            <a:pPr algn="ctr"/>
            <a:r>
              <a:rPr lang="en-US" sz="3200" dirty="0">
                <a:solidFill>
                  <a:srgbClr val="FFFFFF"/>
                </a:solidFill>
              </a:rPr>
              <a:t>THANK YOU</a:t>
            </a:r>
            <a:br>
              <a:rPr lang="en-US" sz="3200" dirty="0">
                <a:solidFill>
                  <a:srgbClr val="FFFFFF"/>
                </a:solidFill>
              </a:rPr>
            </a:br>
            <a:br>
              <a:rPr lang="en-US" sz="3200" dirty="0">
                <a:solidFill>
                  <a:srgbClr val="FFFFFF"/>
                </a:solidFill>
              </a:rPr>
            </a:br>
            <a:endParaRPr lang="en-US" sz="3200" dirty="0">
              <a:solidFill>
                <a:srgbClr val="FFFFFF"/>
              </a:solidFill>
            </a:endParaRPr>
          </a:p>
        </p:txBody>
      </p:sp>
      <p:sp>
        <p:nvSpPr>
          <p:cNvPr id="110" name="Rectangle 109">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Graphic 56" descr="Smiling Face with No Fill">
            <a:extLst>
              <a:ext uri="{FF2B5EF4-FFF2-40B4-BE49-F238E27FC236}">
                <a16:creationId xmlns:a16="http://schemas.microsoft.com/office/drawing/2014/main" id="{3E0F40C9-D166-F1DE-09B6-BBAC680222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1874" y="2108877"/>
            <a:ext cx="2654533" cy="2654533"/>
          </a:xfrm>
          <a:prstGeom prst="rect">
            <a:avLst/>
          </a:prstGeom>
        </p:spPr>
      </p:pic>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11704320" y="6451600"/>
            <a:ext cx="444500" cy="365125"/>
          </a:xfrm>
        </p:spPr>
        <p:txBody>
          <a:bodyPr>
            <a:normAutofit/>
          </a:bodyPr>
          <a:lstStyle/>
          <a:p>
            <a:pPr>
              <a:spcAft>
                <a:spcPts val="600"/>
              </a:spcAft>
            </a:pPr>
            <a:fld id="{A49DFD55-3C28-40EF-9E31-A92D2E4017FF}" type="slidenum">
              <a:rPr lang="en-US" sz="1100">
                <a:solidFill>
                  <a:srgbClr val="FFFFFF"/>
                </a:solidFill>
              </a:rPr>
              <a:pPr>
                <a:spcAft>
                  <a:spcPts val="600"/>
                </a:spcAft>
              </a:pPr>
              <a:t>31</a:t>
            </a:fld>
            <a:endParaRPr lang="en-US" sz="1100">
              <a:solidFill>
                <a:srgbClr val="FFFFFF"/>
              </a:solidFill>
            </a:endParaRPr>
          </a:p>
        </p:txBody>
      </p:sp>
    </p:spTree>
    <p:extLst>
      <p:ext uri="{BB962C8B-B14F-4D97-AF65-F5344CB8AC3E}">
        <p14:creationId xmlns:p14="http://schemas.microsoft.com/office/powerpoint/2010/main" val="1969787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2BF8-30C8-49E1-C127-1D1C8405AC50}"/>
              </a:ext>
            </a:extLst>
          </p:cNvPr>
          <p:cNvSpPr>
            <a:spLocks noGrp="1"/>
          </p:cNvSpPr>
          <p:nvPr>
            <p:ph type="title"/>
          </p:nvPr>
        </p:nvSpPr>
        <p:spPr>
          <a:xfrm>
            <a:off x="502551" y="2990135"/>
            <a:ext cx="10044023" cy="877729"/>
          </a:xfrm>
        </p:spPr>
        <p:txBody>
          <a:bodyPr anchor="ctr">
            <a:normAutofit/>
          </a:bodyPr>
          <a:lstStyle/>
          <a:p>
            <a:r>
              <a:rPr lang="en-GB" sz="4000" dirty="0">
                <a:solidFill>
                  <a:srgbClr val="FFFFFF"/>
                </a:solidFill>
              </a:rPr>
              <a:t>Problem definition</a:t>
            </a:r>
            <a:endParaRPr lang="en-US" sz="4000" dirty="0">
              <a:solidFill>
                <a:srgbClr val="FFFFFF"/>
              </a:solidFill>
            </a:endParaRPr>
          </a:p>
        </p:txBody>
      </p:sp>
      <p:sp>
        <p:nvSpPr>
          <p:cNvPr id="5" name="Slide Number Placeholder 4">
            <a:extLst>
              <a:ext uri="{FF2B5EF4-FFF2-40B4-BE49-F238E27FC236}">
                <a16:creationId xmlns:a16="http://schemas.microsoft.com/office/drawing/2014/main" id="{A4F780C0-6634-7852-4C5E-AAEC59369819}"/>
              </a:ext>
            </a:extLst>
          </p:cNvPr>
          <p:cNvSpPr>
            <a:spLocks noGrp="1"/>
          </p:cNvSpPr>
          <p:nvPr>
            <p:ph type="sldNum" sz="quarter" idx="12"/>
          </p:nvPr>
        </p:nvSpPr>
        <p:spPr>
          <a:xfrm>
            <a:off x="11704320" y="6455664"/>
            <a:ext cx="448056" cy="365125"/>
          </a:xfrm>
        </p:spPr>
        <p:txBody>
          <a:bodyPr>
            <a:normAutofit/>
          </a:bodyPr>
          <a:lstStyle/>
          <a:p>
            <a:pPr>
              <a:spcAft>
                <a:spcPts val="600"/>
              </a:spcAft>
            </a:pPr>
            <a:fld id="{A49DFD55-3C28-40EF-9E31-A92D2E4017FF}" type="slidenum">
              <a:rPr lang="en-US" sz="1100" dirty="0">
                <a:solidFill>
                  <a:schemeClr val="tx1">
                    <a:lumMod val="50000"/>
                    <a:lumOff val="50000"/>
                  </a:schemeClr>
                </a:solidFill>
              </a:rPr>
              <a:pPr>
                <a:spcAft>
                  <a:spcPts val="600"/>
                </a:spcAft>
              </a:pPr>
              <a:t>4</a:t>
            </a:fld>
            <a:endParaRPr lang="en-US" sz="1100">
              <a:solidFill>
                <a:schemeClr val="tx1">
                  <a:lumMod val="50000"/>
                  <a:lumOff val="50000"/>
                </a:schemeClr>
              </a:solidFill>
            </a:endParaRPr>
          </a:p>
        </p:txBody>
      </p:sp>
    </p:spTree>
    <p:extLst>
      <p:ext uri="{BB962C8B-B14F-4D97-AF65-F5344CB8AC3E}">
        <p14:creationId xmlns:p14="http://schemas.microsoft.com/office/powerpoint/2010/main" val="2896327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A4F780C0-6634-7852-4C5E-AAEC59369819}"/>
              </a:ext>
            </a:extLst>
          </p:cNvPr>
          <p:cNvSpPr>
            <a:spLocks noGrp="1"/>
          </p:cNvSpPr>
          <p:nvPr>
            <p:ph type="sldNum" sz="quarter" idx="12"/>
          </p:nvPr>
        </p:nvSpPr>
        <p:spPr>
          <a:xfrm>
            <a:off x="11704320" y="6455664"/>
            <a:ext cx="448056" cy="365125"/>
          </a:xfrm>
        </p:spPr>
        <p:txBody>
          <a:bodyPr>
            <a:normAutofit/>
          </a:bodyPr>
          <a:lstStyle/>
          <a:p>
            <a:pPr>
              <a:spcAft>
                <a:spcPts val="600"/>
              </a:spcAft>
            </a:pPr>
            <a:fld id="{A49DFD55-3C28-40EF-9E31-A92D2E4017FF}" type="slidenum">
              <a:rPr lang="en-US" sz="1100" dirty="0">
                <a:solidFill>
                  <a:schemeClr val="tx1">
                    <a:lumMod val="50000"/>
                    <a:lumOff val="50000"/>
                  </a:schemeClr>
                </a:solidFill>
              </a:rPr>
              <a:pPr>
                <a:spcAft>
                  <a:spcPts val="600"/>
                </a:spcAft>
              </a:pPr>
              <a:t>5</a:t>
            </a:fld>
            <a:endParaRPr lang="en-US" sz="1100">
              <a:solidFill>
                <a:schemeClr val="tx1">
                  <a:lumMod val="50000"/>
                  <a:lumOff val="50000"/>
                </a:schemeClr>
              </a:solidFill>
            </a:endParaRPr>
          </a:p>
        </p:txBody>
      </p:sp>
      <p:sp>
        <p:nvSpPr>
          <p:cNvPr id="7" name="TextBox 6">
            <a:extLst>
              <a:ext uri="{FF2B5EF4-FFF2-40B4-BE49-F238E27FC236}">
                <a16:creationId xmlns:a16="http://schemas.microsoft.com/office/drawing/2014/main" id="{1F5E4370-047F-49D4-950C-C9E136B4A33E}"/>
              </a:ext>
            </a:extLst>
          </p:cNvPr>
          <p:cNvSpPr txBox="1"/>
          <p:nvPr/>
        </p:nvSpPr>
        <p:spPr>
          <a:xfrm>
            <a:off x="628454" y="2274838"/>
            <a:ext cx="10935092"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t>There isn’t a cure yet for diabetes, but detecting it in early stage and taking proper medication and diet helps in keeping it under control</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intention of this project is to build supervised models like Logistic regression, K nearest neighbors, Random Forest and Decision trees and identifying the best algorithm which can predict diabetes for a patient with high accuracy.</a:t>
            </a:r>
          </a:p>
        </p:txBody>
      </p:sp>
    </p:spTree>
    <p:extLst>
      <p:ext uri="{BB962C8B-B14F-4D97-AF65-F5344CB8AC3E}">
        <p14:creationId xmlns:p14="http://schemas.microsoft.com/office/powerpoint/2010/main" val="951302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2BF8-30C8-49E1-C127-1D1C8405AC50}"/>
              </a:ext>
            </a:extLst>
          </p:cNvPr>
          <p:cNvSpPr>
            <a:spLocks noGrp="1"/>
          </p:cNvSpPr>
          <p:nvPr>
            <p:ph type="title"/>
          </p:nvPr>
        </p:nvSpPr>
        <p:spPr>
          <a:xfrm>
            <a:off x="502551" y="2990135"/>
            <a:ext cx="10044023" cy="877729"/>
          </a:xfrm>
        </p:spPr>
        <p:txBody>
          <a:bodyPr anchor="ctr">
            <a:normAutofit/>
          </a:bodyPr>
          <a:lstStyle/>
          <a:p>
            <a:r>
              <a:rPr lang="en-GB" sz="4000" dirty="0">
                <a:solidFill>
                  <a:srgbClr val="FFFFFF"/>
                </a:solidFill>
              </a:rPr>
              <a:t>Data Source</a:t>
            </a:r>
            <a:endParaRPr lang="en-US" sz="4000" dirty="0">
              <a:solidFill>
                <a:srgbClr val="FFFFFF"/>
              </a:solidFill>
            </a:endParaRPr>
          </a:p>
        </p:txBody>
      </p:sp>
      <p:sp>
        <p:nvSpPr>
          <p:cNvPr id="5" name="Slide Number Placeholder 4">
            <a:extLst>
              <a:ext uri="{FF2B5EF4-FFF2-40B4-BE49-F238E27FC236}">
                <a16:creationId xmlns:a16="http://schemas.microsoft.com/office/drawing/2014/main" id="{A4F780C0-6634-7852-4C5E-AAEC59369819}"/>
              </a:ext>
            </a:extLst>
          </p:cNvPr>
          <p:cNvSpPr>
            <a:spLocks noGrp="1"/>
          </p:cNvSpPr>
          <p:nvPr>
            <p:ph type="sldNum" sz="quarter" idx="12"/>
          </p:nvPr>
        </p:nvSpPr>
        <p:spPr>
          <a:xfrm>
            <a:off x="11704320" y="6455664"/>
            <a:ext cx="448056" cy="365125"/>
          </a:xfrm>
        </p:spPr>
        <p:txBody>
          <a:bodyPr>
            <a:normAutofit/>
          </a:bodyPr>
          <a:lstStyle/>
          <a:p>
            <a:pPr>
              <a:spcAft>
                <a:spcPts val="600"/>
              </a:spcAft>
            </a:pPr>
            <a:fld id="{A49DFD55-3C28-40EF-9E31-A92D2E4017FF}" type="slidenum">
              <a:rPr lang="en-US" sz="1100" dirty="0">
                <a:solidFill>
                  <a:schemeClr val="tx1">
                    <a:lumMod val="50000"/>
                    <a:lumOff val="50000"/>
                  </a:schemeClr>
                </a:solidFill>
              </a:rPr>
              <a:pPr>
                <a:spcAft>
                  <a:spcPts val="600"/>
                </a:spcAft>
              </a:pPr>
              <a:t>6</a:t>
            </a:fld>
            <a:endParaRPr lang="en-US" sz="1100">
              <a:solidFill>
                <a:schemeClr val="tx1">
                  <a:lumMod val="50000"/>
                  <a:lumOff val="50000"/>
                </a:schemeClr>
              </a:solidFill>
            </a:endParaRPr>
          </a:p>
        </p:txBody>
      </p:sp>
    </p:spTree>
    <p:extLst>
      <p:ext uri="{BB962C8B-B14F-4D97-AF65-F5344CB8AC3E}">
        <p14:creationId xmlns:p14="http://schemas.microsoft.com/office/powerpoint/2010/main" val="3780195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A4F780C0-6634-7852-4C5E-AAEC59369819}"/>
              </a:ext>
            </a:extLst>
          </p:cNvPr>
          <p:cNvSpPr>
            <a:spLocks noGrp="1"/>
          </p:cNvSpPr>
          <p:nvPr>
            <p:ph type="sldNum" sz="quarter" idx="12"/>
          </p:nvPr>
        </p:nvSpPr>
        <p:spPr>
          <a:xfrm>
            <a:off x="11704320" y="6455664"/>
            <a:ext cx="448056" cy="365125"/>
          </a:xfrm>
        </p:spPr>
        <p:txBody>
          <a:bodyPr>
            <a:normAutofit/>
          </a:bodyPr>
          <a:lstStyle/>
          <a:p>
            <a:pPr>
              <a:spcAft>
                <a:spcPts val="600"/>
              </a:spcAft>
            </a:pPr>
            <a:fld id="{A49DFD55-3C28-40EF-9E31-A92D2E4017FF}" type="slidenum">
              <a:rPr lang="en-US" sz="1100" dirty="0">
                <a:solidFill>
                  <a:schemeClr val="tx1">
                    <a:lumMod val="50000"/>
                    <a:lumOff val="50000"/>
                  </a:schemeClr>
                </a:solidFill>
              </a:rPr>
              <a:pPr>
                <a:spcAft>
                  <a:spcPts val="600"/>
                </a:spcAft>
              </a:pPr>
              <a:t>7</a:t>
            </a:fld>
            <a:endParaRPr lang="en-US" sz="1100">
              <a:solidFill>
                <a:schemeClr val="tx1">
                  <a:lumMod val="50000"/>
                  <a:lumOff val="50000"/>
                </a:schemeClr>
              </a:solidFill>
            </a:endParaRPr>
          </a:p>
        </p:txBody>
      </p:sp>
      <p:sp>
        <p:nvSpPr>
          <p:cNvPr id="7" name="TextBox 6">
            <a:extLst>
              <a:ext uri="{FF2B5EF4-FFF2-40B4-BE49-F238E27FC236}">
                <a16:creationId xmlns:a16="http://schemas.microsoft.com/office/drawing/2014/main" id="{1F5E4370-047F-49D4-950C-C9E136B4A33E}"/>
              </a:ext>
            </a:extLst>
          </p:cNvPr>
          <p:cNvSpPr txBox="1"/>
          <p:nvPr/>
        </p:nvSpPr>
        <p:spPr>
          <a:xfrm>
            <a:off x="628454" y="2274838"/>
            <a:ext cx="10935092" cy="2677656"/>
          </a:xfrm>
          <a:prstGeom prst="rect">
            <a:avLst/>
          </a:prstGeom>
          <a:noFill/>
        </p:spPr>
        <p:txBody>
          <a:bodyPr wrap="square" rtlCol="0">
            <a:spAutoFit/>
          </a:bodyPr>
          <a:lstStyle/>
          <a:p>
            <a:pPr marL="342900" indent="-342900">
              <a:buFont typeface="Arial" panose="020B0604020202020204" pitchFamily="34" charset="0"/>
              <a:buChar char="•"/>
            </a:pPr>
            <a:r>
              <a:rPr lang="en-GB" sz="2400" dirty="0"/>
              <a:t>The dataset for this project is obtained from </a:t>
            </a:r>
            <a:r>
              <a:rPr lang="en-GB" sz="2400" dirty="0" err="1"/>
              <a:t>center</a:t>
            </a:r>
            <a:r>
              <a:rPr lang="en-GB" sz="2400" dirty="0"/>
              <a:t> for disease control and prevention (CDC) website</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National </a:t>
            </a:r>
            <a:r>
              <a:rPr lang="en-GB" sz="2400" dirty="0" err="1"/>
              <a:t>center</a:t>
            </a:r>
            <a:r>
              <a:rPr lang="en-GB" sz="2400" dirty="0"/>
              <a:t> for health statistics(NCHS), as a part of National health and nutrition examination survey has submitted the dataset to CDC</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The link to dataset is </a:t>
            </a:r>
            <a:r>
              <a:rPr lang="en-GB" sz="2400" dirty="0">
                <a:hlinkClick r:id="rId2"/>
              </a:rPr>
              <a:t>here</a:t>
            </a:r>
            <a:endParaRPr lang="en-US" sz="2400" dirty="0"/>
          </a:p>
        </p:txBody>
      </p:sp>
    </p:spTree>
    <p:extLst>
      <p:ext uri="{BB962C8B-B14F-4D97-AF65-F5344CB8AC3E}">
        <p14:creationId xmlns:p14="http://schemas.microsoft.com/office/powerpoint/2010/main" val="2219328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2BF8-30C8-49E1-C127-1D1C8405AC50}"/>
              </a:ext>
            </a:extLst>
          </p:cNvPr>
          <p:cNvSpPr>
            <a:spLocks noGrp="1"/>
          </p:cNvSpPr>
          <p:nvPr>
            <p:ph type="title"/>
          </p:nvPr>
        </p:nvSpPr>
        <p:spPr>
          <a:xfrm>
            <a:off x="502551" y="2990135"/>
            <a:ext cx="10044023" cy="877729"/>
          </a:xfrm>
        </p:spPr>
        <p:txBody>
          <a:bodyPr anchor="ctr">
            <a:normAutofit/>
          </a:bodyPr>
          <a:lstStyle/>
          <a:p>
            <a:r>
              <a:rPr lang="en-GB" sz="4000" dirty="0">
                <a:solidFill>
                  <a:srgbClr val="FFFFFF"/>
                </a:solidFill>
              </a:rPr>
              <a:t>Data description</a:t>
            </a:r>
            <a:endParaRPr lang="en-US" sz="4000" dirty="0">
              <a:solidFill>
                <a:srgbClr val="FFFFFF"/>
              </a:solidFill>
            </a:endParaRPr>
          </a:p>
        </p:txBody>
      </p:sp>
      <p:sp>
        <p:nvSpPr>
          <p:cNvPr id="5" name="Slide Number Placeholder 4">
            <a:extLst>
              <a:ext uri="{FF2B5EF4-FFF2-40B4-BE49-F238E27FC236}">
                <a16:creationId xmlns:a16="http://schemas.microsoft.com/office/drawing/2014/main" id="{A4F780C0-6634-7852-4C5E-AAEC59369819}"/>
              </a:ext>
            </a:extLst>
          </p:cNvPr>
          <p:cNvSpPr>
            <a:spLocks noGrp="1"/>
          </p:cNvSpPr>
          <p:nvPr>
            <p:ph type="sldNum" sz="quarter" idx="12"/>
          </p:nvPr>
        </p:nvSpPr>
        <p:spPr>
          <a:xfrm>
            <a:off x="11704320" y="6455664"/>
            <a:ext cx="448056" cy="365125"/>
          </a:xfrm>
        </p:spPr>
        <p:txBody>
          <a:bodyPr>
            <a:normAutofit/>
          </a:bodyPr>
          <a:lstStyle/>
          <a:p>
            <a:pPr>
              <a:spcAft>
                <a:spcPts val="600"/>
              </a:spcAft>
            </a:pPr>
            <a:fld id="{A49DFD55-3C28-40EF-9E31-A92D2E4017FF}" type="slidenum">
              <a:rPr lang="en-US" sz="1100" dirty="0">
                <a:solidFill>
                  <a:schemeClr val="tx1">
                    <a:lumMod val="50000"/>
                    <a:lumOff val="50000"/>
                  </a:schemeClr>
                </a:solidFill>
              </a:rPr>
              <a:pPr>
                <a:spcAft>
                  <a:spcPts val="600"/>
                </a:spcAft>
              </a:pPr>
              <a:t>8</a:t>
            </a:fld>
            <a:endParaRPr lang="en-US" sz="1100">
              <a:solidFill>
                <a:schemeClr val="tx1">
                  <a:lumMod val="50000"/>
                  <a:lumOff val="50000"/>
                </a:schemeClr>
              </a:solidFill>
            </a:endParaRPr>
          </a:p>
        </p:txBody>
      </p:sp>
    </p:spTree>
    <p:extLst>
      <p:ext uri="{BB962C8B-B14F-4D97-AF65-F5344CB8AC3E}">
        <p14:creationId xmlns:p14="http://schemas.microsoft.com/office/powerpoint/2010/main" val="451886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A4F780C0-6634-7852-4C5E-AAEC59369819}"/>
              </a:ext>
            </a:extLst>
          </p:cNvPr>
          <p:cNvSpPr>
            <a:spLocks noGrp="1"/>
          </p:cNvSpPr>
          <p:nvPr>
            <p:ph type="sldNum" sz="quarter" idx="12"/>
          </p:nvPr>
        </p:nvSpPr>
        <p:spPr>
          <a:xfrm>
            <a:off x="11704320" y="6455664"/>
            <a:ext cx="448056" cy="365125"/>
          </a:xfrm>
        </p:spPr>
        <p:txBody>
          <a:bodyPr>
            <a:normAutofit/>
          </a:bodyPr>
          <a:lstStyle/>
          <a:p>
            <a:pPr>
              <a:spcAft>
                <a:spcPts val="600"/>
              </a:spcAft>
            </a:pPr>
            <a:fld id="{A49DFD55-3C28-40EF-9E31-A92D2E4017FF}" type="slidenum">
              <a:rPr lang="en-US" sz="1100" dirty="0">
                <a:solidFill>
                  <a:schemeClr val="tx1">
                    <a:lumMod val="50000"/>
                    <a:lumOff val="50000"/>
                  </a:schemeClr>
                </a:solidFill>
              </a:rPr>
              <a:pPr>
                <a:spcAft>
                  <a:spcPts val="600"/>
                </a:spcAft>
              </a:pPr>
              <a:t>9</a:t>
            </a:fld>
            <a:endParaRPr lang="en-US" sz="1100">
              <a:solidFill>
                <a:schemeClr val="tx1">
                  <a:lumMod val="50000"/>
                  <a:lumOff val="50000"/>
                </a:schemeClr>
              </a:solidFill>
            </a:endParaRPr>
          </a:p>
        </p:txBody>
      </p:sp>
      <p:pic>
        <p:nvPicPr>
          <p:cNvPr id="8" name="Picture 7">
            <a:extLst>
              <a:ext uri="{FF2B5EF4-FFF2-40B4-BE49-F238E27FC236}">
                <a16:creationId xmlns:a16="http://schemas.microsoft.com/office/drawing/2014/main" id="{907A64A3-4848-4683-AD74-318EF5E66151}"/>
              </a:ext>
            </a:extLst>
          </p:cNvPr>
          <p:cNvPicPr/>
          <p:nvPr/>
        </p:nvPicPr>
        <p:blipFill>
          <a:blip r:embed="rId2"/>
          <a:stretch>
            <a:fillRect/>
          </a:stretch>
        </p:blipFill>
        <p:spPr>
          <a:xfrm>
            <a:off x="3065897" y="1678527"/>
            <a:ext cx="6070861" cy="4798315"/>
          </a:xfrm>
          <a:prstGeom prst="rect">
            <a:avLst/>
          </a:prstGeom>
        </p:spPr>
      </p:pic>
    </p:spTree>
    <p:extLst>
      <p:ext uri="{BB962C8B-B14F-4D97-AF65-F5344CB8AC3E}">
        <p14:creationId xmlns:p14="http://schemas.microsoft.com/office/powerpoint/2010/main" val="2217819581"/>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C7F809-A434-4A8D-A127-1C50C2DB3890}">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00E6EE1E-660B-46C6-AC21-8E505FB9574F}">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D5826B4-4DD2-4A9B-8D6D-E91CF9C2316C}">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Gallery</Template>
  <TotalTime>119</TotalTime>
  <Words>921</Words>
  <Application>Microsoft Office PowerPoint</Application>
  <PresentationFormat>Widescreen</PresentationFormat>
  <Paragraphs>101</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Tenorite</vt:lpstr>
      <vt:lpstr>Office Theme</vt:lpstr>
      <vt:lpstr>Diabetes Prediction</vt:lpstr>
      <vt:lpstr>What is diabetes?</vt:lpstr>
      <vt:lpstr>PowerPoint Presentation</vt:lpstr>
      <vt:lpstr>Problem definition</vt:lpstr>
      <vt:lpstr>PowerPoint Presentation</vt:lpstr>
      <vt:lpstr>Data Source</vt:lpstr>
      <vt:lpstr>PowerPoint Presentation</vt:lpstr>
      <vt:lpstr>Data description</vt:lpstr>
      <vt:lpstr>PowerPoint Presentation</vt:lpstr>
      <vt:lpstr>Data pre-processing</vt:lpstr>
      <vt:lpstr>PowerPoint Presentation</vt:lpstr>
      <vt:lpstr>PowerPoint Presentation</vt:lpstr>
      <vt:lpstr>PowerPoint Presentation</vt:lpstr>
      <vt:lpstr>Exploratory  Data Analysis</vt:lpstr>
      <vt:lpstr>PowerPoint Presentation</vt:lpstr>
      <vt:lpstr>PowerPoint Presentation</vt:lpstr>
      <vt:lpstr>PowerPoint Presentation</vt:lpstr>
      <vt:lpstr>Data MINING TASKS</vt:lpstr>
      <vt:lpstr>PowerPoint Presentation</vt:lpstr>
      <vt:lpstr>DIMENSIONALITY  REDUCTION</vt:lpstr>
      <vt:lpstr>PowerPoint Presentation</vt:lpstr>
      <vt:lpstr>Models</vt:lpstr>
      <vt:lpstr>PowerPoint Presentation</vt:lpstr>
      <vt:lpstr>PowerPoint Presentation</vt:lpstr>
      <vt:lpstr>PowerPoint Presentation</vt:lpstr>
      <vt:lpstr>PowerPoint Presentation</vt:lpstr>
      <vt:lpstr>PowerPoint Presentation</vt:lpstr>
      <vt:lpstr>COMPARISON</vt:lpstr>
      <vt:lpstr>PowerPoint Presentation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Laawanyaa Sai Thota</cp:lastModifiedBy>
  <cp:revision>14</cp:revision>
  <dcterms:created xsi:type="dcterms:W3CDTF">2023-12-04T14:38:14Z</dcterms:created>
  <dcterms:modified xsi:type="dcterms:W3CDTF">2024-04-16T16:46:55Z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