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9"/>
  </p:notesMasterIdLst>
  <p:sldIdLst>
    <p:sldId id="256" r:id="rId3"/>
    <p:sldId id="277" r:id="rId4"/>
    <p:sldId id="276" r:id="rId5"/>
    <p:sldId id="257" r:id="rId6"/>
    <p:sldId id="261" r:id="rId7"/>
    <p:sldId id="263" r:id="rId8"/>
    <p:sldId id="278" r:id="rId9"/>
    <p:sldId id="258" r:id="rId10"/>
    <p:sldId id="262" r:id="rId11"/>
    <p:sldId id="259" r:id="rId12"/>
    <p:sldId id="275" r:id="rId13"/>
    <p:sldId id="279" r:id="rId14"/>
    <p:sldId id="268" r:id="rId15"/>
    <p:sldId id="269" r:id="rId16"/>
    <p:sldId id="272" r:id="rId17"/>
    <p:sldId id="270" r:id="rId18"/>
    <p:sldId id="271" r:id="rId19"/>
    <p:sldId id="273" r:id="rId20"/>
    <p:sldId id="280" r:id="rId21"/>
    <p:sldId id="260" r:id="rId22"/>
    <p:sldId id="281" r:id="rId23"/>
    <p:sldId id="274" r:id="rId24"/>
    <p:sldId id="282" r:id="rId25"/>
    <p:sldId id="264" r:id="rId26"/>
    <p:sldId id="265" r:id="rId27"/>
    <p:sldId id="267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各項花費比例</a:t>
            </a:r>
            <a:endParaRPr lang="zh-TW" alt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spPr>
              <a:solidFill>
                <a:srgbClr val="F79646"/>
              </a:solidFill>
            </c:spPr>
          </c:dPt>
          <c:dPt>
            <c:idx val="5"/>
            <c:spPr>
              <a:solidFill>
                <a:srgbClr val="FFFF00"/>
              </a:solidFill>
            </c:spPr>
          </c:dPt>
          <c:cat>
            <c:strRef>
              <c:f>Sheet1!$A$2:$A$7</c:f>
              <c:strCache>
                <c:ptCount val="6"/>
                <c:pt idx="0">
                  <c:v>食</c:v>
                </c:pt>
                <c:pt idx="1">
                  <c:v>衣</c:v>
                </c:pt>
                <c:pt idx="2">
                  <c:v>住</c:v>
                </c:pt>
                <c:pt idx="3">
                  <c:v>行</c:v>
                </c:pt>
                <c:pt idx="4">
                  <c:v>育</c:v>
                </c:pt>
                <c:pt idx="5">
                  <c:v>樂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spPr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當月收支比</a:t>
            </a:r>
            <a:endParaRPr lang="zh-TW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収入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cat>
            <c:strRef>
              <c:f>Sheet1!$A$2</c:f>
              <c:strCache>
                <c:ptCount val="1"/>
                <c:pt idx="0">
                  <c:v>當月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Sheet1!$A$2</c:f>
              <c:strCache>
                <c:ptCount val="1"/>
                <c:pt idx="0">
                  <c:v>當月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25000</c:v>
                </c:pt>
              </c:numCache>
            </c:numRef>
          </c:val>
        </c:ser>
        <c:dLbls>
          <c:showVal val="1"/>
        </c:dLbls>
        <c:overlap val="-25"/>
        <c:axId val="65700992"/>
        <c:axId val="65702528"/>
      </c:barChart>
      <c:catAx>
        <c:axId val="65700992"/>
        <c:scaling>
          <c:orientation val="minMax"/>
        </c:scaling>
        <c:axPos val="b"/>
        <c:majorTickMark val="none"/>
        <c:tickLblPos val="nextTo"/>
        <c:crossAx val="65702528"/>
        <c:crosses val="autoZero"/>
        <c:auto val="1"/>
        <c:lblAlgn val="ctr"/>
        <c:lblOffset val="100"/>
      </c:catAx>
      <c:valAx>
        <c:axId val="65702528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65700992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年度收支</a:t>
            </a:r>
            <a:endParaRPr lang="zh-TW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40000</c:v>
                </c:pt>
                <c:pt idx="1">
                  <c:v>35000</c:v>
                </c:pt>
                <c:pt idx="2">
                  <c:v>20000</c:v>
                </c:pt>
                <c:pt idx="3">
                  <c:v>10000</c:v>
                </c:pt>
                <c:pt idx="4">
                  <c:v>30000</c:v>
                </c:pt>
                <c:pt idx="5">
                  <c:v>35000</c:v>
                </c:pt>
                <c:pt idx="6">
                  <c:v>20000</c:v>
                </c:pt>
                <c:pt idx="7">
                  <c:v>15000</c:v>
                </c:pt>
                <c:pt idx="8">
                  <c:v>60000</c:v>
                </c:pt>
                <c:pt idx="9">
                  <c:v>35000</c:v>
                </c:pt>
                <c:pt idx="10">
                  <c:v>50000</c:v>
                </c:pt>
                <c:pt idx="11">
                  <c:v>70000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25000</c:v>
                </c:pt>
                <c:pt idx="1">
                  <c:v>30000</c:v>
                </c:pt>
                <c:pt idx="2">
                  <c:v>35000</c:v>
                </c:pt>
                <c:pt idx="3">
                  <c:v>28000</c:v>
                </c:pt>
                <c:pt idx="4">
                  <c:v>60000</c:v>
                </c:pt>
                <c:pt idx="5">
                  <c:v>45000</c:v>
                </c:pt>
                <c:pt idx="6">
                  <c:v>50000</c:v>
                </c:pt>
                <c:pt idx="7">
                  <c:v>19000</c:v>
                </c:pt>
                <c:pt idx="8">
                  <c:v>60000</c:v>
                </c:pt>
                <c:pt idx="9">
                  <c:v>60000</c:v>
                </c:pt>
                <c:pt idx="10">
                  <c:v>70000</c:v>
                </c:pt>
                <c:pt idx="11">
                  <c:v>30000</c:v>
                </c:pt>
              </c:numCache>
            </c:numRef>
          </c:val>
        </c:ser>
        <c:marker val="1"/>
        <c:axId val="65727488"/>
        <c:axId val="65671936"/>
      </c:lineChart>
      <c:catAx>
        <c:axId val="65727488"/>
        <c:scaling>
          <c:orientation val="minMax"/>
        </c:scaling>
        <c:axPos val="b"/>
        <c:numFmt formatCode="General" sourceLinked="1"/>
        <c:majorTickMark val="none"/>
        <c:tickLblPos val="nextTo"/>
        <c:crossAx val="65671936"/>
        <c:crosses val="autoZero"/>
        <c:auto val="1"/>
        <c:lblAlgn val="ctr"/>
        <c:lblOffset val="100"/>
      </c:catAx>
      <c:valAx>
        <c:axId val="656719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金額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657274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8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預算花費比</a:t>
            </a:r>
            <a:endParaRPr lang="zh-TW" dirty="0"/>
          </a:p>
        </c:rich>
      </c:tx>
      <c:layout/>
    </c:title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總金額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預算 1</c:v>
                </c:pt>
                <c:pt idx="1">
                  <c:v>預算 2</c:v>
                </c:pt>
                <c:pt idx="2">
                  <c:v>預算 3</c:v>
                </c:pt>
                <c:pt idx="3">
                  <c:v>預算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剩餘金額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預算 1</c:v>
                </c:pt>
                <c:pt idx="1">
                  <c:v>預算 2</c:v>
                </c:pt>
                <c:pt idx="2">
                  <c:v>預算 3</c:v>
                </c:pt>
                <c:pt idx="3">
                  <c:v>預算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gapWidth val="55"/>
        <c:gapDepth val="55"/>
        <c:shape val="box"/>
        <c:axId val="96470912"/>
        <c:axId val="96472448"/>
        <c:axId val="0"/>
      </c:bar3DChart>
      <c:catAx>
        <c:axId val="96470912"/>
        <c:scaling>
          <c:orientation val="minMax"/>
        </c:scaling>
        <c:axPos val="b"/>
        <c:majorTickMark val="none"/>
        <c:tickLblPos val="nextTo"/>
        <c:crossAx val="96472448"/>
        <c:crosses val="autoZero"/>
        <c:auto val="1"/>
        <c:lblAlgn val="ctr"/>
        <c:lblOffset val="100"/>
      </c:catAx>
      <c:valAx>
        <c:axId val="9647244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96470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881097859017126"/>
          <c:y val="0.45022152075925981"/>
          <c:w val="0.28495969679543282"/>
          <c:h val="0.2467111341302953"/>
        </c:manualLayout>
      </c:layout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9A8B3-DEB3-4355-9427-0D546F735C40}" type="datetimeFigureOut">
              <a:rPr lang="zh-TW" altLang="en-US" smtClean="0"/>
              <a:t>2010/11/17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EC23-ADF0-4455-AE42-94C617113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EC23-ADF0-4455-AE42-94C61711367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7279-E65E-41DD-AD44-6359D36C6CCA}" type="datetimeFigureOut">
              <a:rPr lang="zh-TW" altLang="en-US" smtClean="0"/>
              <a:pPr/>
              <a:t>2010/11/17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86314" y="4000504"/>
            <a:ext cx="4138626" cy="1828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 smtClean="0"/>
              <a:t>984203022		</a:t>
            </a:r>
            <a:r>
              <a:rPr lang="zh-TW" altLang="en-US" sz="3100" dirty="0" smtClean="0"/>
              <a:t>姚昀廷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984293035		</a:t>
            </a:r>
            <a:r>
              <a:rPr lang="zh-TW" altLang="en-US" sz="3100" dirty="0" smtClean="0"/>
              <a:t>林星衛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984203046		</a:t>
            </a:r>
            <a:r>
              <a:rPr lang="zh-TW" altLang="en-US" sz="3100" dirty="0" smtClean="0"/>
              <a:t>賴珈汶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984203048		</a:t>
            </a:r>
            <a:r>
              <a:rPr lang="zh-TW" altLang="en-US" sz="3100" dirty="0" smtClean="0"/>
              <a:t>林傳維</a:t>
            </a:r>
            <a:endParaRPr lang="zh-TW" altLang="en-US" sz="31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1285860"/>
            <a:ext cx="6851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800" cap="all" dirty="0">
                <a:solidFill>
                  <a:srgbClr val="EBDDC3"/>
                </a:solidFill>
                <a:cs typeface="+mj-cs"/>
              </a:rPr>
              <a:t>Money OK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4876" y="3143248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指導老師</a:t>
            </a:r>
            <a:r>
              <a:rPr lang="en-US" altLang="zh-TW" sz="3200" dirty="0" smtClean="0">
                <a:latin typeface="+mn-ea"/>
              </a:rPr>
              <a:t>		</a:t>
            </a:r>
            <a:r>
              <a:rPr lang="zh-TW" altLang="en-US" sz="3200" dirty="0" smtClean="0">
                <a:latin typeface="+mn-ea"/>
              </a:rPr>
              <a:t>許智誠</a:t>
            </a:r>
            <a:endParaRPr lang="zh-TW" altLang="en-US" sz="3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Detail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Documents and Settings\balicanta\桌面\MoneyOK_PM_Detail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285860"/>
            <a:ext cx="6318250" cy="5402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C:\Documents and Settings\balicanta\桌面\UseCase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8886825" cy="502920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8001024" y="428625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使用者</a:t>
            </a:r>
            <a:endParaRPr lang="zh-TW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28596" y="1785926"/>
            <a:ext cx="8215370" cy="4572032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336" y="1430"/>
              <a:ext cx="1563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336" y="1979"/>
              <a:ext cx="1559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833" y="2564"/>
              <a:ext cx="952" cy="318"/>
            </a:xfrm>
            <a:prstGeom prst="rect">
              <a:avLst/>
            </a:prstGeom>
            <a:gradFill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確認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894" y="2564"/>
              <a:ext cx="998" cy="318"/>
            </a:xfrm>
            <a:prstGeom prst="rect">
              <a:avLst/>
            </a:prstGeom>
            <a:gradFill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取消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833" y="1430"/>
              <a:ext cx="387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E-mail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1837" y="1979"/>
              <a:ext cx="387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密碼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grpSp>
        <p:nvGrpSpPr>
          <p:cNvPr id="3" name="群組 15"/>
          <p:cNvGrpSpPr/>
          <p:nvPr/>
        </p:nvGrpSpPr>
        <p:grpSpPr>
          <a:xfrm>
            <a:off x="500034" y="1571612"/>
            <a:ext cx="8215370" cy="4786346"/>
            <a:chOff x="1071538" y="1714488"/>
            <a:chExt cx="7072362" cy="381635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071538" y="1714488"/>
              <a:ext cx="7072362" cy="3816350"/>
              <a:chOff x="1610" y="845"/>
              <a:chExt cx="2540" cy="2404"/>
            </a:xfrm>
            <a:grpFill/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Rectangle 18"/>
              <p:cNvSpPr>
                <a:spLocks noChangeArrowheads="1"/>
              </p:cNvSpPr>
              <p:nvPr/>
            </p:nvSpPr>
            <p:spPr bwMode="auto">
              <a:xfrm>
                <a:off x="2482" y="1349"/>
                <a:ext cx="1441" cy="2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82" y="2195"/>
                <a:ext cx="1441" cy="3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Rectangle 20"/>
              <p:cNvSpPr>
                <a:spLocks noChangeArrowheads="1"/>
              </p:cNvSpPr>
              <p:nvPr/>
            </p:nvSpPr>
            <p:spPr bwMode="auto">
              <a:xfrm>
                <a:off x="1837" y="2795"/>
                <a:ext cx="952" cy="3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確認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925" y="2795"/>
                <a:ext cx="998" cy="3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440" cy="26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r>
                  <a:rPr kumimoji="1" lang="en-US" altLang="zh-TW" sz="2400" b="1" dirty="0" smtClean="0">
                    <a:latin typeface="微軟正黑體" pitchFamily="34" charset="-120"/>
                    <a:ea typeface="微軟正黑體" pitchFamily="34" charset="-120"/>
                  </a:rPr>
                  <a:t>E-mail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1841" y="2195"/>
                <a:ext cx="440" cy="3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確認密碼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36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註冊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714480" y="3143248"/>
              <a:ext cx="1214446" cy="500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密碼</a:t>
              </a:r>
              <a:endParaRPr kumimoji="1" lang="en-US" altLang="zh-TW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500430" y="3143248"/>
              <a:ext cx="4000528" cy="500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TW" altLang="en-US" sz="2400" b="1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4282" y="142852"/>
            <a:ext cx="5072098" cy="6643734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帳戶紀錄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35" name="內容版面配置區 52"/>
          <p:cNvGraphicFramePr>
            <a:graphicFrameLocks/>
          </p:cNvGraphicFramePr>
          <p:nvPr/>
        </p:nvGraphicFramePr>
        <p:xfrm>
          <a:off x="285717" y="1200772"/>
          <a:ext cx="4953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8"/>
                <a:gridCol w="24765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金額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2928926" y="6223195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總資產：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46"/>
          <p:cNvGrpSpPr/>
          <p:nvPr/>
        </p:nvGrpSpPr>
        <p:grpSpPr>
          <a:xfrm>
            <a:off x="5643570" y="214290"/>
            <a:ext cx="2928958" cy="4143404"/>
            <a:chOff x="7929586" y="214290"/>
            <a:chExt cx="2928958" cy="4143404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7929586" y="214290"/>
              <a:ext cx="2928958" cy="4143404"/>
              <a:chOff x="1610" y="818"/>
              <a:chExt cx="2540" cy="2431"/>
            </a:xfrm>
            <a:grpFill/>
          </p:grpSpPr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1837" y="2742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2911" y="2742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新增帳戶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8215338" y="1142984"/>
              <a:ext cx="666933" cy="4341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類型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8215338" y="2786058"/>
              <a:ext cx="666933" cy="4341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9072594" y="2786058"/>
              <a:ext cx="1524189" cy="420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9072594" y="1142984"/>
              <a:ext cx="1524189" cy="4286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8215338" y="2137549"/>
              <a:ext cx="666933" cy="4341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名稱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9072594" y="2151228"/>
              <a:ext cx="1524189" cy="420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7929586" y="1857364"/>
              <a:ext cx="2928958" cy="1684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內容版面配置區 38"/>
          <p:cNvGraphicFramePr>
            <a:graphicFrameLocks noGrp="1"/>
          </p:cNvGraphicFramePr>
          <p:nvPr>
            <p:ph idx="1"/>
          </p:nvPr>
        </p:nvGraphicFramePr>
        <p:xfrm>
          <a:off x="285720" y="1571612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現金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85720" y="3071810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銀行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郵局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85720" y="4572008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儲值卡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285720" y="6143644"/>
            <a:ext cx="1143008" cy="500066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</p:nvPr>
        </p:nvGraphicFramePr>
        <p:xfrm>
          <a:off x="285720" y="1102034"/>
          <a:ext cx="6369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詳細敘述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金額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14282" y="214290"/>
            <a:ext cx="6572296" cy="6643710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消費紀錄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5720" y="1459224"/>
          <a:ext cx="636902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食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5720" y="5459752"/>
          <a:ext cx="636902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85720" y="3316612"/>
          <a:ext cx="636902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住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5720" y="4745372"/>
          <a:ext cx="636902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育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85720" y="4030992"/>
          <a:ext cx="636902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85720" y="2602232"/>
          <a:ext cx="636902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衣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928794" y="6286520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總收入：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357686" y="6286520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總支出：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285720" y="6286520"/>
            <a:ext cx="1000132" cy="500090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群組 19"/>
          <p:cNvGrpSpPr/>
          <p:nvPr/>
        </p:nvGrpSpPr>
        <p:grpSpPr>
          <a:xfrm>
            <a:off x="6000760" y="214321"/>
            <a:ext cx="2928958" cy="6429389"/>
            <a:chOff x="5143504" y="215924"/>
            <a:chExt cx="2928958" cy="6284909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5143504" y="215924"/>
              <a:ext cx="2928958" cy="6284909"/>
              <a:chOff x="1610" y="818"/>
              <a:chExt cx="2540" cy="2431"/>
            </a:xfrm>
            <a:grpFill/>
          </p:grpSpPr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2601" y="1259"/>
                <a:ext cx="1322" cy="15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1837" y="2854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911" y="2854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429256" y="3929066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敘述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29256" y="1928802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類型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429256" y="4572008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29256" y="3290314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帳戶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429256" y="1357298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日期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5143504" y="3000372"/>
              <a:ext cx="2928958" cy="1588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6286512" y="3929066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6286512" y="4572008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286512" y="1928802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286512" y="3286124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流程圖: 接點 31"/>
            <p:cNvSpPr/>
            <p:nvPr/>
          </p:nvSpPr>
          <p:spPr>
            <a:xfrm>
              <a:off x="5572132" y="2590205"/>
              <a:ext cx="214314" cy="227960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5857885" y="2500306"/>
              <a:ext cx="642941" cy="411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收入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7072330" y="2500306"/>
              <a:ext cx="642941" cy="411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支出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6715140" y="2590205"/>
              <a:ext cx="214314" cy="227960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2844" y="285728"/>
            <a:ext cx="7572428" cy="6000792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預算表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53" name="內容版面配置區 52"/>
          <p:cNvGraphicFramePr>
            <a:graphicFrameLocks noGrp="1"/>
          </p:cNvGraphicFramePr>
          <p:nvPr>
            <p:ph idx="1"/>
          </p:nvPr>
        </p:nvGraphicFramePr>
        <p:xfrm>
          <a:off x="214279" y="1142984"/>
          <a:ext cx="7429554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9"/>
                <a:gridCol w="1238259"/>
                <a:gridCol w="1238259"/>
                <a:gridCol w="1238259"/>
                <a:gridCol w="1238259"/>
                <a:gridCol w="123825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起始日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終止日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預算金額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剩餘金額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2500298" y="5715016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總預算：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929190" y="5715016"/>
            <a:ext cx="2714644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總剩餘金額：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46"/>
          <p:cNvGrpSpPr/>
          <p:nvPr/>
        </p:nvGrpSpPr>
        <p:grpSpPr>
          <a:xfrm>
            <a:off x="6000760" y="285728"/>
            <a:ext cx="2928958" cy="6000792"/>
            <a:chOff x="7858148" y="285728"/>
            <a:chExt cx="2928958" cy="6000792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7858148" y="285728"/>
              <a:ext cx="2928958" cy="6000792"/>
              <a:chOff x="1610" y="818"/>
              <a:chExt cx="2540" cy="2431"/>
            </a:xfrm>
            <a:grpFill/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01" y="1267"/>
                <a:ext cx="1322" cy="15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1837" y="2900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911" y="2900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新增預算表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7929586" y="1978786"/>
              <a:ext cx="881247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起始日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8143900" y="4643446"/>
              <a:ext cx="666933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8143900" y="3395910"/>
              <a:ext cx="666933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用途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8143900" y="1396503"/>
              <a:ext cx="666933" cy="37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名稱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7858148" y="3173740"/>
              <a:ext cx="2928958" cy="1684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9001156" y="1992965"/>
              <a:ext cx="1524189" cy="43590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dirty="0" smtClean="0">
                  <a:latin typeface="微軟正黑體" pitchFamily="34" charset="-120"/>
                  <a:ea typeface="微軟正黑體" pitchFamily="34" charset="-120"/>
                </a:rPr>
                <a:t>2009/01/01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929586" y="2550292"/>
              <a:ext cx="881247" cy="450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終止日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9001156" y="2564471"/>
              <a:ext cx="1524189" cy="4359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dirty="0" smtClean="0">
                  <a:latin typeface="微軟正黑體" pitchFamily="34" charset="-120"/>
                  <a:ea typeface="微軟正黑體" pitchFamily="34" charset="-120"/>
                </a:rPr>
                <a:t>2009/12/31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9215470" y="3321843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食</a:t>
              </a: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9929850" y="3321843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衣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9215470" y="3692101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住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9929850" y="3692101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行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01156" y="3469946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715536" y="3469946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001156" y="3840204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715536" y="3840204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9215470" y="4062359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育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9001156" y="4210462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9929850" y="4062359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9715536" y="4210462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9001156" y="4722994"/>
              <a:ext cx="1524189" cy="420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214282" y="5715016"/>
            <a:ext cx="1000132" cy="428628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資訊看版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8" name="圖表 7"/>
          <p:cNvGraphicFramePr/>
          <p:nvPr/>
        </p:nvGraphicFramePr>
        <p:xfrm>
          <a:off x="214282" y="928670"/>
          <a:ext cx="4500594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內容版面配置區 3"/>
          <p:cNvGraphicFramePr>
            <a:graphicFrameLocks/>
          </p:cNvGraphicFramePr>
          <p:nvPr/>
        </p:nvGraphicFramePr>
        <p:xfrm>
          <a:off x="5286380" y="1000108"/>
          <a:ext cx="4257676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內容版面配置區 6"/>
          <p:cNvGraphicFramePr>
            <a:graphicFrameLocks/>
          </p:cNvGraphicFramePr>
          <p:nvPr/>
        </p:nvGraphicFramePr>
        <p:xfrm>
          <a:off x="214282" y="3643314"/>
          <a:ext cx="4643470" cy="304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786282" y="3714752"/>
          <a:ext cx="4357718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  <p:bldGraphic spid="12" grpId="0">
        <p:bldAsOne/>
      </p:bldGraphic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Documents and Settings\balicanta\桌面\MoneyOK  E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106" y="1500021"/>
            <a:ext cx="6072230" cy="5097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Diagram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C:\Documents and Settings\balicanta\桌面\DeploymentDiagram1.jp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051" y="1357298"/>
            <a:ext cx="7290725" cy="5284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POJO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C:\Documents and Settings\balicanta\桌面\Main.jpg"/>
          <p:cNvPicPr>
            <a:picLocks noChangeAspect="1" noChangeArrowheads="1"/>
          </p:cNvPicPr>
          <p:nvPr/>
        </p:nvPicPr>
        <p:blipFill>
          <a:blip r:embed="rId3" cstate="print"/>
          <a:srcRect t="2393"/>
          <a:stretch>
            <a:fillRect/>
          </a:stretch>
        </p:blipFill>
        <p:spPr bwMode="auto">
          <a:xfrm>
            <a:off x="1214414" y="1285860"/>
            <a:ext cx="7072362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 and Service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Documents and Settings\balicanta\桌面\Class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285860"/>
            <a:ext cx="6159886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Diagram</a:t>
            </a:r>
            <a:endParaRPr lang="zh-TW" altLang="en-US" dirty="0"/>
          </a:p>
        </p:txBody>
      </p:sp>
      <p:pic>
        <p:nvPicPr>
          <p:cNvPr id="10242" name="Picture 2" descr="C:\Documents and Settings\balicanta\桌面\Sequence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2357430"/>
            <a:ext cx="8985546" cy="344372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428596" y="157161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．</a:t>
            </a:r>
            <a:r>
              <a:rPr lang="en-US" altLang="zh-TW" dirty="0" smtClean="0"/>
              <a:t>Transaction Update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786058"/>
            <a:ext cx="1652582" cy="1652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2714620"/>
            <a:ext cx="1652582" cy="1652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pic>
        <p:nvPicPr>
          <p:cNvPr id="1030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357430"/>
            <a:ext cx="1652582" cy="1652582"/>
          </a:xfrm>
          <a:prstGeom prst="rect">
            <a:avLst/>
          </a:prstGeom>
          <a:noFill/>
        </p:spPr>
      </p:pic>
      <p:pic>
        <p:nvPicPr>
          <p:cNvPr id="10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2347922"/>
            <a:ext cx="1652582" cy="1652582"/>
          </a:xfrm>
          <a:prstGeom prst="rect">
            <a:avLst/>
          </a:prstGeom>
          <a:noFill/>
        </p:spPr>
      </p:pic>
      <p:pic>
        <p:nvPicPr>
          <p:cNvPr id="1032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4714884"/>
            <a:ext cx="1285884" cy="1285884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/>
        </p:nvSpPr>
        <p:spPr>
          <a:xfrm>
            <a:off x="1357290" y="4071943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  <a:p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58082" y="3916924"/>
            <a:ext cx="741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Office</a:t>
            </a:r>
          </a:p>
        </p:txBody>
      </p:sp>
      <p:pic>
        <p:nvPicPr>
          <p:cNvPr id="1034" name="Picture 10" descr="C:\Documents and Settings\balicanta\桌面\research\Icon\Onebit-free-icon-set\PNG\onebit_3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3000372"/>
            <a:ext cx="1157294" cy="1157294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714348" y="164305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 1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60417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786058"/>
            <a:ext cx="1652582" cy="1652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Motivation(cont)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70234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Scenario 2</a:t>
            </a:r>
            <a:endParaRPr lang="zh-TW" altLang="en-US" dirty="0"/>
          </a:p>
        </p:txBody>
      </p:sp>
      <p:pic>
        <p:nvPicPr>
          <p:cNvPr id="5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1652582" cy="1652582"/>
          </a:xfrm>
          <a:prstGeom prst="rect">
            <a:avLst/>
          </a:prstGeom>
          <a:noFill/>
        </p:spPr>
      </p:pic>
      <p:pic>
        <p:nvPicPr>
          <p:cNvPr id="7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786322"/>
            <a:ext cx="1285884" cy="1285884"/>
          </a:xfrm>
          <a:prstGeom prst="rect">
            <a:avLst/>
          </a:prstGeom>
          <a:noFill/>
        </p:spPr>
      </p:pic>
      <p:pic>
        <p:nvPicPr>
          <p:cNvPr id="10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4786322"/>
            <a:ext cx="1285884" cy="1285884"/>
          </a:xfrm>
          <a:prstGeom prst="rect">
            <a:avLst/>
          </a:prstGeom>
          <a:noFill/>
        </p:spPr>
      </p:pic>
      <p:pic>
        <p:nvPicPr>
          <p:cNvPr id="12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786058"/>
            <a:ext cx="1652582" cy="1652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214686"/>
            <a:ext cx="1652582" cy="1652582"/>
          </a:xfrm>
          <a:prstGeom prst="rect">
            <a:avLst/>
          </a:prstGeom>
          <a:noFill/>
        </p:spPr>
      </p:pic>
      <p:pic>
        <p:nvPicPr>
          <p:cNvPr id="13" name="Picture 10" descr="C:\Documents and Settings\balicanta\桌面\research\Icon\Onebit-free-icon-set\PNG\onebit_3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1785926"/>
            <a:ext cx="1157294" cy="115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19114 -0.1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-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16823 -0.163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-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雲朵形 13"/>
          <p:cNvSpPr/>
          <p:nvPr/>
        </p:nvSpPr>
        <p:spPr>
          <a:xfrm>
            <a:off x="2786050" y="1000108"/>
            <a:ext cx="3786214" cy="300039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pic>
        <p:nvPicPr>
          <p:cNvPr id="5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1714488"/>
            <a:ext cx="1652582" cy="165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1652582" cy="1652582"/>
          </a:xfrm>
          <a:prstGeom prst="rect">
            <a:avLst/>
          </a:prstGeom>
          <a:noFill/>
        </p:spPr>
      </p:pic>
      <p:pic>
        <p:nvPicPr>
          <p:cNvPr id="7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786322"/>
            <a:ext cx="1285884" cy="1285884"/>
          </a:xfrm>
          <a:prstGeom prst="rect">
            <a:avLst/>
          </a:prstGeom>
          <a:noFill/>
        </p:spPr>
      </p:pic>
      <p:pic>
        <p:nvPicPr>
          <p:cNvPr id="8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4786322"/>
            <a:ext cx="1285884" cy="1285884"/>
          </a:xfrm>
          <a:prstGeom prst="rect">
            <a:avLst/>
          </a:prstGeom>
          <a:noFill/>
        </p:spPr>
      </p:pic>
      <p:pic>
        <p:nvPicPr>
          <p:cNvPr id="10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214686"/>
            <a:ext cx="1652582" cy="1652582"/>
          </a:xfrm>
          <a:prstGeom prst="rect">
            <a:avLst/>
          </a:prstGeom>
          <a:noFill/>
        </p:spPr>
      </p:pic>
      <p:sp>
        <p:nvSpPr>
          <p:cNvPr id="12" name="向右箭號 11"/>
          <p:cNvSpPr/>
          <p:nvPr/>
        </p:nvSpPr>
        <p:spPr>
          <a:xfrm rot="19878489">
            <a:off x="2146670" y="2333652"/>
            <a:ext cx="157163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2951131">
            <a:off x="5561010" y="2321376"/>
            <a:ext cx="157163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Motivation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Project Plan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Use Case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Prototype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Architecture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Class Diagram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Sequence Diagram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Gantt Chart</a:t>
            </a:r>
            <a:endParaRPr lang="zh-TW" altLang="en-US" dirty="0"/>
          </a:p>
        </p:txBody>
      </p:sp>
      <p:pic>
        <p:nvPicPr>
          <p:cNvPr id="2050" name="Picture 2" descr="C:\Documents and Settings\balicanta\桌面\MoneyOK_GanttDiagram(1).png"/>
          <p:cNvPicPr>
            <a:picLocks noChangeAspect="1" noChangeArrowheads="1"/>
          </p:cNvPicPr>
          <p:nvPr/>
        </p:nvPicPr>
        <p:blipFill>
          <a:blip r:embed="rId3" cstate="print"/>
          <a:srcRect r="30438" b="14528"/>
          <a:stretch>
            <a:fillRect/>
          </a:stretch>
        </p:blipFill>
        <p:spPr bwMode="auto">
          <a:xfrm>
            <a:off x="57209" y="1428736"/>
            <a:ext cx="9015385" cy="4933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Gantt Chart(Cont.)</a:t>
            </a:r>
            <a:endParaRPr lang="zh-TW" altLang="en-US" dirty="0"/>
          </a:p>
        </p:txBody>
      </p:sp>
      <p:pic>
        <p:nvPicPr>
          <p:cNvPr id="4" name="Picture 2" descr="C:\Documents and Settings\balicanta\桌面\MoneyOK_GanttDiagram(1).png"/>
          <p:cNvPicPr>
            <a:picLocks noChangeAspect="1" noChangeArrowheads="1"/>
          </p:cNvPicPr>
          <p:nvPr/>
        </p:nvPicPr>
        <p:blipFill>
          <a:blip r:embed="rId3" cstate="print"/>
          <a:srcRect l="66837" t="49637" b="-401"/>
          <a:stretch>
            <a:fillRect/>
          </a:stretch>
        </p:blipFill>
        <p:spPr bwMode="auto">
          <a:xfrm>
            <a:off x="1214414" y="1643050"/>
            <a:ext cx="7143800" cy="4870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294</Words>
  <Application>Microsoft Office PowerPoint</Application>
  <PresentationFormat>如螢幕大小 (4:3)</PresentationFormat>
  <Paragraphs>212</Paragraphs>
  <Slides>26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中庸</vt:lpstr>
      <vt:lpstr>Office 佈景主題</vt:lpstr>
      <vt:lpstr>984203022  姚昀廷 984293035  林星衛 984203046  賴珈汶 984203048  林傳維</vt:lpstr>
      <vt:lpstr>Agenda</vt:lpstr>
      <vt:lpstr>Agenda</vt:lpstr>
      <vt:lpstr>Motivation</vt:lpstr>
      <vt:lpstr>Motivation(cont)</vt:lpstr>
      <vt:lpstr>Solution</vt:lpstr>
      <vt:lpstr>Agenda</vt:lpstr>
      <vt:lpstr>Gantt Chart</vt:lpstr>
      <vt:lpstr>Gantt Chart(Cont.)</vt:lpstr>
      <vt:lpstr>Project Detail</vt:lpstr>
      <vt:lpstr>Use Case Diagram</vt:lpstr>
      <vt:lpstr>Agenda</vt:lpstr>
      <vt:lpstr>Prototype</vt:lpstr>
      <vt:lpstr>Prototype</vt:lpstr>
      <vt:lpstr>投影片 15</vt:lpstr>
      <vt:lpstr>投影片 16</vt:lpstr>
      <vt:lpstr>投影片 17</vt:lpstr>
      <vt:lpstr>投影片 18</vt:lpstr>
      <vt:lpstr>Agenda</vt:lpstr>
      <vt:lpstr>ERD</vt:lpstr>
      <vt:lpstr>Agenda</vt:lpstr>
      <vt:lpstr>Architecture Diagram</vt:lpstr>
      <vt:lpstr>Agenda</vt:lpstr>
      <vt:lpstr>POJO</vt:lpstr>
      <vt:lpstr>DAO and Service 、 Controller</vt:lpstr>
      <vt:lpstr>Sequence Diagram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OK System </dc:title>
  <dc:creator> </dc:creator>
  <cp:lastModifiedBy>DinoLai</cp:lastModifiedBy>
  <cp:revision>26</cp:revision>
  <dcterms:created xsi:type="dcterms:W3CDTF">2009-11-17T11:08:27Z</dcterms:created>
  <dcterms:modified xsi:type="dcterms:W3CDTF">2010-11-17T10:16:43Z</dcterms:modified>
</cp:coreProperties>
</file>