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9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8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預算花費比</a:t>
            </a:r>
            <a:endParaRPr lang="zh-TW" dirty="0"/>
          </a:p>
        </c:rich>
      </c:tx>
      <c:layout/>
    </c:title>
    <c:view3D>
      <c:rAngAx val="1"/>
    </c:view3D>
    <c:plotArea>
      <c:layout/>
      <c:bar3D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總金額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預算 1</c:v>
                </c:pt>
                <c:pt idx="1">
                  <c:v>預算 2</c:v>
                </c:pt>
                <c:pt idx="2">
                  <c:v>預算 3</c:v>
                </c:pt>
                <c:pt idx="3">
                  <c:v>預算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剩餘金額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預算 1</c:v>
                </c:pt>
                <c:pt idx="1">
                  <c:v>預算 2</c:v>
                </c:pt>
                <c:pt idx="2">
                  <c:v>預算 3</c:v>
                </c:pt>
                <c:pt idx="3">
                  <c:v>預算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gapWidth val="55"/>
        <c:gapDepth val="55"/>
        <c:shape val="box"/>
        <c:axId val="96153984"/>
        <c:axId val="96579968"/>
        <c:axId val="0"/>
      </c:bar3DChart>
      <c:catAx>
        <c:axId val="96153984"/>
        <c:scaling>
          <c:orientation val="minMax"/>
        </c:scaling>
        <c:axPos val="b"/>
        <c:majorTickMark val="none"/>
        <c:tickLblPos val="nextTo"/>
        <c:crossAx val="96579968"/>
        <c:crosses val="autoZero"/>
        <c:auto val="1"/>
        <c:lblAlgn val="ctr"/>
        <c:lblOffset val="100"/>
      </c:catAx>
      <c:valAx>
        <c:axId val="96579968"/>
        <c:scaling>
          <c:orientation val="minMax"/>
        </c:scaling>
        <c:axPos val="l"/>
        <c:majorGridlines/>
        <c:numFmt formatCode="0%" sourceLinked="1"/>
        <c:majorTickMark val="none"/>
        <c:tickLblPos val="nextTo"/>
        <c:crossAx val="96153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881097859017038"/>
          <c:y val="0.45022152075925975"/>
          <c:w val="0.28495969679543282"/>
          <c:h val="0.2467111341302948"/>
        </c:manualLayout>
      </c:layout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各項花費比例</a:t>
            </a:r>
            <a:endParaRPr lang="zh-TW" altLang="en-US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spPr>
              <a:solidFill>
                <a:srgbClr val="F79646"/>
              </a:solidFill>
            </c:spPr>
          </c:dPt>
          <c:dPt>
            <c:idx val="5"/>
            <c:spPr>
              <a:solidFill>
                <a:srgbClr val="FFFF00"/>
              </a:solidFill>
            </c:spPr>
          </c:dPt>
          <c:dLbls>
            <c:showCatName val="1"/>
            <c:showPercent val="1"/>
          </c:dLbls>
          <c:cat>
            <c:strRef>
              <c:f>Sheet1!$A$2:$A$7</c:f>
              <c:strCache>
                <c:ptCount val="6"/>
                <c:pt idx="0">
                  <c:v>食</c:v>
                </c:pt>
                <c:pt idx="1">
                  <c:v>衣</c:v>
                </c:pt>
                <c:pt idx="2">
                  <c:v>住</c:v>
                </c:pt>
                <c:pt idx="3">
                  <c:v>行</c:v>
                </c:pt>
                <c:pt idx="4">
                  <c:v>育</c:v>
                </c:pt>
                <c:pt idx="5">
                  <c:v>樂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13</c:v>
                </c:pt>
                <c:pt idx="2">
                  <c:v>15</c:v>
                </c:pt>
                <c:pt idx="3">
                  <c:v>12</c:v>
                </c:pt>
                <c:pt idx="4">
                  <c:v>15</c:v>
                </c:pt>
                <c:pt idx="5">
                  <c:v>25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spPr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800"/>
      </a:pPr>
      <a:endParaRPr lang="zh-TW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當月收支比</a:t>
            </a:r>
            <a:endParaRPr lang="zh-TW" alt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収入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dLbls>
            <c:showVal val="1"/>
          </c:dLbls>
          <c:cat>
            <c:strRef>
              <c:f>Sheet1!$A$2</c:f>
              <c:strCache>
                <c:ptCount val="1"/>
                <c:pt idx="0">
                  <c:v>當月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支出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showVal val="1"/>
          </c:dLbls>
          <c:cat>
            <c:strRef>
              <c:f>Sheet1!$A$2</c:f>
              <c:strCache>
                <c:ptCount val="1"/>
                <c:pt idx="0">
                  <c:v>當月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25000</c:v>
                </c:pt>
              </c:numCache>
            </c:numRef>
          </c:val>
        </c:ser>
        <c:dLbls>
          <c:showVal val="1"/>
        </c:dLbls>
        <c:overlap val="-25"/>
        <c:axId val="107550592"/>
        <c:axId val="107978752"/>
      </c:barChart>
      <c:catAx>
        <c:axId val="107550592"/>
        <c:scaling>
          <c:orientation val="minMax"/>
        </c:scaling>
        <c:axPos val="b"/>
        <c:majorTickMark val="none"/>
        <c:tickLblPos val="nextTo"/>
        <c:crossAx val="107978752"/>
        <c:crosses val="autoZero"/>
        <c:auto val="1"/>
        <c:lblAlgn val="ctr"/>
        <c:lblOffset val="100"/>
      </c:catAx>
      <c:valAx>
        <c:axId val="107978752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07550592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年度收支</a:t>
            </a:r>
            <a:endParaRPr lang="zh-TW" alt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收入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40000</c:v>
                </c:pt>
                <c:pt idx="1">
                  <c:v>35000</c:v>
                </c:pt>
                <c:pt idx="2">
                  <c:v>20000</c:v>
                </c:pt>
                <c:pt idx="3">
                  <c:v>10000</c:v>
                </c:pt>
                <c:pt idx="4">
                  <c:v>30000</c:v>
                </c:pt>
                <c:pt idx="5">
                  <c:v>35000</c:v>
                </c:pt>
                <c:pt idx="6">
                  <c:v>20000</c:v>
                </c:pt>
                <c:pt idx="7">
                  <c:v>15000</c:v>
                </c:pt>
                <c:pt idx="8">
                  <c:v>60000</c:v>
                </c:pt>
                <c:pt idx="9">
                  <c:v>35000</c:v>
                </c:pt>
                <c:pt idx="10">
                  <c:v>50000</c:v>
                </c:pt>
                <c:pt idx="11">
                  <c:v>70000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支出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25000</c:v>
                </c:pt>
                <c:pt idx="1">
                  <c:v>30000</c:v>
                </c:pt>
                <c:pt idx="2">
                  <c:v>35000</c:v>
                </c:pt>
                <c:pt idx="3">
                  <c:v>28000</c:v>
                </c:pt>
                <c:pt idx="4">
                  <c:v>60000</c:v>
                </c:pt>
                <c:pt idx="5">
                  <c:v>45000</c:v>
                </c:pt>
                <c:pt idx="6">
                  <c:v>50000</c:v>
                </c:pt>
                <c:pt idx="7">
                  <c:v>19000</c:v>
                </c:pt>
                <c:pt idx="8">
                  <c:v>60000</c:v>
                </c:pt>
                <c:pt idx="9">
                  <c:v>60000</c:v>
                </c:pt>
                <c:pt idx="10">
                  <c:v>70000</c:v>
                </c:pt>
                <c:pt idx="11">
                  <c:v>30000</c:v>
                </c:pt>
              </c:numCache>
            </c:numRef>
          </c:val>
        </c:ser>
        <c:marker val="1"/>
        <c:axId val="108474368"/>
        <c:axId val="108475904"/>
      </c:lineChart>
      <c:catAx>
        <c:axId val="108474368"/>
        <c:scaling>
          <c:orientation val="minMax"/>
        </c:scaling>
        <c:axPos val="b"/>
        <c:numFmt formatCode="General" sourceLinked="1"/>
        <c:majorTickMark val="none"/>
        <c:tickLblPos val="nextTo"/>
        <c:crossAx val="108475904"/>
        <c:crosses val="autoZero"/>
        <c:auto val="1"/>
        <c:lblAlgn val="ctr"/>
        <c:lblOffset val="100"/>
      </c:catAx>
      <c:valAx>
        <c:axId val="1084759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金額</a:t>
                </a:r>
                <a:endParaRPr lang="zh-TW" alt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084743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0359-AC91-4A47-939B-7B39497EBB8C}" type="datetimeFigureOut">
              <a:rPr lang="zh-TW" altLang="en-US" smtClean="0"/>
              <a:pPr/>
              <a:t>2009/11/17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413C-9955-451B-A668-912A8B6EB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428596" y="1785926"/>
            <a:ext cx="8215370" cy="4572032"/>
            <a:chOff x="1610" y="845"/>
            <a:chExt cx="2540" cy="24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610" y="845"/>
              <a:ext cx="2540" cy="24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kumimoji="1" lang="zh-TW" altLang="en-US" sz="28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336" y="1430"/>
              <a:ext cx="1563" cy="3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 sz="28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2336" y="1979"/>
              <a:ext cx="1559" cy="3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TW" altLang="en-US" sz="28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1833" y="2564"/>
              <a:ext cx="952" cy="318"/>
            </a:xfrm>
            <a:prstGeom prst="rect">
              <a:avLst/>
            </a:prstGeom>
            <a:gradFill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確認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894" y="2564"/>
              <a:ext cx="998" cy="318"/>
            </a:xfrm>
            <a:prstGeom prst="rect">
              <a:avLst/>
            </a:prstGeom>
            <a:gradFill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取消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833" y="1430"/>
              <a:ext cx="387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en-US" altLang="zh-TW" sz="2800" b="1" dirty="0" smtClean="0">
                  <a:latin typeface="微軟正黑體" pitchFamily="34" charset="-120"/>
                  <a:ea typeface="微軟正黑體" pitchFamily="34" charset="-120"/>
                </a:rPr>
                <a:t>E-mail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1837" y="1979"/>
              <a:ext cx="387" cy="3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密碼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1610" y="845"/>
              <a:ext cx="2540" cy="3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登入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500034" y="1571612"/>
            <a:ext cx="8215370" cy="4786346"/>
            <a:chOff x="1071538" y="1714488"/>
            <a:chExt cx="7072362" cy="3816350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1071538" y="1714488"/>
              <a:ext cx="7072362" cy="3816350"/>
              <a:chOff x="1610" y="845"/>
              <a:chExt cx="2540" cy="2404"/>
            </a:xfrm>
            <a:grpFill/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1610" y="845"/>
                <a:ext cx="2540" cy="240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kumimoji="1" lang="zh-TW" altLang="en-US" sz="24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" name="Rectangle 18"/>
              <p:cNvSpPr>
                <a:spLocks noChangeArrowheads="1"/>
              </p:cNvSpPr>
              <p:nvPr/>
            </p:nvSpPr>
            <p:spPr bwMode="auto">
              <a:xfrm>
                <a:off x="2482" y="1349"/>
                <a:ext cx="1441" cy="2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kumimoji="1" lang="zh-TW" altLang="en-US" sz="24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82" y="2195"/>
                <a:ext cx="1441" cy="31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lang="zh-TW" altLang="en-US" sz="24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8" name="Rectangle 20"/>
              <p:cNvSpPr>
                <a:spLocks noChangeArrowheads="1"/>
              </p:cNvSpPr>
              <p:nvPr/>
            </p:nvSpPr>
            <p:spPr bwMode="auto">
              <a:xfrm>
                <a:off x="1837" y="2795"/>
                <a:ext cx="952" cy="3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400" b="1" dirty="0" smtClean="0">
                    <a:latin typeface="微軟正黑體" pitchFamily="34" charset="-120"/>
                    <a:ea typeface="微軟正黑體" pitchFamily="34" charset="-120"/>
                  </a:rPr>
                  <a:t>確認</a:t>
                </a:r>
                <a:endParaRPr kumimoji="1"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925" y="2795"/>
                <a:ext cx="998" cy="3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400" b="1" dirty="0" smtClean="0">
                    <a:latin typeface="微軟正黑體" pitchFamily="34" charset="-120"/>
                    <a:ea typeface="微軟正黑體" pitchFamily="34" charset="-120"/>
                  </a:rPr>
                  <a:t>取消</a:t>
                </a:r>
                <a:endParaRPr kumimoji="1"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440" cy="26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r>
                  <a:rPr kumimoji="1" lang="en-US" altLang="zh-TW" sz="2400" b="1" dirty="0" smtClean="0">
                    <a:latin typeface="微軟正黑體" pitchFamily="34" charset="-120"/>
                    <a:ea typeface="微軟正黑體" pitchFamily="34" charset="-120"/>
                  </a:rPr>
                  <a:t>E-mail</a:t>
                </a:r>
                <a:endParaRPr kumimoji="1"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1841" y="2195"/>
                <a:ext cx="440" cy="30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r>
                  <a:rPr kumimoji="1" lang="zh-TW" altLang="en-US" sz="2400" b="1" dirty="0" smtClean="0">
                    <a:latin typeface="微軟正黑體" pitchFamily="34" charset="-120"/>
                    <a:ea typeface="微軟正黑體" pitchFamily="34" charset="-120"/>
                  </a:rPr>
                  <a:t>確認密碼</a:t>
                </a:r>
                <a:endParaRPr kumimoji="1"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/>
            </p:nvSpPr>
            <p:spPr bwMode="auto">
              <a:xfrm>
                <a:off x="1610" y="845"/>
                <a:ext cx="2540" cy="36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400" b="1" dirty="0" smtClean="0">
                    <a:latin typeface="微軟正黑體" pitchFamily="34" charset="-120"/>
                    <a:ea typeface="微軟正黑體" pitchFamily="34" charset="-120"/>
                  </a:rPr>
                  <a:t>註冊</a:t>
                </a:r>
                <a:endParaRPr kumimoji="1" lang="en-US" altLang="zh-TW"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1714480" y="3143248"/>
              <a:ext cx="1214446" cy="500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sz="2400" b="1" dirty="0" smtClean="0">
                  <a:latin typeface="微軟正黑體" pitchFamily="34" charset="-120"/>
                  <a:ea typeface="微軟正黑體" pitchFamily="34" charset="-120"/>
                </a:rPr>
                <a:t>密碼</a:t>
              </a:r>
              <a:endParaRPr kumimoji="1" lang="en-US" altLang="zh-TW"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3500430" y="3143248"/>
              <a:ext cx="4000528" cy="500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TW" altLang="en-US" sz="2400" b="1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14282" y="214290"/>
            <a:ext cx="6572296" cy="6643710"/>
            <a:chOff x="1610" y="845"/>
            <a:chExt cx="2540" cy="24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610" y="845"/>
              <a:ext cx="2540" cy="24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1610" y="845"/>
              <a:ext cx="2540" cy="3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消費紀錄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aphicFrame>
        <p:nvGraphicFramePr>
          <p:cNvPr id="13" name="內容版面配置區 12"/>
          <p:cNvGraphicFramePr>
            <a:graphicFrameLocks noGrp="1"/>
          </p:cNvGraphicFramePr>
          <p:nvPr>
            <p:ph idx="1"/>
          </p:nvPr>
        </p:nvGraphicFramePr>
        <p:xfrm>
          <a:off x="285720" y="1102034"/>
          <a:ext cx="6369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詳細敘述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帳戶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金額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85720" y="1459224"/>
          <a:ext cx="636902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食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5720" y="5459752"/>
          <a:ext cx="636902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樂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85720" y="3316612"/>
          <a:ext cx="636902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住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85720" y="4745372"/>
          <a:ext cx="636902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育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85720" y="4030992"/>
          <a:ext cx="6369028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行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85720" y="2602232"/>
          <a:ext cx="6369028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2257"/>
                <a:gridCol w="1592257"/>
                <a:gridCol w="1592257"/>
                <a:gridCol w="159225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衣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1928794" y="6286520"/>
            <a:ext cx="2286016" cy="42051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r>
              <a:rPr kumimoji="1" lang="zh-TW" altLang="en-US" b="1" dirty="0" smtClean="0">
                <a:latin typeface="微軟正黑體" pitchFamily="34" charset="-120"/>
                <a:ea typeface="微軟正黑體" pitchFamily="34" charset="-120"/>
              </a:rPr>
              <a:t>總收入：</a:t>
            </a:r>
            <a:r>
              <a:rPr kumimoji="1" lang="en-US" altLang="zh-TW" b="1" dirty="0" smtClean="0">
                <a:latin typeface="微軟正黑體" pitchFamily="34" charset="-120"/>
                <a:ea typeface="微軟正黑體" pitchFamily="34" charset="-120"/>
              </a:rPr>
              <a:t>_________</a:t>
            </a:r>
            <a:endParaRPr kumimoji="1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357686" y="6286520"/>
            <a:ext cx="2286016" cy="42051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r>
              <a:rPr kumimoji="1" lang="zh-TW" altLang="en-US" b="1" dirty="0" smtClean="0">
                <a:latin typeface="微軟正黑體" pitchFamily="34" charset="-120"/>
                <a:ea typeface="微軟正黑體" pitchFamily="34" charset="-120"/>
              </a:rPr>
              <a:t>總支出：</a:t>
            </a:r>
            <a:r>
              <a:rPr kumimoji="1" lang="en-US" altLang="zh-TW" b="1" dirty="0" smtClean="0">
                <a:latin typeface="微軟正黑體" pitchFamily="34" charset="-120"/>
                <a:ea typeface="微軟正黑體" pitchFamily="34" charset="-120"/>
              </a:rPr>
              <a:t>_________</a:t>
            </a:r>
            <a:endParaRPr kumimoji="1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285720" y="6286520"/>
            <a:ext cx="1000132" cy="500090"/>
          </a:xfrm>
          <a:prstGeom prst="rect">
            <a:avLst/>
          </a:prstGeom>
          <a:gradFill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TW" altLang="en-US" dirty="0" smtClean="0">
                <a:latin typeface="微軟正黑體" pitchFamily="34" charset="-120"/>
                <a:ea typeface="微軟正黑體" pitchFamily="34" charset="-120"/>
              </a:rPr>
              <a:t>刪除</a:t>
            </a:r>
            <a:endParaRPr kumimoji="1"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6000760" y="214321"/>
            <a:ext cx="2928958" cy="6429389"/>
            <a:chOff x="5143504" y="215924"/>
            <a:chExt cx="2928958" cy="6284909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143504" y="215924"/>
              <a:ext cx="2928958" cy="6284909"/>
              <a:chOff x="1610" y="818"/>
              <a:chExt cx="2540" cy="2431"/>
            </a:xfrm>
            <a:grpFill/>
          </p:grpSpPr>
          <p:sp>
            <p:nvSpPr>
              <p:cNvPr id="36" name="Rectangle 17"/>
              <p:cNvSpPr>
                <a:spLocks noChangeArrowheads="1"/>
              </p:cNvSpPr>
              <p:nvPr/>
            </p:nvSpPr>
            <p:spPr bwMode="auto">
              <a:xfrm>
                <a:off x="1610" y="845"/>
                <a:ext cx="2540" cy="240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kumimoji="1" lang="zh-TW" altLang="en-US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2601" y="1259"/>
                <a:ext cx="1322" cy="15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kumimoji="1" lang="zh-TW" altLang="en-US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1837" y="2854"/>
                <a:ext cx="952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2911" y="2854"/>
                <a:ext cx="998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取消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1610" y="818"/>
                <a:ext cx="2540" cy="35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800" b="1" dirty="0" smtClean="0">
                    <a:latin typeface="微軟正黑體" pitchFamily="34" charset="-120"/>
                    <a:ea typeface="微軟正黑體" pitchFamily="34" charset="-120"/>
                  </a:rPr>
                  <a:t>新增</a:t>
                </a:r>
                <a:endParaRPr kumimoji="1" lang="en-US" altLang="zh-TW" sz="28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5429256" y="3929066"/>
              <a:ext cx="666933" cy="424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敘述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429256" y="1928802"/>
              <a:ext cx="666933" cy="424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類型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429256" y="4572008"/>
              <a:ext cx="666933" cy="424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金額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429256" y="3290314"/>
              <a:ext cx="666933" cy="424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帳戶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5429256" y="1357298"/>
              <a:ext cx="666933" cy="4244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日期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5143504" y="3000372"/>
              <a:ext cx="2928958" cy="1588"/>
            </a:xfrm>
            <a:prstGeom prst="line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6286512" y="3929066"/>
              <a:ext cx="1524189" cy="411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6286512" y="4572008"/>
              <a:ext cx="1524189" cy="411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6286512" y="1928802"/>
              <a:ext cx="1524189" cy="411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6286512" y="3286124"/>
              <a:ext cx="1524189" cy="4110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2" name="流程圖: 接點 31"/>
            <p:cNvSpPr/>
            <p:nvPr/>
          </p:nvSpPr>
          <p:spPr>
            <a:xfrm>
              <a:off x="5572132" y="2590205"/>
              <a:ext cx="214314" cy="227960"/>
            </a:xfrm>
            <a:prstGeom prst="flowChartConnector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5857885" y="2500306"/>
              <a:ext cx="642941" cy="411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收入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7072330" y="2500306"/>
              <a:ext cx="642941" cy="411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支出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流程圖: 接點 34"/>
            <p:cNvSpPr/>
            <p:nvPr/>
          </p:nvSpPr>
          <p:spPr>
            <a:xfrm>
              <a:off x="6715140" y="2590205"/>
              <a:ext cx="214314" cy="227960"/>
            </a:xfrm>
            <a:prstGeom prst="flowChartConnector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5"/>
          <p:cNvGrpSpPr>
            <a:grpSpLocks/>
          </p:cNvGrpSpPr>
          <p:nvPr/>
        </p:nvGrpSpPr>
        <p:grpSpPr bwMode="auto">
          <a:xfrm>
            <a:off x="142844" y="285728"/>
            <a:ext cx="7572428" cy="6000792"/>
            <a:chOff x="1610" y="845"/>
            <a:chExt cx="2540" cy="24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1610" y="845"/>
              <a:ext cx="2540" cy="24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1610" y="845"/>
              <a:ext cx="2540" cy="3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預算表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aphicFrame>
        <p:nvGraphicFramePr>
          <p:cNvPr id="53" name="內容版面配置區 52"/>
          <p:cNvGraphicFramePr>
            <a:graphicFrameLocks noGrp="1"/>
          </p:cNvGraphicFramePr>
          <p:nvPr>
            <p:ph idx="1"/>
          </p:nvPr>
        </p:nvGraphicFramePr>
        <p:xfrm>
          <a:off x="214279" y="1142984"/>
          <a:ext cx="7429554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8259"/>
                <a:gridCol w="1238259"/>
                <a:gridCol w="1238259"/>
                <a:gridCol w="1238259"/>
                <a:gridCol w="1238259"/>
                <a:gridCol w="1238259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起始日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終止日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預算金額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剩餘金額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2500298" y="5715016"/>
            <a:ext cx="2286016" cy="42051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r>
              <a:rPr kumimoji="1" lang="zh-TW" altLang="en-US" b="1" dirty="0" smtClean="0">
                <a:latin typeface="微軟正黑體" pitchFamily="34" charset="-120"/>
                <a:ea typeface="微軟正黑體" pitchFamily="34" charset="-120"/>
              </a:rPr>
              <a:t>總預算：</a:t>
            </a:r>
            <a:r>
              <a:rPr kumimoji="1" lang="en-US" altLang="zh-TW" b="1" dirty="0" smtClean="0">
                <a:latin typeface="微軟正黑體" pitchFamily="34" charset="-120"/>
                <a:ea typeface="微軟正黑體" pitchFamily="34" charset="-120"/>
              </a:rPr>
              <a:t>_________</a:t>
            </a:r>
            <a:endParaRPr kumimoji="1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4929190" y="5715016"/>
            <a:ext cx="2714644" cy="42051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r>
              <a:rPr kumimoji="1" lang="zh-TW" altLang="en-US" b="1" dirty="0" smtClean="0">
                <a:latin typeface="微軟正黑體" pitchFamily="34" charset="-120"/>
                <a:ea typeface="微軟正黑體" pitchFamily="34" charset="-120"/>
              </a:rPr>
              <a:t>總剩餘金額：</a:t>
            </a:r>
            <a:r>
              <a:rPr kumimoji="1" lang="en-US" altLang="zh-TW" b="1" dirty="0" smtClean="0">
                <a:latin typeface="微軟正黑體" pitchFamily="34" charset="-120"/>
                <a:ea typeface="微軟正黑體" pitchFamily="34" charset="-120"/>
              </a:rPr>
              <a:t>_________</a:t>
            </a:r>
            <a:endParaRPr kumimoji="1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6000760" y="285728"/>
            <a:ext cx="2928958" cy="6000792"/>
            <a:chOff x="7858148" y="285728"/>
            <a:chExt cx="2928958" cy="6000792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7858148" y="285728"/>
              <a:ext cx="2928958" cy="6000792"/>
              <a:chOff x="1610" y="818"/>
              <a:chExt cx="2540" cy="2431"/>
            </a:xfrm>
            <a:grpFill/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1610" y="845"/>
                <a:ext cx="2540" cy="240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kumimoji="1" lang="zh-TW" altLang="en-US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01" y="1267"/>
                <a:ext cx="1322" cy="15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kumimoji="1" lang="zh-TW" altLang="en-US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1837" y="2900"/>
                <a:ext cx="952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911" y="2900"/>
                <a:ext cx="998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取消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1610" y="818"/>
                <a:ext cx="2540" cy="35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800" b="1" dirty="0" smtClean="0">
                    <a:latin typeface="微軟正黑體" pitchFamily="34" charset="-120"/>
                    <a:ea typeface="微軟正黑體" pitchFamily="34" charset="-120"/>
                  </a:rPr>
                  <a:t>新增預算表</a:t>
                </a:r>
                <a:endParaRPr kumimoji="1" lang="en-US" altLang="zh-TW" sz="28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7929586" y="1978786"/>
              <a:ext cx="881247" cy="4500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起始日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8143900" y="4643446"/>
              <a:ext cx="666933" cy="4500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金額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8143900" y="3395910"/>
              <a:ext cx="666933" cy="4500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用途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8143900" y="1396503"/>
              <a:ext cx="666933" cy="37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名稱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7858148" y="3173740"/>
              <a:ext cx="2928958" cy="1684"/>
            </a:xfrm>
            <a:prstGeom prst="line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9001156" y="1992965"/>
              <a:ext cx="1524189" cy="43590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en-US" altLang="zh-TW" dirty="0" smtClean="0">
                  <a:latin typeface="微軟正黑體" pitchFamily="34" charset="-120"/>
                  <a:ea typeface="微軟正黑體" pitchFamily="34" charset="-120"/>
                </a:rPr>
                <a:t>2009/01/01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7929586" y="2550292"/>
              <a:ext cx="881247" cy="450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終止日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9001156" y="2564471"/>
              <a:ext cx="1524189" cy="4359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en-US" altLang="zh-TW" dirty="0" smtClean="0">
                  <a:latin typeface="微軟正黑體" pitchFamily="34" charset="-120"/>
                  <a:ea typeface="微軟正黑體" pitchFamily="34" charset="-120"/>
                </a:rPr>
                <a:t>2009/12/31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9215470" y="3321843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>
                  <a:latin typeface="微軟正黑體" pitchFamily="34" charset="-120"/>
                  <a:ea typeface="微軟正黑體" pitchFamily="34" charset="-120"/>
                </a:rPr>
                <a:t>食</a:t>
              </a: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9929850" y="3321843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衣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9215470" y="3692101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住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9929850" y="3692101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行</a:t>
              </a:r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001156" y="3469946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715536" y="3469946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001156" y="3840204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715536" y="3840204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9215470" y="4062359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>
                  <a:latin typeface="微軟正黑體" pitchFamily="34" charset="-120"/>
                  <a:ea typeface="微軟正黑體" pitchFamily="34" charset="-120"/>
                </a:rPr>
                <a:t>育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9001156" y="4210462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9929850" y="4062359"/>
              <a:ext cx="428628" cy="4359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zh-TW" altLang="en-US" dirty="0">
                  <a:latin typeface="微軟正黑體" pitchFamily="34" charset="-120"/>
                  <a:ea typeface="微軟正黑體" pitchFamily="34" charset="-120"/>
                </a:rPr>
                <a:t>樂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9715536" y="4210462"/>
              <a:ext cx="142876" cy="1481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9001156" y="4722994"/>
              <a:ext cx="1524189" cy="4205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214282" y="5715016"/>
            <a:ext cx="1000132" cy="428628"/>
          </a:xfrm>
          <a:prstGeom prst="rect">
            <a:avLst/>
          </a:prstGeom>
          <a:gradFill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TW" altLang="en-US" dirty="0" smtClean="0">
                <a:latin typeface="微軟正黑體" pitchFamily="34" charset="-120"/>
                <a:ea typeface="微軟正黑體" pitchFamily="34" charset="-120"/>
              </a:rPr>
              <a:t>刪除</a:t>
            </a:r>
            <a:endParaRPr kumimoji="1"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214282" y="142852"/>
            <a:ext cx="5072098" cy="6643734"/>
            <a:chOff x="1610" y="845"/>
            <a:chExt cx="2540" cy="24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1610" y="845"/>
              <a:ext cx="2540" cy="24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1610" y="845"/>
              <a:ext cx="2540" cy="3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帳戶紀錄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aphicFrame>
        <p:nvGraphicFramePr>
          <p:cNvPr id="35" name="內容版面配置區 52"/>
          <p:cNvGraphicFramePr>
            <a:graphicFrameLocks/>
          </p:cNvGraphicFramePr>
          <p:nvPr/>
        </p:nvGraphicFramePr>
        <p:xfrm>
          <a:off x="285717" y="1200772"/>
          <a:ext cx="49530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18"/>
                <a:gridCol w="247651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金額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2928926" y="6223195"/>
            <a:ext cx="2286016" cy="42051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r>
              <a:rPr kumimoji="1" lang="zh-TW" altLang="en-US" b="1" dirty="0" smtClean="0">
                <a:latin typeface="微軟正黑體" pitchFamily="34" charset="-120"/>
                <a:ea typeface="微軟正黑體" pitchFamily="34" charset="-120"/>
              </a:rPr>
              <a:t>總資產：</a:t>
            </a:r>
            <a:r>
              <a:rPr kumimoji="1" lang="en-US" altLang="zh-TW" b="1" dirty="0" smtClean="0">
                <a:latin typeface="微軟正黑體" pitchFamily="34" charset="-120"/>
                <a:ea typeface="微軟正黑體" pitchFamily="34" charset="-120"/>
              </a:rPr>
              <a:t>_________</a:t>
            </a:r>
            <a:endParaRPr kumimoji="1"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5643570" y="214290"/>
            <a:ext cx="2928958" cy="4143404"/>
            <a:chOff x="7929586" y="214290"/>
            <a:chExt cx="2928958" cy="4143404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7929586" y="214290"/>
              <a:ext cx="2928958" cy="4143404"/>
              <a:chOff x="1610" y="818"/>
              <a:chExt cx="2540" cy="2431"/>
            </a:xfrm>
            <a:grpFill/>
          </p:grpSpPr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1610" y="845"/>
                <a:ext cx="2540" cy="240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kumimoji="1" lang="zh-TW" altLang="en-US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1837" y="2742"/>
                <a:ext cx="952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2911" y="2742"/>
                <a:ext cx="998" cy="2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取消</a:t>
                </a:r>
                <a:endParaRPr kumimoji="1" lang="en-US" altLang="zh-TW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1610" y="818"/>
                <a:ext cx="2540" cy="35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TW" altLang="en-US" sz="2800" b="1" dirty="0" smtClean="0">
                    <a:latin typeface="微軟正黑體" pitchFamily="34" charset="-120"/>
                    <a:ea typeface="微軟正黑體" pitchFamily="34" charset="-120"/>
                  </a:rPr>
                  <a:t>新增帳戶</a:t>
                </a:r>
                <a:endParaRPr kumimoji="1" lang="en-US" altLang="zh-TW" sz="28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8215338" y="1142984"/>
              <a:ext cx="666933" cy="4341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類型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8215338" y="2786058"/>
              <a:ext cx="666933" cy="4341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金額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9072594" y="2786058"/>
              <a:ext cx="1524189" cy="4205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9072594" y="1142984"/>
              <a:ext cx="1524189" cy="4286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8215338" y="2137549"/>
              <a:ext cx="666933" cy="43419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r>
                <a:rPr kumimoji="1" lang="zh-TW" altLang="en-US" dirty="0" smtClean="0">
                  <a:latin typeface="微軟正黑體" pitchFamily="34" charset="-120"/>
                  <a:ea typeface="微軟正黑體" pitchFamily="34" charset="-120"/>
                </a:rPr>
                <a:t>名稱</a:t>
              </a:r>
              <a:endParaRPr kumimoji="1" lang="en-US" altLang="zh-TW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9072594" y="2151228"/>
              <a:ext cx="1524189" cy="4205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kumimoji="1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>
              <a:off x="7929586" y="1857364"/>
              <a:ext cx="2928958" cy="1684"/>
            </a:xfrm>
            <a:prstGeom prst="line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內容版面配置區 38"/>
          <p:cNvGraphicFramePr>
            <a:graphicFrameLocks noGrp="1"/>
          </p:cNvGraphicFramePr>
          <p:nvPr>
            <p:ph idx="1"/>
          </p:nvPr>
        </p:nvGraphicFramePr>
        <p:xfrm>
          <a:off x="285720" y="1571612"/>
          <a:ext cx="4953034" cy="148336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2476517"/>
                <a:gridCol w="247651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現金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85720" y="3071810"/>
          <a:ext cx="4953034" cy="1483360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476517"/>
                <a:gridCol w="247651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銀行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郵局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85720" y="4572008"/>
          <a:ext cx="4953034" cy="148336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2476517"/>
                <a:gridCol w="247651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儲值卡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285720" y="6143644"/>
            <a:ext cx="1143008" cy="500066"/>
          </a:xfrm>
          <a:prstGeom prst="rect">
            <a:avLst/>
          </a:prstGeom>
          <a:gradFill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kumimoji="1" lang="zh-TW" altLang="en-US" dirty="0" smtClean="0">
                <a:latin typeface="微軟正黑體" pitchFamily="34" charset="-120"/>
                <a:ea typeface="微軟正黑體" pitchFamily="34" charset="-120"/>
              </a:rPr>
              <a:t>刪除</a:t>
            </a:r>
            <a:endParaRPr kumimoji="1"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1610" y="845"/>
            <a:chExt cx="2540" cy="24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610" y="845"/>
              <a:ext cx="2540" cy="24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kumimoji="1"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1610" y="845"/>
              <a:ext cx="2540" cy="3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資訊看版</a:t>
              </a:r>
              <a:endParaRPr kumimoji="1"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4786282" y="3714752"/>
          <a:ext cx="4357718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/>
          <p:nvPr/>
        </p:nvGraphicFramePr>
        <p:xfrm>
          <a:off x="214282" y="928670"/>
          <a:ext cx="4500594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內容版面配置區 3"/>
          <p:cNvGraphicFramePr>
            <a:graphicFrameLocks/>
          </p:cNvGraphicFramePr>
          <p:nvPr/>
        </p:nvGraphicFramePr>
        <p:xfrm>
          <a:off x="5286380" y="1000108"/>
          <a:ext cx="4257676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內容版面配置區 6"/>
          <p:cNvGraphicFramePr>
            <a:graphicFrameLocks/>
          </p:cNvGraphicFramePr>
          <p:nvPr/>
        </p:nvGraphicFramePr>
        <p:xfrm>
          <a:off x="214282" y="3643314"/>
          <a:ext cx="4643470" cy="3043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2">
        <p:bldAsOne/>
      </p:bldGraphic>
      <p:bldGraphic spid="10" grpId="0">
        <p:bldAsOne/>
      </p:bldGraphic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135</Words>
  <Application>Microsoft Office PowerPoint</Application>
  <PresentationFormat>如螢幕大小 (4:3)</PresentationFormat>
  <Paragraphs>93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Company>NCU_MIS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DinoLai</dc:creator>
  <cp:lastModifiedBy>DinoLai</cp:lastModifiedBy>
  <cp:revision>50</cp:revision>
  <dcterms:created xsi:type="dcterms:W3CDTF">2009-11-15T06:01:10Z</dcterms:created>
  <dcterms:modified xsi:type="dcterms:W3CDTF">2009-11-17T12:56:31Z</dcterms:modified>
</cp:coreProperties>
</file>