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79" r:id="rId4"/>
    <p:sldId id="257" r:id="rId5"/>
    <p:sldId id="262" r:id="rId6"/>
    <p:sldId id="263" r:id="rId7"/>
    <p:sldId id="264" r:id="rId8"/>
    <p:sldId id="265" r:id="rId9"/>
    <p:sldId id="268" r:id="rId10"/>
    <p:sldId id="269" r:id="rId11"/>
    <p:sldId id="270" r:id="rId12"/>
    <p:sldId id="266" r:id="rId13"/>
    <p:sldId id="267" r:id="rId14"/>
    <p:sldId id="271" r:id="rId15"/>
    <p:sldId id="272" r:id="rId16"/>
    <p:sldId id="273" r:id="rId17"/>
    <p:sldId id="274" r:id="rId18"/>
    <p:sldId id="275" r:id="rId19"/>
    <p:sldId id="277" r:id="rId20"/>
    <p:sldId id="278" r:id="rId21"/>
    <p:sldId id="276" r:id="rId22"/>
    <p:sldId id="260" r:id="rId23"/>
    <p:sldId id="25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75" d="100"/>
          <a:sy n="75" d="100"/>
        </p:scale>
        <p:origin x="11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smtClean="0"/>
              <a:t>Click to edit </a:t>
            </a:r>
            <a:br>
              <a:rPr lang="en-US" dirty="0" smtClean="0"/>
            </a:br>
            <a:r>
              <a:rPr lang="en-US" dirty="0" smtClean="0"/>
              <a:t>Master subtitle style</a:t>
            </a:r>
            <a:br>
              <a:rPr lang="en-US" dirty="0" smtClean="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0EC2761-52B0-42C5-B01B-DF8F69615AE5}"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C2761-52B0-42C5-B01B-DF8F69615AE5}"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C2761-52B0-42C5-B01B-DF8F69615AE5}"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C2761-52B0-42C5-B01B-DF8F69615AE5}"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EC2761-52B0-42C5-B01B-DF8F69615AE5}"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EC2761-52B0-42C5-B01B-DF8F69615AE5}"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4/22/2020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mathworks.com/help/fusion/ref/gpssensor-system-object.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mathworks.com/help/fusion/ref/accelparams-clas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mathworks.com/help/nav/ref/insfilternonholonomic.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athworks.com/help/fusion/ref/marggpsfuser.fusegps.html" TargetMode="External"/><Relationship Id="rId2" Type="http://schemas.openxmlformats.org/officeDocument/2006/relationships/hyperlink" Target="https://www.mathworks.com/help/nav/ref/stateestimatorpf.predict.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Mô phỏng quan sát vị trí và hướng của đối tượng xe tự hành  sử dụng cảm biến IMU và GPS</a:t>
            </a:r>
            <a:endParaRPr lang="en-US"/>
          </a:p>
        </p:txBody>
      </p:sp>
      <p:sp>
        <p:nvSpPr>
          <p:cNvPr id="3" name="Subtitle 2"/>
          <p:cNvSpPr>
            <a:spLocks noGrp="1"/>
          </p:cNvSpPr>
          <p:nvPr>
            <p:ph type="subTitle" idx="1"/>
          </p:nvPr>
        </p:nvSpPr>
        <p:spPr/>
        <p:txBody>
          <a:bodyPr/>
          <a:lstStyle/>
          <a:p>
            <a:r>
              <a:rPr lang="en-US" smtClean="0"/>
              <a:t>	</a:t>
            </a:r>
            <a:endParaRPr lang="en-US"/>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Tạo quỹ đạo cho xe</a:t>
            </a:r>
            <a:endParaRPr lang="vi-VN"/>
          </a:p>
        </p:txBody>
      </p:sp>
      <p:pic>
        <p:nvPicPr>
          <p:cNvPr id="4" name="Content Placeholder 3"/>
          <p:cNvPicPr>
            <a:picLocks noGrp="1" noChangeAspect="1"/>
          </p:cNvPicPr>
          <p:nvPr>
            <p:ph idx="1"/>
          </p:nvPr>
        </p:nvPicPr>
        <p:blipFill>
          <a:blip r:embed="rId2"/>
          <a:stretch>
            <a:fillRect/>
          </a:stretch>
        </p:blipFill>
        <p:spPr>
          <a:xfrm>
            <a:off x="323456" y="1238248"/>
            <a:ext cx="5639587" cy="4086795"/>
          </a:xfrm>
          <a:prstGeom prst="rect">
            <a:avLst/>
          </a:prstGeom>
        </p:spPr>
      </p:pic>
    </p:spTree>
    <p:extLst>
      <p:ext uri="{BB962C8B-B14F-4D97-AF65-F5344CB8AC3E}">
        <p14:creationId xmlns:p14="http://schemas.microsoft.com/office/powerpoint/2010/main" val="103843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Tạo quỹ đạo cho xe</a:t>
            </a:r>
            <a:endParaRPr lang="vi-VN"/>
          </a:p>
        </p:txBody>
      </p:sp>
      <p:sp>
        <p:nvSpPr>
          <p:cNvPr id="3" name="Content Placeholder 2"/>
          <p:cNvSpPr>
            <a:spLocks noGrp="1"/>
          </p:cNvSpPr>
          <p:nvPr>
            <p:ph idx="1"/>
          </p:nvPr>
        </p:nvSpPr>
        <p:spPr/>
        <p:txBody>
          <a:bodyPr/>
          <a:lstStyle/>
          <a:p>
            <a:endParaRPr lang="vi-VN"/>
          </a:p>
        </p:txBody>
      </p:sp>
      <p:pic>
        <p:nvPicPr>
          <p:cNvPr id="5" name="Picture 4"/>
          <p:cNvPicPr>
            <a:picLocks noChangeAspect="1"/>
          </p:cNvPicPr>
          <p:nvPr/>
        </p:nvPicPr>
        <p:blipFill>
          <a:blip r:embed="rId2"/>
          <a:stretch>
            <a:fillRect/>
          </a:stretch>
        </p:blipFill>
        <p:spPr>
          <a:xfrm>
            <a:off x="488950" y="1238248"/>
            <a:ext cx="5439534" cy="3505689"/>
          </a:xfrm>
          <a:prstGeom prst="rect">
            <a:avLst/>
          </a:prstGeom>
        </p:spPr>
      </p:pic>
    </p:spTree>
    <p:extLst>
      <p:ext uri="{BB962C8B-B14F-4D97-AF65-F5344CB8AC3E}">
        <p14:creationId xmlns:p14="http://schemas.microsoft.com/office/powerpoint/2010/main" val="1561426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2.4 Tạo sensor IMU, GPS ảo</a:t>
            </a:r>
            <a:endParaRPr lang="vi-VN"/>
          </a:p>
        </p:txBody>
      </p:sp>
      <p:sp>
        <p:nvSpPr>
          <p:cNvPr id="3" name="Content Placeholder 2"/>
          <p:cNvSpPr>
            <a:spLocks noGrp="1"/>
          </p:cNvSpPr>
          <p:nvPr>
            <p:ph idx="1"/>
          </p:nvPr>
        </p:nvSpPr>
        <p:spPr/>
        <p:txBody>
          <a:bodyPr/>
          <a:lstStyle/>
          <a:p>
            <a:r>
              <a:rPr lang="en-US" smtClean="0"/>
              <a:t>GPS ảo sử dụng class ‘gpsSensor’</a:t>
            </a:r>
          </a:p>
          <a:p>
            <a:endParaRPr lang="en-US"/>
          </a:p>
          <a:p>
            <a:endParaRPr lang="en-US" smtClean="0"/>
          </a:p>
          <a:p>
            <a:endParaRPr lang="en-US"/>
          </a:p>
          <a:p>
            <a:endParaRPr lang="en-US" smtClean="0"/>
          </a:p>
          <a:p>
            <a:endParaRPr lang="en-US"/>
          </a:p>
          <a:p>
            <a:r>
              <a:rPr lang="en-US" smtClean="0"/>
              <a:t>Chi tiết xem tại </a:t>
            </a:r>
            <a:r>
              <a:rPr lang="en-US">
                <a:hlinkClick r:id="rId2"/>
              </a:rPr>
              <a:t>https://www.mathworks.com/help/fusion/ref/gpssensor-system-object.html</a:t>
            </a:r>
            <a:endParaRPr lang="en-US" smtClean="0"/>
          </a:p>
          <a:p>
            <a:endParaRPr lang="en-US" smtClean="0"/>
          </a:p>
          <a:p>
            <a:endParaRPr lang="vi-VN"/>
          </a:p>
        </p:txBody>
      </p:sp>
      <p:pic>
        <p:nvPicPr>
          <p:cNvPr id="4" name="Picture 3"/>
          <p:cNvPicPr>
            <a:picLocks noChangeAspect="1"/>
          </p:cNvPicPr>
          <p:nvPr/>
        </p:nvPicPr>
        <p:blipFill>
          <a:blip r:embed="rId3"/>
          <a:stretch>
            <a:fillRect/>
          </a:stretch>
        </p:blipFill>
        <p:spPr>
          <a:xfrm>
            <a:off x="488950" y="1825524"/>
            <a:ext cx="4791744" cy="1428949"/>
          </a:xfrm>
          <a:prstGeom prst="rect">
            <a:avLst/>
          </a:prstGeom>
        </p:spPr>
      </p:pic>
    </p:spTree>
    <p:extLst>
      <p:ext uri="{BB962C8B-B14F-4D97-AF65-F5344CB8AC3E}">
        <p14:creationId xmlns:p14="http://schemas.microsoft.com/office/powerpoint/2010/main" val="4190414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Tạo sensor IMU, GPS ảo</a:t>
            </a:r>
            <a:endParaRPr lang="vi-VN"/>
          </a:p>
        </p:txBody>
      </p:sp>
      <p:sp>
        <p:nvSpPr>
          <p:cNvPr id="3" name="Content Placeholder 2"/>
          <p:cNvSpPr>
            <a:spLocks noGrp="1"/>
          </p:cNvSpPr>
          <p:nvPr>
            <p:ph idx="1"/>
          </p:nvPr>
        </p:nvSpPr>
        <p:spPr/>
        <p:txBody>
          <a:bodyPr/>
          <a:lstStyle/>
          <a:p>
            <a:r>
              <a:rPr lang="en-US" smtClean="0"/>
              <a:t>Class ‘imuSensor’ tạo dữ liệu sensor ảo cho các loại cảm biến như acc, gyro, magne, …</a:t>
            </a:r>
          </a:p>
          <a:p>
            <a:pPr marL="0" indent="0">
              <a:buNone/>
            </a:pPr>
            <a:endParaRPr lang="en-US" smtClean="0"/>
          </a:p>
          <a:p>
            <a:endParaRPr lang="en-US" smtClean="0"/>
          </a:p>
          <a:p>
            <a:endParaRPr lang="en-US"/>
          </a:p>
          <a:p>
            <a:endParaRPr lang="en-US" smtClean="0"/>
          </a:p>
          <a:p>
            <a:endParaRPr lang="en-US"/>
          </a:p>
          <a:p>
            <a:endParaRPr lang="en-US" smtClean="0"/>
          </a:p>
          <a:p>
            <a:endParaRPr lang="en-US"/>
          </a:p>
          <a:p>
            <a:endParaRPr lang="en-US" smtClean="0"/>
          </a:p>
          <a:p>
            <a:r>
              <a:rPr lang="en-US" smtClean="0"/>
              <a:t>Chi tiết xem tại </a:t>
            </a:r>
            <a:r>
              <a:rPr lang="en-US">
                <a:hlinkClick r:id="rId2"/>
              </a:rPr>
              <a:t>https://www.mathworks.com/help/fusion/ref/accelparams-class.html</a:t>
            </a:r>
            <a:endParaRPr lang="en-US"/>
          </a:p>
        </p:txBody>
      </p:sp>
      <p:pic>
        <p:nvPicPr>
          <p:cNvPr id="4" name="Picture 3"/>
          <p:cNvPicPr>
            <a:picLocks noChangeAspect="1"/>
          </p:cNvPicPr>
          <p:nvPr/>
        </p:nvPicPr>
        <p:blipFill>
          <a:blip r:embed="rId3"/>
          <a:stretch>
            <a:fillRect/>
          </a:stretch>
        </p:blipFill>
        <p:spPr>
          <a:xfrm>
            <a:off x="590265" y="2111182"/>
            <a:ext cx="4077269" cy="2762636"/>
          </a:xfrm>
          <a:prstGeom prst="rect">
            <a:avLst/>
          </a:prstGeom>
        </p:spPr>
      </p:pic>
    </p:spTree>
    <p:extLst>
      <p:ext uri="{BB962C8B-B14F-4D97-AF65-F5344CB8AC3E}">
        <p14:creationId xmlns:p14="http://schemas.microsoft.com/office/powerpoint/2010/main" val="405732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2.5 Thiết lập cài đặt bộ lọc</a:t>
            </a:r>
            <a:endParaRPr lang="vi-V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8543882"/>
              </p:ext>
            </p:extLst>
          </p:nvPr>
        </p:nvGraphicFramePr>
        <p:xfrm>
          <a:off x="488950" y="1346200"/>
          <a:ext cx="8026401" cy="2225040"/>
        </p:xfrm>
        <a:graphic>
          <a:graphicData uri="http://schemas.openxmlformats.org/drawingml/2006/table">
            <a:tbl>
              <a:tblPr firstRow="1" bandRow="1">
                <a:tableStyleId>{5C22544A-7EE6-4342-B048-85BDC9FD1C3A}</a:tableStyleId>
              </a:tblPr>
              <a:tblGrid>
                <a:gridCol w="2675467">
                  <a:extLst>
                    <a:ext uri="{9D8B030D-6E8A-4147-A177-3AD203B41FA5}">
                      <a16:colId xmlns:a16="http://schemas.microsoft.com/office/drawing/2014/main" val="3152283345"/>
                    </a:ext>
                  </a:extLst>
                </a:gridCol>
                <a:gridCol w="2675467">
                  <a:extLst>
                    <a:ext uri="{9D8B030D-6E8A-4147-A177-3AD203B41FA5}">
                      <a16:colId xmlns:a16="http://schemas.microsoft.com/office/drawing/2014/main" val="2739338125"/>
                    </a:ext>
                  </a:extLst>
                </a:gridCol>
                <a:gridCol w="2675467">
                  <a:extLst>
                    <a:ext uri="{9D8B030D-6E8A-4147-A177-3AD203B41FA5}">
                      <a16:colId xmlns:a16="http://schemas.microsoft.com/office/drawing/2014/main" val="1540939457"/>
                    </a:ext>
                  </a:extLst>
                </a:gridCol>
              </a:tblGrid>
              <a:tr h="370840">
                <a:tc>
                  <a:txBody>
                    <a:bodyPr/>
                    <a:lstStyle/>
                    <a:p>
                      <a:r>
                        <a:rPr lang="en-US" smtClean="0"/>
                        <a:t>Tham số</a:t>
                      </a:r>
                      <a:endParaRPr lang="vi-VN"/>
                    </a:p>
                  </a:txBody>
                  <a:tcPr/>
                </a:tc>
                <a:tc>
                  <a:txBody>
                    <a:bodyPr/>
                    <a:lstStyle/>
                    <a:p>
                      <a:r>
                        <a:rPr lang="en-US" smtClean="0"/>
                        <a:t>Đơn</a:t>
                      </a:r>
                      <a:r>
                        <a:rPr lang="en-US" baseline="0" smtClean="0"/>
                        <a:t> vị</a:t>
                      </a:r>
                      <a:endParaRPr lang="vi-VN"/>
                    </a:p>
                  </a:txBody>
                  <a:tcPr/>
                </a:tc>
                <a:tc>
                  <a:txBody>
                    <a:bodyPr/>
                    <a:lstStyle/>
                    <a:p>
                      <a:r>
                        <a:rPr lang="en-US" smtClean="0"/>
                        <a:t>Chỉ</a:t>
                      </a:r>
                      <a:r>
                        <a:rPr lang="en-US" baseline="0" smtClean="0"/>
                        <a:t> số</a:t>
                      </a:r>
                      <a:endParaRPr lang="vi-VN"/>
                    </a:p>
                  </a:txBody>
                  <a:tcPr/>
                </a:tc>
                <a:extLst>
                  <a:ext uri="{0D108BD9-81ED-4DB2-BD59-A6C34878D82A}">
                    <a16:rowId xmlns:a16="http://schemas.microsoft.com/office/drawing/2014/main" val="3865497435"/>
                  </a:ext>
                </a:extLst>
              </a:tr>
              <a:tr h="370840">
                <a:tc>
                  <a:txBody>
                    <a:bodyPr/>
                    <a:lstStyle/>
                    <a:p>
                      <a:r>
                        <a:rPr lang="en-US" smtClean="0"/>
                        <a:t>Hướng</a:t>
                      </a:r>
                      <a:r>
                        <a:rPr lang="en-US" baseline="0" smtClean="0"/>
                        <a:t> (tính bằng quaternion)</a:t>
                      </a:r>
                      <a:endParaRPr lang="vi-VN"/>
                    </a:p>
                  </a:txBody>
                  <a:tcPr/>
                </a:tc>
                <a:tc>
                  <a:txBody>
                    <a:bodyPr/>
                    <a:lstStyle/>
                    <a:p>
                      <a:endParaRPr lang="vi-VN"/>
                    </a:p>
                  </a:txBody>
                  <a:tcPr/>
                </a:tc>
                <a:tc>
                  <a:txBody>
                    <a:bodyPr/>
                    <a:lstStyle/>
                    <a:p>
                      <a:r>
                        <a:rPr lang="en-US" smtClean="0"/>
                        <a:t>1:4</a:t>
                      </a:r>
                      <a:endParaRPr lang="vi-VN"/>
                    </a:p>
                  </a:txBody>
                  <a:tcPr/>
                </a:tc>
                <a:extLst>
                  <a:ext uri="{0D108BD9-81ED-4DB2-BD59-A6C34878D82A}">
                    <a16:rowId xmlns:a16="http://schemas.microsoft.com/office/drawing/2014/main" val="1101506946"/>
                  </a:ext>
                </a:extLst>
              </a:tr>
              <a:tr h="370840">
                <a:tc>
                  <a:txBody>
                    <a:bodyPr/>
                    <a:lstStyle/>
                    <a:p>
                      <a:r>
                        <a:rPr lang="en-US" smtClean="0"/>
                        <a:t>Sai</a:t>
                      </a:r>
                      <a:r>
                        <a:rPr lang="en-US" baseline="0" smtClean="0"/>
                        <a:t> lệch gyroscope (XYZ)</a:t>
                      </a:r>
                      <a:endParaRPr lang="vi-VN"/>
                    </a:p>
                  </a:txBody>
                  <a:tcPr/>
                </a:tc>
                <a:tc>
                  <a:txBody>
                    <a:bodyPr/>
                    <a:lstStyle/>
                    <a:p>
                      <a:r>
                        <a:rPr lang="en-US" smtClean="0"/>
                        <a:t>Rad/s</a:t>
                      </a:r>
                      <a:endParaRPr lang="vi-VN"/>
                    </a:p>
                  </a:txBody>
                  <a:tcPr/>
                </a:tc>
                <a:tc>
                  <a:txBody>
                    <a:bodyPr/>
                    <a:lstStyle/>
                    <a:p>
                      <a:r>
                        <a:rPr lang="en-US" smtClean="0"/>
                        <a:t>5:7</a:t>
                      </a:r>
                      <a:endParaRPr lang="vi-VN"/>
                    </a:p>
                  </a:txBody>
                  <a:tcPr/>
                </a:tc>
                <a:extLst>
                  <a:ext uri="{0D108BD9-81ED-4DB2-BD59-A6C34878D82A}">
                    <a16:rowId xmlns:a16="http://schemas.microsoft.com/office/drawing/2014/main" val="1112661157"/>
                  </a:ext>
                </a:extLst>
              </a:tr>
              <a:tr h="370840">
                <a:tc>
                  <a:txBody>
                    <a:bodyPr/>
                    <a:lstStyle/>
                    <a:p>
                      <a:r>
                        <a:rPr lang="en-US" smtClean="0"/>
                        <a:t>Vị</a:t>
                      </a:r>
                      <a:r>
                        <a:rPr lang="en-US" baseline="0" smtClean="0"/>
                        <a:t> trí (frame=NED)</a:t>
                      </a:r>
                      <a:endParaRPr lang="vi-VN"/>
                    </a:p>
                  </a:txBody>
                  <a:tcPr/>
                </a:tc>
                <a:tc>
                  <a:txBody>
                    <a:bodyPr/>
                    <a:lstStyle/>
                    <a:p>
                      <a:r>
                        <a:rPr lang="en-US" smtClean="0"/>
                        <a:t>m</a:t>
                      </a:r>
                      <a:endParaRPr lang="vi-VN"/>
                    </a:p>
                  </a:txBody>
                  <a:tcPr/>
                </a:tc>
                <a:tc>
                  <a:txBody>
                    <a:bodyPr/>
                    <a:lstStyle/>
                    <a:p>
                      <a:r>
                        <a:rPr lang="en-US" smtClean="0"/>
                        <a:t>8:10</a:t>
                      </a:r>
                      <a:endParaRPr lang="vi-VN"/>
                    </a:p>
                  </a:txBody>
                  <a:tcPr/>
                </a:tc>
                <a:extLst>
                  <a:ext uri="{0D108BD9-81ED-4DB2-BD59-A6C34878D82A}">
                    <a16:rowId xmlns:a16="http://schemas.microsoft.com/office/drawing/2014/main" val="1940885037"/>
                  </a:ext>
                </a:extLst>
              </a:tr>
              <a:tr h="370840">
                <a:tc>
                  <a:txBody>
                    <a:bodyPr/>
                    <a:lstStyle/>
                    <a:p>
                      <a:r>
                        <a:rPr lang="en-US" smtClean="0"/>
                        <a:t>Vận</a:t>
                      </a:r>
                      <a:r>
                        <a:rPr lang="en-US" baseline="0" smtClean="0"/>
                        <a:t> tốc (frame=NED)</a:t>
                      </a:r>
                      <a:endParaRPr lang="vi-VN"/>
                    </a:p>
                  </a:txBody>
                  <a:tcPr/>
                </a:tc>
                <a:tc>
                  <a:txBody>
                    <a:bodyPr/>
                    <a:lstStyle/>
                    <a:p>
                      <a:r>
                        <a:rPr lang="en-US" smtClean="0"/>
                        <a:t>m/s</a:t>
                      </a:r>
                      <a:endParaRPr lang="vi-VN"/>
                    </a:p>
                  </a:txBody>
                  <a:tcPr/>
                </a:tc>
                <a:tc>
                  <a:txBody>
                    <a:bodyPr/>
                    <a:lstStyle/>
                    <a:p>
                      <a:r>
                        <a:rPr lang="en-US" smtClean="0"/>
                        <a:t>11:13</a:t>
                      </a:r>
                      <a:endParaRPr lang="vi-VN"/>
                    </a:p>
                  </a:txBody>
                  <a:tcPr/>
                </a:tc>
                <a:extLst>
                  <a:ext uri="{0D108BD9-81ED-4DB2-BD59-A6C34878D82A}">
                    <a16:rowId xmlns:a16="http://schemas.microsoft.com/office/drawing/2014/main" val="2171247503"/>
                  </a:ext>
                </a:extLst>
              </a:tr>
              <a:tr h="370840">
                <a:tc>
                  <a:txBody>
                    <a:bodyPr/>
                    <a:lstStyle/>
                    <a:p>
                      <a:r>
                        <a:rPr lang="en-US" smtClean="0"/>
                        <a:t>Sai lệch</a:t>
                      </a:r>
                      <a:r>
                        <a:rPr lang="en-US" baseline="0" smtClean="0"/>
                        <a:t> accelerometer (XYZ)</a:t>
                      </a:r>
                      <a:endParaRPr lang="vi-VN"/>
                    </a:p>
                  </a:txBody>
                  <a:tcPr/>
                </a:tc>
                <a:tc>
                  <a:txBody>
                    <a:bodyPr/>
                    <a:lstStyle/>
                    <a:p>
                      <a:r>
                        <a:rPr lang="en-US" smtClean="0"/>
                        <a:t>m/s^2</a:t>
                      </a:r>
                      <a:endParaRPr lang="vi-VN"/>
                    </a:p>
                  </a:txBody>
                  <a:tcPr/>
                </a:tc>
                <a:tc>
                  <a:txBody>
                    <a:bodyPr/>
                    <a:lstStyle/>
                    <a:p>
                      <a:r>
                        <a:rPr lang="en-US" smtClean="0"/>
                        <a:t>14:16</a:t>
                      </a:r>
                      <a:endParaRPr lang="vi-VN"/>
                    </a:p>
                  </a:txBody>
                  <a:tcPr/>
                </a:tc>
                <a:extLst>
                  <a:ext uri="{0D108BD9-81ED-4DB2-BD59-A6C34878D82A}">
                    <a16:rowId xmlns:a16="http://schemas.microsoft.com/office/drawing/2014/main" val="1757036254"/>
                  </a:ext>
                </a:extLst>
              </a:tr>
            </a:tbl>
          </a:graphicData>
        </a:graphic>
      </p:graphicFrame>
      <p:pic>
        <p:nvPicPr>
          <p:cNvPr id="5" name="Picture 4"/>
          <p:cNvPicPr>
            <a:picLocks noChangeAspect="1"/>
          </p:cNvPicPr>
          <p:nvPr/>
        </p:nvPicPr>
        <p:blipFill>
          <a:blip r:embed="rId2"/>
          <a:stretch>
            <a:fillRect/>
          </a:stretch>
        </p:blipFill>
        <p:spPr>
          <a:xfrm>
            <a:off x="488950" y="3679192"/>
            <a:ext cx="5753903" cy="2534004"/>
          </a:xfrm>
          <a:prstGeom prst="rect">
            <a:avLst/>
          </a:prstGeom>
        </p:spPr>
      </p:pic>
    </p:spTree>
    <p:extLst>
      <p:ext uri="{BB962C8B-B14F-4D97-AF65-F5344CB8AC3E}">
        <p14:creationId xmlns:p14="http://schemas.microsoft.com/office/powerpoint/2010/main" val="1428155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2.5 Thiết lập cài đặt bộ lọc</a:t>
            </a:r>
            <a:endParaRPr lang="vi-VN"/>
          </a:p>
        </p:txBody>
      </p:sp>
      <p:sp>
        <p:nvSpPr>
          <p:cNvPr id="3" name="Content Placeholder 2"/>
          <p:cNvSpPr>
            <a:spLocks noGrp="1"/>
          </p:cNvSpPr>
          <p:nvPr>
            <p:ph idx="1"/>
          </p:nvPr>
        </p:nvSpPr>
        <p:spPr>
          <a:xfrm>
            <a:off x="488950" y="1238248"/>
            <a:ext cx="8210550" cy="5454652"/>
          </a:xfrm>
        </p:spPr>
        <p:txBody>
          <a:bodyPr>
            <a:normAutofit/>
          </a:bodyPr>
          <a:lstStyle/>
          <a:p>
            <a:r>
              <a:rPr lang="en-US" smtClean="0"/>
              <a:t>Thiết lập phương sai cho bộ lọc</a:t>
            </a:r>
          </a:p>
          <a:p>
            <a:pPr marL="0" indent="0">
              <a:buNone/>
            </a:pPr>
            <a:endParaRPr lang="en-US"/>
          </a:p>
          <a:p>
            <a:endParaRPr lang="en-US" smtClean="0"/>
          </a:p>
          <a:p>
            <a:endParaRPr lang="en-US"/>
          </a:p>
          <a:p>
            <a:endParaRPr lang="en-US" smtClean="0"/>
          </a:p>
          <a:p>
            <a:pPr marL="0" indent="0">
              <a:buNone/>
            </a:pPr>
            <a:endParaRPr lang="en-US" smtClean="0"/>
          </a:p>
          <a:p>
            <a:endParaRPr lang="en-US"/>
          </a:p>
          <a:p>
            <a:endParaRPr lang="en-US" smtClean="0"/>
          </a:p>
          <a:p>
            <a:endParaRPr lang="en-US"/>
          </a:p>
          <a:p>
            <a:endParaRPr lang="en-US" smtClean="0"/>
          </a:p>
          <a:p>
            <a:r>
              <a:rPr lang="en-US" smtClean="0"/>
              <a:t>Chi tiết xem tại </a:t>
            </a:r>
            <a:r>
              <a:rPr lang="en-US">
                <a:hlinkClick r:id="rId2"/>
              </a:rPr>
              <a:t>https://www.mathworks.com/help/nav/ref/insfilternonholonomic.html</a:t>
            </a:r>
            <a:endParaRPr lang="en-US"/>
          </a:p>
        </p:txBody>
      </p:sp>
      <p:pic>
        <p:nvPicPr>
          <p:cNvPr id="6" name="Picture 5"/>
          <p:cNvPicPr>
            <a:picLocks noChangeAspect="1"/>
          </p:cNvPicPr>
          <p:nvPr/>
        </p:nvPicPr>
        <p:blipFill>
          <a:blip r:embed="rId3"/>
          <a:stretch>
            <a:fillRect/>
          </a:stretch>
        </p:blipFill>
        <p:spPr>
          <a:xfrm>
            <a:off x="647296" y="1596781"/>
            <a:ext cx="5792008" cy="3486637"/>
          </a:xfrm>
          <a:prstGeom prst="rect">
            <a:avLst/>
          </a:prstGeom>
        </p:spPr>
      </p:pic>
    </p:spTree>
    <p:extLst>
      <p:ext uri="{BB962C8B-B14F-4D97-AF65-F5344CB8AC3E}">
        <p14:creationId xmlns:p14="http://schemas.microsoft.com/office/powerpoint/2010/main" val="2635709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2.6 Thiết lập Scopes (đồ thị)</a:t>
            </a:r>
            <a:endParaRPr lang="vi-VN"/>
          </a:p>
        </p:txBody>
      </p:sp>
      <p:pic>
        <p:nvPicPr>
          <p:cNvPr id="4" name="Content Placeholder 3"/>
          <p:cNvPicPr>
            <a:picLocks noGrp="1" noChangeAspect="1"/>
          </p:cNvPicPr>
          <p:nvPr>
            <p:ph idx="1"/>
          </p:nvPr>
        </p:nvPicPr>
        <p:blipFill>
          <a:blip r:embed="rId2"/>
          <a:stretch>
            <a:fillRect/>
          </a:stretch>
        </p:blipFill>
        <p:spPr>
          <a:xfrm>
            <a:off x="488950" y="1238248"/>
            <a:ext cx="4934639" cy="4610743"/>
          </a:xfrm>
          <a:prstGeom prst="rect">
            <a:avLst/>
          </a:prstGeom>
        </p:spPr>
      </p:pic>
    </p:spTree>
    <p:extLst>
      <p:ext uri="{BB962C8B-B14F-4D97-AF65-F5344CB8AC3E}">
        <p14:creationId xmlns:p14="http://schemas.microsoft.com/office/powerpoint/2010/main" val="228778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2.6 Thiết lập Scopes (đồ thị)</a:t>
            </a:r>
            <a:endParaRPr lang="vi-VN"/>
          </a:p>
        </p:txBody>
      </p:sp>
      <p:pic>
        <p:nvPicPr>
          <p:cNvPr id="5" name="Content Placeholder 4"/>
          <p:cNvPicPr>
            <a:picLocks noGrp="1" noChangeAspect="1"/>
          </p:cNvPicPr>
          <p:nvPr>
            <p:ph idx="1"/>
          </p:nvPr>
        </p:nvPicPr>
        <p:blipFill>
          <a:blip r:embed="rId2"/>
          <a:stretch>
            <a:fillRect/>
          </a:stretch>
        </p:blipFill>
        <p:spPr>
          <a:xfrm>
            <a:off x="488950" y="1385788"/>
            <a:ext cx="3829584" cy="1419423"/>
          </a:xfrm>
          <a:prstGeom prst="rect">
            <a:avLst/>
          </a:prstGeom>
        </p:spPr>
      </p:pic>
    </p:spTree>
    <p:extLst>
      <p:ext uri="{BB962C8B-B14F-4D97-AF65-F5344CB8AC3E}">
        <p14:creationId xmlns:p14="http://schemas.microsoft.com/office/powerpoint/2010/main" val="2877007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2.7 Mô phỏng</a:t>
            </a:r>
            <a:endParaRPr lang="vi-VN"/>
          </a:p>
        </p:txBody>
      </p:sp>
      <p:sp>
        <p:nvSpPr>
          <p:cNvPr id="3" name="Content Placeholder 2"/>
          <p:cNvSpPr>
            <a:spLocks noGrp="1"/>
          </p:cNvSpPr>
          <p:nvPr>
            <p:ph idx="1"/>
          </p:nvPr>
        </p:nvSpPr>
        <p:spPr/>
        <p:txBody>
          <a:bodyPr/>
          <a:lstStyle/>
          <a:p>
            <a:r>
              <a:rPr lang="vi-VN"/>
              <a:t>Có hai vòng lặp for lồng nhau. Vòng trong lặp theo tần số trích </a:t>
            </a:r>
            <a:r>
              <a:rPr lang="vi-VN"/>
              <a:t>mẫu </a:t>
            </a:r>
            <a:r>
              <a:rPr lang="vi-VN" smtClean="0"/>
              <a:t>của</a:t>
            </a:r>
            <a:r>
              <a:rPr lang="en-US" smtClean="0"/>
              <a:t> </a:t>
            </a:r>
            <a:r>
              <a:rPr lang="vi-VN" smtClean="0"/>
              <a:t>IMU</a:t>
            </a:r>
            <a:r>
              <a:rPr lang="vi-VN"/>
              <a:t>, vòng ngoài theo tần số của GPS. Scopes được update theo tần </a:t>
            </a:r>
            <a:r>
              <a:rPr lang="vi-VN"/>
              <a:t>số </a:t>
            </a:r>
            <a:r>
              <a:rPr lang="vi-VN" smtClean="0"/>
              <a:t>của</a:t>
            </a:r>
            <a:r>
              <a:rPr lang="en-US" smtClean="0"/>
              <a:t> </a:t>
            </a:r>
            <a:r>
              <a:rPr lang="vi-VN" smtClean="0"/>
              <a:t>IMU</a:t>
            </a:r>
            <a:endParaRPr lang="en-US" smtClean="0"/>
          </a:p>
          <a:p>
            <a:r>
              <a:rPr lang="en-US" smtClean="0"/>
              <a:t>Sử dụng method ‘predict’ (ứng dụng thuật toán Particle Filter) để quan sát trạng thái, chi tiết xem tại: </a:t>
            </a:r>
            <a:r>
              <a:rPr lang="en-US">
                <a:hlinkClick r:id="rId2"/>
              </a:rPr>
              <a:t>https</a:t>
            </a:r>
            <a:r>
              <a:rPr lang="en-US">
                <a:hlinkClick r:id="rId2"/>
              </a:rPr>
              <a:t>://</a:t>
            </a:r>
            <a:r>
              <a:rPr lang="en-US" smtClean="0">
                <a:hlinkClick r:id="rId2"/>
              </a:rPr>
              <a:t>www.mathworks.com/help/nav/ref/stateestimatorpf.predict.html</a:t>
            </a:r>
            <a:endParaRPr lang="en-US" smtClean="0"/>
          </a:p>
          <a:p>
            <a:r>
              <a:rPr lang="en-US" smtClean="0"/>
              <a:t>Để tính toán vị trí từ GPS, sử dụng method ‘fusegps’, chi tiết xem tại: </a:t>
            </a:r>
            <a:r>
              <a:rPr lang="en-US">
                <a:hlinkClick r:id="rId3"/>
              </a:rPr>
              <a:t>https://www.mathworks.com/help/fusion/ref/marggpsfuser.fusegps.html</a:t>
            </a:r>
            <a:endParaRPr lang="vi-VN"/>
          </a:p>
        </p:txBody>
      </p:sp>
    </p:spTree>
    <p:extLst>
      <p:ext uri="{BB962C8B-B14F-4D97-AF65-F5344CB8AC3E}">
        <p14:creationId xmlns:p14="http://schemas.microsoft.com/office/powerpoint/2010/main" val="1668390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2.7 Mô phỏng</a:t>
            </a:r>
            <a:endParaRPr lang="vi-VN"/>
          </a:p>
        </p:txBody>
      </p:sp>
      <p:sp>
        <p:nvSpPr>
          <p:cNvPr id="3" name="Content Placeholder 2"/>
          <p:cNvSpPr>
            <a:spLocks noGrp="1"/>
          </p:cNvSpPr>
          <p:nvPr>
            <p:ph idx="1"/>
          </p:nvPr>
        </p:nvSpPr>
        <p:spPr/>
        <p:txBody>
          <a:bodyPr/>
          <a:lstStyle/>
          <a:p>
            <a:endParaRPr lang="vi-VN"/>
          </a:p>
        </p:txBody>
      </p:sp>
      <p:pic>
        <p:nvPicPr>
          <p:cNvPr id="4" name="Picture 3"/>
          <p:cNvPicPr>
            <a:picLocks noChangeAspect="1"/>
          </p:cNvPicPr>
          <p:nvPr/>
        </p:nvPicPr>
        <p:blipFill>
          <a:blip r:embed="rId2"/>
          <a:stretch>
            <a:fillRect/>
          </a:stretch>
        </p:blipFill>
        <p:spPr>
          <a:xfrm>
            <a:off x="488950" y="1238248"/>
            <a:ext cx="5734850" cy="5134692"/>
          </a:xfrm>
          <a:prstGeom prst="rect">
            <a:avLst/>
          </a:prstGeom>
        </p:spPr>
      </p:pic>
    </p:spTree>
    <p:extLst>
      <p:ext uri="{BB962C8B-B14F-4D97-AF65-F5344CB8AC3E}">
        <p14:creationId xmlns:p14="http://schemas.microsoft.com/office/powerpoint/2010/main" val="187407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61545287"/>
              </p:ext>
            </p:extLst>
          </p:nvPr>
        </p:nvGraphicFramePr>
        <p:xfrm>
          <a:off x="488950" y="1346200"/>
          <a:ext cx="8026400" cy="1986280"/>
        </p:xfrm>
        <a:graphic>
          <a:graphicData uri="http://schemas.openxmlformats.org/drawingml/2006/table">
            <a:tbl>
              <a:tblPr firstRow="1" bandRow="1">
                <a:tableStyleId>{775DCB02-9BB8-47FD-8907-85C794F793BA}</a:tableStyleId>
              </a:tblPr>
              <a:tblGrid>
                <a:gridCol w="1120394">
                  <a:extLst>
                    <a:ext uri="{9D8B030D-6E8A-4147-A177-3AD203B41FA5}">
                      <a16:colId xmlns:a16="http://schemas.microsoft.com/office/drawing/2014/main" val="4059329917"/>
                    </a:ext>
                  </a:extLst>
                </a:gridCol>
                <a:gridCol w="1219200">
                  <a:extLst>
                    <a:ext uri="{9D8B030D-6E8A-4147-A177-3AD203B41FA5}">
                      <a16:colId xmlns:a16="http://schemas.microsoft.com/office/drawing/2014/main" val="1380328479"/>
                    </a:ext>
                  </a:extLst>
                </a:gridCol>
                <a:gridCol w="2476246">
                  <a:extLst>
                    <a:ext uri="{9D8B030D-6E8A-4147-A177-3AD203B41FA5}">
                      <a16:colId xmlns:a16="http://schemas.microsoft.com/office/drawing/2014/main" val="2299925417"/>
                    </a:ext>
                  </a:extLst>
                </a:gridCol>
                <a:gridCol w="1605280">
                  <a:extLst>
                    <a:ext uri="{9D8B030D-6E8A-4147-A177-3AD203B41FA5}">
                      <a16:colId xmlns:a16="http://schemas.microsoft.com/office/drawing/2014/main" val="3937035967"/>
                    </a:ext>
                  </a:extLst>
                </a:gridCol>
                <a:gridCol w="1605280">
                  <a:extLst>
                    <a:ext uri="{9D8B030D-6E8A-4147-A177-3AD203B41FA5}">
                      <a16:colId xmlns:a16="http://schemas.microsoft.com/office/drawing/2014/main" val="1073553484"/>
                    </a:ext>
                  </a:extLst>
                </a:gridCol>
              </a:tblGrid>
              <a:tr h="370840">
                <a:tc>
                  <a:txBody>
                    <a:bodyPr/>
                    <a:lstStyle/>
                    <a:p>
                      <a:r>
                        <a:rPr lang="en-US" smtClean="0">
                          <a:solidFill>
                            <a:schemeClr val="tx1"/>
                          </a:solidFill>
                        </a:rPr>
                        <a:t>VERSION</a:t>
                      </a:r>
                      <a:endParaRPr lang="vi-VN">
                        <a:solidFill>
                          <a:schemeClr val="tx1"/>
                        </a:solidFill>
                      </a:endParaRPr>
                    </a:p>
                  </a:txBody>
                  <a:tcPr/>
                </a:tc>
                <a:tc>
                  <a:txBody>
                    <a:bodyPr/>
                    <a:lstStyle/>
                    <a:p>
                      <a:r>
                        <a:rPr lang="en-US" smtClean="0">
                          <a:solidFill>
                            <a:schemeClr val="tx1"/>
                          </a:solidFill>
                        </a:rPr>
                        <a:t>DATE</a:t>
                      </a:r>
                      <a:endParaRPr lang="vi-VN">
                        <a:solidFill>
                          <a:schemeClr val="tx1"/>
                        </a:solidFill>
                      </a:endParaRPr>
                    </a:p>
                  </a:txBody>
                  <a:tcPr/>
                </a:tc>
                <a:tc>
                  <a:txBody>
                    <a:bodyPr/>
                    <a:lstStyle/>
                    <a:p>
                      <a:r>
                        <a:rPr lang="en-US" smtClean="0">
                          <a:solidFill>
                            <a:schemeClr val="tx1"/>
                          </a:solidFill>
                        </a:rPr>
                        <a:t>DETAIL</a:t>
                      </a:r>
                      <a:endParaRPr lang="vi-VN">
                        <a:solidFill>
                          <a:schemeClr val="tx1"/>
                        </a:solidFill>
                      </a:endParaRPr>
                    </a:p>
                  </a:txBody>
                  <a:tcPr/>
                </a:tc>
                <a:tc>
                  <a:txBody>
                    <a:bodyPr/>
                    <a:lstStyle/>
                    <a:p>
                      <a:r>
                        <a:rPr lang="en-US" smtClean="0">
                          <a:solidFill>
                            <a:schemeClr val="tx1"/>
                          </a:solidFill>
                        </a:rPr>
                        <a:t>AUTHOR </a:t>
                      </a:r>
                      <a:endParaRPr lang="vi-VN">
                        <a:solidFill>
                          <a:schemeClr val="tx1"/>
                        </a:solidFill>
                      </a:endParaRPr>
                    </a:p>
                  </a:txBody>
                  <a:tcPr/>
                </a:tc>
                <a:tc>
                  <a:txBody>
                    <a:bodyPr/>
                    <a:lstStyle/>
                    <a:p>
                      <a:r>
                        <a:rPr lang="en-US" smtClean="0">
                          <a:solidFill>
                            <a:schemeClr val="tx1"/>
                          </a:solidFill>
                        </a:rPr>
                        <a:t>REVIEW</a:t>
                      </a:r>
                      <a:endParaRPr lang="vi-VN">
                        <a:solidFill>
                          <a:schemeClr val="tx1"/>
                        </a:solidFill>
                      </a:endParaRPr>
                    </a:p>
                  </a:txBody>
                  <a:tcPr/>
                </a:tc>
                <a:extLst>
                  <a:ext uri="{0D108BD9-81ED-4DB2-BD59-A6C34878D82A}">
                    <a16:rowId xmlns:a16="http://schemas.microsoft.com/office/drawing/2014/main" val="228438356"/>
                  </a:ext>
                </a:extLst>
              </a:tr>
              <a:tr h="370840">
                <a:tc>
                  <a:txBody>
                    <a:bodyPr/>
                    <a:lstStyle/>
                    <a:p>
                      <a:r>
                        <a:rPr lang="en-US" smtClean="0">
                          <a:solidFill>
                            <a:schemeClr val="tx1"/>
                          </a:solidFill>
                        </a:rPr>
                        <a:t>1.0</a:t>
                      </a:r>
                      <a:endParaRPr lang="vi-VN">
                        <a:solidFill>
                          <a:schemeClr val="tx1"/>
                        </a:solidFill>
                      </a:endParaRPr>
                    </a:p>
                  </a:txBody>
                  <a:tcPr/>
                </a:tc>
                <a:tc>
                  <a:txBody>
                    <a:bodyPr/>
                    <a:lstStyle/>
                    <a:p>
                      <a:r>
                        <a:rPr lang="en-US" smtClean="0">
                          <a:solidFill>
                            <a:schemeClr val="tx1"/>
                          </a:solidFill>
                        </a:rPr>
                        <a:t>04/2020</a:t>
                      </a:r>
                      <a:endParaRPr lang="vi-VN">
                        <a:solidFill>
                          <a:schemeClr val="tx1"/>
                        </a:solidFill>
                      </a:endParaRPr>
                    </a:p>
                  </a:txBody>
                  <a:tcPr/>
                </a:tc>
                <a:tc>
                  <a:txBody>
                    <a:bodyPr/>
                    <a:lstStyle/>
                    <a:p>
                      <a:r>
                        <a:rPr lang="en-US" smtClean="0">
                          <a:solidFill>
                            <a:schemeClr val="tx1"/>
                          </a:solidFill>
                        </a:rPr>
                        <a:t>Fisrt</a:t>
                      </a:r>
                      <a:r>
                        <a:rPr lang="en-US" baseline="0" smtClean="0">
                          <a:solidFill>
                            <a:schemeClr val="tx1"/>
                          </a:solidFill>
                        </a:rPr>
                        <a:t> line on WMR’s states observer</a:t>
                      </a:r>
                      <a:endParaRPr lang="vi-VN">
                        <a:solidFill>
                          <a:schemeClr val="tx1"/>
                        </a:solidFill>
                      </a:endParaRPr>
                    </a:p>
                  </a:txBody>
                  <a:tcPr/>
                </a:tc>
                <a:tc>
                  <a:txBody>
                    <a:bodyPr/>
                    <a:lstStyle/>
                    <a:p>
                      <a:r>
                        <a:rPr lang="en-US" smtClean="0">
                          <a:solidFill>
                            <a:schemeClr val="tx1"/>
                          </a:solidFill>
                        </a:rPr>
                        <a:t>Phi.DCH</a:t>
                      </a:r>
                      <a:endParaRPr lang="vi-VN">
                        <a:solidFill>
                          <a:schemeClr val="tx1"/>
                        </a:solidFill>
                      </a:endParaRPr>
                    </a:p>
                  </a:txBody>
                  <a:tcPr/>
                </a:tc>
                <a:tc>
                  <a:txBody>
                    <a:bodyPr/>
                    <a:lstStyle/>
                    <a:p>
                      <a:endParaRPr lang="vi-VN">
                        <a:solidFill>
                          <a:schemeClr val="tx1"/>
                        </a:solidFill>
                      </a:endParaRPr>
                    </a:p>
                  </a:txBody>
                  <a:tcPr/>
                </a:tc>
                <a:extLst>
                  <a:ext uri="{0D108BD9-81ED-4DB2-BD59-A6C34878D82A}">
                    <a16:rowId xmlns:a16="http://schemas.microsoft.com/office/drawing/2014/main" val="2557683854"/>
                  </a:ext>
                </a:extLst>
              </a:tr>
              <a:tr h="370840">
                <a:tc>
                  <a:txBody>
                    <a:bodyPr/>
                    <a:lstStyle/>
                    <a:p>
                      <a:endParaRPr lang="vi-VN">
                        <a:solidFill>
                          <a:schemeClr val="tx1"/>
                        </a:solidFill>
                      </a:endParaRPr>
                    </a:p>
                  </a:txBody>
                  <a:tcPr/>
                </a:tc>
                <a:tc>
                  <a:txBody>
                    <a:bodyPr/>
                    <a:lstStyle/>
                    <a:p>
                      <a:endParaRPr lang="vi-VN">
                        <a:solidFill>
                          <a:schemeClr val="tx1"/>
                        </a:solidFill>
                      </a:endParaRPr>
                    </a:p>
                  </a:txBody>
                  <a:tcPr/>
                </a:tc>
                <a:tc>
                  <a:txBody>
                    <a:bodyPr/>
                    <a:lstStyle/>
                    <a:p>
                      <a:endParaRPr lang="vi-VN">
                        <a:solidFill>
                          <a:schemeClr val="tx1"/>
                        </a:solidFill>
                      </a:endParaRPr>
                    </a:p>
                  </a:txBody>
                  <a:tcPr/>
                </a:tc>
                <a:tc>
                  <a:txBody>
                    <a:bodyPr/>
                    <a:lstStyle/>
                    <a:p>
                      <a:endParaRPr lang="vi-VN">
                        <a:solidFill>
                          <a:schemeClr val="tx1"/>
                        </a:solidFill>
                      </a:endParaRPr>
                    </a:p>
                  </a:txBody>
                  <a:tcPr/>
                </a:tc>
                <a:tc>
                  <a:txBody>
                    <a:bodyPr/>
                    <a:lstStyle/>
                    <a:p>
                      <a:endParaRPr lang="vi-VN">
                        <a:solidFill>
                          <a:schemeClr val="tx1"/>
                        </a:solidFill>
                      </a:endParaRPr>
                    </a:p>
                  </a:txBody>
                  <a:tcPr/>
                </a:tc>
                <a:extLst>
                  <a:ext uri="{0D108BD9-81ED-4DB2-BD59-A6C34878D82A}">
                    <a16:rowId xmlns:a16="http://schemas.microsoft.com/office/drawing/2014/main" val="1119808962"/>
                  </a:ext>
                </a:extLst>
              </a:tr>
              <a:tr h="370840">
                <a:tc>
                  <a:txBody>
                    <a:bodyPr/>
                    <a:lstStyle/>
                    <a:p>
                      <a:endParaRPr lang="vi-VN">
                        <a:solidFill>
                          <a:schemeClr val="tx1"/>
                        </a:solidFill>
                      </a:endParaRPr>
                    </a:p>
                  </a:txBody>
                  <a:tcPr/>
                </a:tc>
                <a:tc>
                  <a:txBody>
                    <a:bodyPr/>
                    <a:lstStyle/>
                    <a:p>
                      <a:endParaRPr lang="vi-VN">
                        <a:solidFill>
                          <a:schemeClr val="tx1"/>
                        </a:solidFill>
                      </a:endParaRPr>
                    </a:p>
                  </a:txBody>
                  <a:tcPr/>
                </a:tc>
                <a:tc>
                  <a:txBody>
                    <a:bodyPr/>
                    <a:lstStyle/>
                    <a:p>
                      <a:endParaRPr lang="vi-VN">
                        <a:solidFill>
                          <a:schemeClr val="tx1"/>
                        </a:solidFill>
                      </a:endParaRPr>
                    </a:p>
                  </a:txBody>
                  <a:tcPr/>
                </a:tc>
                <a:tc>
                  <a:txBody>
                    <a:bodyPr/>
                    <a:lstStyle/>
                    <a:p>
                      <a:endParaRPr lang="vi-VN">
                        <a:solidFill>
                          <a:schemeClr val="tx1"/>
                        </a:solidFill>
                      </a:endParaRPr>
                    </a:p>
                  </a:txBody>
                  <a:tcPr/>
                </a:tc>
                <a:tc>
                  <a:txBody>
                    <a:bodyPr/>
                    <a:lstStyle/>
                    <a:p>
                      <a:endParaRPr lang="vi-VN">
                        <a:solidFill>
                          <a:schemeClr val="tx1"/>
                        </a:solidFill>
                      </a:endParaRPr>
                    </a:p>
                  </a:txBody>
                  <a:tcPr/>
                </a:tc>
                <a:extLst>
                  <a:ext uri="{0D108BD9-81ED-4DB2-BD59-A6C34878D82A}">
                    <a16:rowId xmlns:a16="http://schemas.microsoft.com/office/drawing/2014/main" val="1987434395"/>
                  </a:ext>
                </a:extLst>
              </a:tr>
              <a:tr h="370840">
                <a:tc>
                  <a:txBody>
                    <a:bodyPr/>
                    <a:lstStyle/>
                    <a:p>
                      <a:endParaRPr lang="vi-VN">
                        <a:solidFill>
                          <a:schemeClr val="tx1"/>
                        </a:solidFill>
                      </a:endParaRPr>
                    </a:p>
                  </a:txBody>
                  <a:tcPr/>
                </a:tc>
                <a:tc>
                  <a:txBody>
                    <a:bodyPr/>
                    <a:lstStyle/>
                    <a:p>
                      <a:endParaRPr lang="vi-VN">
                        <a:solidFill>
                          <a:schemeClr val="tx1"/>
                        </a:solidFill>
                      </a:endParaRPr>
                    </a:p>
                  </a:txBody>
                  <a:tcPr/>
                </a:tc>
                <a:tc>
                  <a:txBody>
                    <a:bodyPr/>
                    <a:lstStyle/>
                    <a:p>
                      <a:endParaRPr lang="vi-VN">
                        <a:solidFill>
                          <a:schemeClr val="tx1"/>
                        </a:solidFill>
                      </a:endParaRPr>
                    </a:p>
                  </a:txBody>
                  <a:tcPr/>
                </a:tc>
                <a:tc>
                  <a:txBody>
                    <a:bodyPr/>
                    <a:lstStyle/>
                    <a:p>
                      <a:endParaRPr lang="vi-VN">
                        <a:solidFill>
                          <a:schemeClr val="tx1"/>
                        </a:solidFill>
                      </a:endParaRPr>
                    </a:p>
                  </a:txBody>
                  <a:tcPr/>
                </a:tc>
                <a:tc>
                  <a:txBody>
                    <a:bodyPr/>
                    <a:lstStyle/>
                    <a:p>
                      <a:endParaRPr lang="vi-VN">
                        <a:solidFill>
                          <a:schemeClr val="tx1"/>
                        </a:solidFill>
                      </a:endParaRPr>
                    </a:p>
                  </a:txBody>
                  <a:tcPr/>
                </a:tc>
                <a:extLst>
                  <a:ext uri="{0D108BD9-81ED-4DB2-BD59-A6C34878D82A}">
                    <a16:rowId xmlns:a16="http://schemas.microsoft.com/office/drawing/2014/main" val="462567920"/>
                  </a:ext>
                </a:extLst>
              </a:tr>
            </a:tbl>
          </a:graphicData>
        </a:graphic>
      </p:graphicFrame>
    </p:spTree>
    <p:extLst>
      <p:ext uri="{BB962C8B-B14F-4D97-AF65-F5344CB8AC3E}">
        <p14:creationId xmlns:p14="http://schemas.microsoft.com/office/powerpoint/2010/main" val="1462531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2.7 Mô phỏng</a:t>
            </a:r>
            <a:endParaRPr lang="vi-VN"/>
          </a:p>
        </p:txBody>
      </p:sp>
      <p:pic>
        <p:nvPicPr>
          <p:cNvPr id="4" name="Content Placeholder 3"/>
          <p:cNvPicPr>
            <a:picLocks noGrp="1" noChangeAspect="1"/>
          </p:cNvPicPr>
          <p:nvPr>
            <p:ph idx="1"/>
          </p:nvPr>
        </p:nvPicPr>
        <p:blipFill>
          <a:blip r:embed="rId2"/>
          <a:stretch>
            <a:fillRect/>
          </a:stretch>
        </p:blipFill>
        <p:spPr>
          <a:xfrm>
            <a:off x="488950" y="1333500"/>
            <a:ext cx="5133193" cy="4902200"/>
          </a:xfrm>
          <a:prstGeom prst="rect">
            <a:avLst/>
          </a:prstGeom>
        </p:spPr>
      </p:pic>
    </p:spTree>
    <p:extLst>
      <p:ext uri="{BB962C8B-B14F-4D97-AF65-F5344CB8AC3E}">
        <p14:creationId xmlns:p14="http://schemas.microsoft.com/office/powerpoint/2010/main" val="557917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2.8 Tính toán sai số của bộ lọc</a:t>
            </a:r>
            <a:endParaRPr lang="vi-VN"/>
          </a:p>
        </p:txBody>
      </p:sp>
      <p:sp>
        <p:nvSpPr>
          <p:cNvPr id="3" name="Content Placeholder 2"/>
          <p:cNvSpPr>
            <a:spLocks noGrp="1"/>
          </p:cNvSpPr>
          <p:nvPr>
            <p:ph idx="1"/>
          </p:nvPr>
        </p:nvSpPr>
        <p:spPr/>
        <p:txBody>
          <a:bodyPr/>
          <a:lstStyle/>
          <a:p>
            <a:r>
              <a:rPr lang="en-US" smtClean="0"/>
              <a:t>Sử dụng data đã log được khi simulation ở trên, tính RMS(root mean squared) errors. </a:t>
            </a:r>
            <a:endParaRPr lang="vi-VN"/>
          </a:p>
        </p:txBody>
      </p:sp>
      <p:pic>
        <p:nvPicPr>
          <p:cNvPr id="4" name="Picture 3"/>
          <p:cNvPicPr>
            <a:picLocks noChangeAspect="1"/>
          </p:cNvPicPr>
          <p:nvPr/>
        </p:nvPicPr>
        <p:blipFill>
          <a:blip r:embed="rId2"/>
          <a:stretch>
            <a:fillRect/>
          </a:stretch>
        </p:blipFill>
        <p:spPr>
          <a:xfrm>
            <a:off x="639375" y="2196914"/>
            <a:ext cx="5553850" cy="2667372"/>
          </a:xfrm>
          <a:prstGeom prst="rect">
            <a:avLst/>
          </a:prstGeom>
        </p:spPr>
      </p:pic>
    </p:spTree>
    <p:extLst>
      <p:ext uri="{BB962C8B-B14F-4D97-AF65-F5344CB8AC3E}">
        <p14:creationId xmlns:p14="http://schemas.microsoft.com/office/powerpoint/2010/main" val="550407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mtClean="0"/>
              <a:t>Matlab 2020a/ Navigation toolbox</a:t>
            </a:r>
          </a:p>
        </p:txBody>
      </p:sp>
    </p:spTree>
    <p:extLst>
      <p:ext uri="{BB962C8B-B14F-4D97-AF65-F5344CB8AC3E}">
        <p14:creationId xmlns:p14="http://schemas.microsoft.com/office/powerpoint/2010/main" val="4136510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9760" y="2231136"/>
            <a:ext cx="6376416" cy="3139321"/>
          </a:xfrm>
          <a:prstGeom prst="rect">
            <a:avLst/>
          </a:prstGeom>
          <a:noFill/>
        </p:spPr>
        <p:txBody>
          <a:bodyPr wrap="square" rtlCol="0">
            <a:spAutoFit/>
          </a:bodyPr>
          <a:lstStyle/>
          <a:p>
            <a:pPr algn="ctr"/>
            <a:r>
              <a:rPr lang="en-US" sz="6600" smtClean="0">
                <a:solidFill>
                  <a:srgbClr val="FF0000"/>
                </a:solidFill>
              </a:rPr>
              <a:t>THANK FOR </a:t>
            </a:r>
          </a:p>
          <a:p>
            <a:pPr algn="ctr"/>
            <a:r>
              <a:rPr lang="en-US" sz="6600" smtClean="0">
                <a:solidFill>
                  <a:srgbClr val="FF0000"/>
                </a:solidFill>
              </a:rPr>
              <a:t>YOUR WATCHING !!!</a:t>
            </a:r>
          </a:p>
        </p:txBody>
      </p:sp>
    </p:spTree>
    <p:extLst>
      <p:ext uri="{BB962C8B-B14F-4D97-AF65-F5344CB8AC3E}">
        <p14:creationId xmlns:p14="http://schemas.microsoft.com/office/powerpoint/2010/main" val="315858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0. Guideline</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mtClean="0"/>
              <a:t>Để sử dụng tài liệu, trước tiên các bạn cần cài đặt Matlab bản mới nhất và xin trial của Robotic </a:t>
            </a:r>
          </a:p>
          <a:p>
            <a:pPr marL="457200" indent="-457200">
              <a:buFont typeface="+mj-lt"/>
              <a:buAutoNum type="arabicPeriod"/>
            </a:pPr>
            <a:endParaRPr lang="en-US"/>
          </a:p>
          <a:p>
            <a:pPr marL="457200" indent="-457200">
              <a:buFont typeface="+mj-lt"/>
              <a:buAutoNum type="arabicPeriod"/>
            </a:pPr>
            <a:endParaRPr lang="en-US" smtClean="0"/>
          </a:p>
          <a:p>
            <a:pPr marL="457200" indent="-457200">
              <a:buFont typeface="+mj-lt"/>
              <a:buAutoNum type="arabicPeriod"/>
            </a:pPr>
            <a:r>
              <a:rPr lang="en-US" smtClean="0"/>
              <a:t>Code gốc dựa trên Navigation Toolbox, nên đọc trước 2 phần sau để hiểu thế nào là ‘quaternion’, IMU, GPS.</a:t>
            </a:r>
          </a:p>
          <a:p>
            <a:pPr marL="457200" indent="-457200">
              <a:buFont typeface="+mj-lt"/>
              <a:buAutoNum type="arabicPeriod"/>
            </a:pPr>
            <a:endParaRPr lang="en-US"/>
          </a:p>
          <a:p>
            <a:pPr marL="457200" indent="-457200">
              <a:buFont typeface="+mj-lt"/>
              <a:buAutoNum type="arabicPeriod"/>
            </a:pPr>
            <a:endParaRPr lang="en-US" smtClean="0"/>
          </a:p>
          <a:p>
            <a:pPr marL="457200" indent="-457200">
              <a:buFont typeface="+mj-lt"/>
              <a:buAutoNum type="arabicPeriod"/>
            </a:pPr>
            <a:endParaRPr lang="en-US"/>
          </a:p>
          <a:p>
            <a:pPr marL="457200" indent="-457200">
              <a:buFont typeface="+mj-lt"/>
              <a:buAutoNum type="arabicPeriod"/>
            </a:pPr>
            <a:r>
              <a:rPr lang="en-US" smtClean="0"/>
              <a:t>Đọc và code lại bài này với quỹ đạo khác, thêm cảm biến vào IMU (ví dụ thêm Magnetometer) để xem tính hiệu quả.</a:t>
            </a:r>
          </a:p>
          <a:p>
            <a:pPr marL="0" indent="0">
              <a:buNone/>
            </a:pPr>
            <a:r>
              <a:rPr lang="en-US" smtClean="0"/>
              <a:t>THỜI GIAN ĐỌC:  ~3 hours </a:t>
            </a:r>
          </a:p>
        </p:txBody>
      </p:sp>
      <p:pic>
        <p:nvPicPr>
          <p:cNvPr id="5" name="Picture 4"/>
          <p:cNvPicPr>
            <a:picLocks noChangeAspect="1"/>
          </p:cNvPicPr>
          <p:nvPr/>
        </p:nvPicPr>
        <p:blipFill>
          <a:blip r:embed="rId2"/>
          <a:stretch>
            <a:fillRect/>
          </a:stretch>
        </p:blipFill>
        <p:spPr>
          <a:xfrm>
            <a:off x="6049761" y="1701720"/>
            <a:ext cx="2886478" cy="1143160"/>
          </a:xfrm>
          <a:prstGeom prst="rect">
            <a:avLst/>
          </a:prstGeom>
        </p:spPr>
      </p:pic>
      <p:pic>
        <p:nvPicPr>
          <p:cNvPr id="6" name="Picture 5"/>
          <p:cNvPicPr>
            <a:picLocks noChangeAspect="1"/>
          </p:cNvPicPr>
          <p:nvPr/>
        </p:nvPicPr>
        <p:blipFill>
          <a:blip r:embed="rId3"/>
          <a:stretch>
            <a:fillRect/>
          </a:stretch>
        </p:blipFill>
        <p:spPr>
          <a:xfrm>
            <a:off x="488950" y="3397251"/>
            <a:ext cx="7297168" cy="1152686"/>
          </a:xfrm>
          <a:prstGeom prst="rect">
            <a:avLst/>
          </a:prstGeom>
        </p:spPr>
      </p:pic>
    </p:spTree>
    <p:extLst>
      <p:ext uri="{BB962C8B-B14F-4D97-AF65-F5344CB8AC3E}">
        <p14:creationId xmlns:p14="http://schemas.microsoft.com/office/powerpoint/2010/main" val="397133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Bộ cảm biến IMU, GPS</a:t>
            </a:r>
            <a:endParaRPr lang="en-US"/>
          </a:p>
        </p:txBody>
      </p:sp>
      <p:sp>
        <p:nvSpPr>
          <p:cNvPr id="3" name="Content Placeholder 2"/>
          <p:cNvSpPr>
            <a:spLocks noGrp="1"/>
          </p:cNvSpPr>
          <p:nvPr>
            <p:ph idx="1"/>
          </p:nvPr>
        </p:nvSpPr>
        <p:spPr/>
        <p:txBody>
          <a:bodyPr/>
          <a:lstStyle/>
          <a:p>
            <a:r>
              <a:rPr lang="en-US" smtClean="0"/>
              <a:t>Giới thiệu sơ qua về nguyên lý hoạt động và các chỉ số kỹ thuật của các cảm biến IMU, GPS</a:t>
            </a:r>
            <a:endParaRPr lang="en-US" dirty="0"/>
          </a:p>
        </p:txBody>
      </p:sp>
    </p:spTree>
    <p:extLst>
      <p:ext uri="{BB962C8B-B14F-4D97-AF65-F5344CB8AC3E}">
        <p14:creationId xmlns:p14="http://schemas.microsoft.com/office/powerpoint/2010/main" val="2365241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Mô phỏng trên Matlab</a:t>
            </a:r>
            <a:endParaRPr lang="vi-VN"/>
          </a:p>
        </p:txBody>
      </p:sp>
      <p:sp>
        <p:nvSpPr>
          <p:cNvPr id="3" name="Content Placeholder 2"/>
          <p:cNvSpPr>
            <a:spLocks noGrp="1"/>
          </p:cNvSpPr>
          <p:nvPr>
            <p:ph idx="1"/>
          </p:nvPr>
        </p:nvSpPr>
        <p:spPr/>
        <p:txBody>
          <a:bodyPr/>
          <a:lstStyle/>
          <a:p>
            <a:r>
              <a:rPr lang="en-US" smtClean="0"/>
              <a:t>Ví dụ mô phỏng quan sát vị trí và hướng của xe tự hành sử dụng dữ liệu trích mẫu từ cảm </a:t>
            </a:r>
            <a:r>
              <a:rPr lang="en-US" smtClean="0"/>
              <a:t>biến ảo </a:t>
            </a:r>
            <a:r>
              <a:rPr lang="en-US" smtClean="0"/>
              <a:t>IMU (inertial measurement unit) và GPS (global positioning system).</a:t>
            </a:r>
            <a:endParaRPr lang="vi-VN"/>
          </a:p>
        </p:txBody>
      </p:sp>
    </p:spTree>
    <p:extLst>
      <p:ext uri="{BB962C8B-B14F-4D97-AF65-F5344CB8AC3E}">
        <p14:creationId xmlns:p14="http://schemas.microsoft.com/office/powerpoint/2010/main" val="2943938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Khởi tạo</a:t>
            </a:r>
            <a:endParaRPr lang="vi-VN"/>
          </a:p>
        </p:txBody>
      </p:sp>
      <p:sp>
        <p:nvSpPr>
          <p:cNvPr id="3" name="Content Placeholder 2"/>
          <p:cNvSpPr>
            <a:spLocks noGrp="1"/>
          </p:cNvSpPr>
          <p:nvPr>
            <p:ph idx="1"/>
          </p:nvPr>
        </p:nvSpPr>
        <p:spPr/>
        <p:txBody>
          <a:bodyPr/>
          <a:lstStyle/>
          <a:p>
            <a:r>
              <a:rPr lang="en-US" smtClean="0"/>
              <a:t>IMU gồm hai cảm biến là cảm biến gia tốc (accelerometer) và cảm biến con quay hồi chuyển (gyroscope). Cả hai cảm biến này đều có tốc độ trích mẫu lớn do thuật toán sử lý trong các module cảm biến này có độ phức tạp thấp.</a:t>
            </a:r>
          </a:p>
          <a:p>
            <a:r>
              <a:rPr lang="en-US" smtClean="0"/>
              <a:t>Module cảm biến GPS được thiết kế với các thuật toán phức tạp nên cho tốc độ xử lý chậm, tốc độ trích mẫu nhỏ.</a:t>
            </a:r>
          </a:p>
          <a:p>
            <a:endParaRPr lang="vi-VN"/>
          </a:p>
        </p:txBody>
      </p:sp>
      <p:pic>
        <p:nvPicPr>
          <p:cNvPr id="4" name="Picture 3"/>
          <p:cNvPicPr>
            <a:picLocks noChangeAspect="1"/>
          </p:cNvPicPr>
          <p:nvPr/>
        </p:nvPicPr>
        <p:blipFill>
          <a:blip r:embed="rId2"/>
          <a:stretch>
            <a:fillRect/>
          </a:stretch>
        </p:blipFill>
        <p:spPr>
          <a:xfrm>
            <a:off x="798133" y="3258924"/>
            <a:ext cx="5691567" cy="3199638"/>
          </a:xfrm>
          <a:prstGeom prst="rect">
            <a:avLst/>
          </a:prstGeom>
        </p:spPr>
      </p:pic>
    </p:spTree>
    <p:extLst>
      <p:ext uri="{BB962C8B-B14F-4D97-AF65-F5344CB8AC3E}">
        <p14:creationId xmlns:p14="http://schemas.microsoft.com/office/powerpoint/2010/main" val="149447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2.2 Bộ lọc</a:t>
            </a:r>
            <a:endParaRPr lang="vi-VN"/>
          </a:p>
        </p:txBody>
      </p:sp>
      <p:sp>
        <p:nvSpPr>
          <p:cNvPr id="3" name="Content Placeholder 2"/>
          <p:cNvSpPr>
            <a:spLocks noGrp="1"/>
          </p:cNvSpPr>
          <p:nvPr>
            <p:ph idx="1"/>
          </p:nvPr>
        </p:nvSpPr>
        <p:spPr/>
        <p:txBody>
          <a:bodyPr/>
          <a:lstStyle/>
          <a:p>
            <a:r>
              <a:rPr lang="en-US" smtClean="0"/>
              <a:t>Kết hợp dữ liệu thu từ IMU + GPS. Sử dụng bộ lọc Kalman mở rộng (extended Kalman Filter)để quan sát hướng, vị trí, vận tốc và sai lệch cảm biến.</a:t>
            </a:r>
          </a:p>
          <a:p>
            <a:r>
              <a:rPr lang="en-US" smtClean="0"/>
              <a:t>Sử dụng class “insfilterNonholonomic” trong Matlab, là đối tượng chứa hàm cài đặt thuật toán trong bài báo:</a:t>
            </a:r>
          </a:p>
          <a:p>
            <a:r>
              <a:rPr lang="en-US" smtClean="0"/>
              <a:t>“[</a:t>
            </a:r>
            <a:r>
              <a:rPr lang="en-US"/>
              <a:t>1] Munguía, R. "A GPS-Aided Inertial Navigation System in Direct Configuration." </a:t>
            </a:r>
            <a:r>
              <a:rPr lang="en-US" i="1"/>
              <a:t>Journal of applied research and technology.</a:t>
            </a:r>
            <a:r>
              <a:rPr lang="en-US"/>
              <a:t> Vol. 12, Number 4, 2014, pp. 803 – 814</a:t>
            </a:r>
            <a:r>
              <a:rPr lang="en-US" smtClean="0"/>
              <a:t>.”</a:t>
            </a:r>
          </a:p>
          <a:p>
            <a:endParaRPr lang="en-US" smtClean="0"/>
          </a:p>
          <a:p>
            <a:endParaRPr lang="vi-VN"/>
          </a:p>
        </p:txBody>
      </p:sp>
    </p:spTree>
    <p:extLst>
      <p:ext uri="{BB962C8B-B14F-4D97-AF65-F5344CB8AC3E}">
        <p14:creationId xmlns:p14="http://schemas.microsoft.com/office/powerpoint/2010/main" val="285537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2.2 Bộ lọc</a:t>
            </a:r>
            <a:endParaRPr lang="vi-VN"/>
          </a:p>
        </p:txBody>
      </p:sp>
      <p:pic>
        <p:nvPicPr>
          <p:cNvPr id="4" name="Content Placeholder 3"/>
          <p:cNvPicPr>
            <a:picLocks noGrp="1" noChangeAspect="1"/>
          </p:cNvPicPr>
          <p:nvPr>
            <p:ph idx="1"/>
          </p:nvPr>
        </p:nvPicPr>
        <p:blipFill>
          <a:blip r:embed="rId2"/>
          <a:stretch>
            <a:fillRect/>
          </a:stretch>
        </p:blipFill>
        <p:spPr>
          <a:xfrm>
            <a:off x="488950" y="1495261"/>
            <a:ext cx="5744377" cy="2343477"/>
          </a:xfrm>
          <a:prstGeom prst="rect">
            <a:avLst/>
          </a:prstGeom>
        </p:spPr>
      </p:pic>
    </p:spTree>
    <p:extLst>
      <p:ext uri="{BB962C8B-B14F-4D97-AF65-F5344CB8AC3E}">
        <p14:creationId xmlns:p14="http://schemas.microsoft.com/office/powerpoint/2010/main" val="240871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Tạo quỹ đạo cho xe</a:t>
            </a:r>
            <a:endParaRPr lang="vi-VN"/>
          </a:p>
        </p:txBody>
      </p:sp>
      <p:sp>
        <p:nvSpPr>
          <p:cNvPr id="3" name="Content Placeholder 2"/>
          <p:cNvSpPr>
            <a:spLocks noGrp="1"/>
          </p:cNvSpPr>
          <p:nvPr>
            <p:ph idx="1"/>
          </p:nvPr>
        </p:nvSpPr>
        <p:spPr/>
        <p:txBody>
          <a:bodyPr/>
          <a:lstStyle/>
          <a:p>
            <a:r>
              <a:rPr lang="en-US" smtClean="0"/>
              <a:t>Sử dụng hàm có sẵn trong matlab</a:t>
            </a:r>
          </a:p>
          <a:p>
            <a:r>
              <a:rPr lang="vi-VN"/>
              <a:t>waypointTrajectory là một class chứa hàm tạo quỹ đạo mẫu </a:t>
            </a:r>
            <a:endParaRPr lang="vi-VN"/>
          </a:p>
          <a:p>
            <a:r>
              <a:rPr lang="vi-VN"/>
              <a:t>bằng cách khai báo liên tục điểm và các hướng xoay tương ứng tại </a:t>
            </a:r>
            <a:r>
              <a:rPr lang="vi-VN"/>
              <a:t>các </a:t>
            </a:r>
            <a:r>
              <a:rPr lang="vi-VN" smtClean="0"/>
              <a:t>điểm</a:t>
            </a:r>
            <a:r>
              <a:rPr lang="en-US" smtClean="0"/>
              <a:t> </a:t>
            </a:r>
            <a:r>
              <a:rPr lang="vi-VN" smtClean="0"/>
              <a:t>đó </a:t>
            </a:r>
            <a:r>
              <a:rPr lang="vi-VN"/>
              <a:t>trong quỹ đạo, class này sẽ vẽ một đường cong trơn đi qua các điểm này</a:t>
            </a:r>
          </a:p>
          <a:p>
            <a:r>
              <a:rPr lang="vi-VN"/>
              <a:t>Nếu muốn đi theo đường thẳng thì phải khai báo nhiều điểm hơn </a:t>
            </a:r>
            <a:r>
              <a:rPr lang="vi-VN"/>
              <a:t>hoặc </a:t>
            </a:r>
            <a:r>
              <a:rPr lang="vi-VN" smtClean="0"/>
              <a:t>các</a:t>
            </a:r>
            <a:r>
              <a:rPr lang="en-US" smtClean="0"/>
              <a:t> </a:t>
            </a:r>
            <a:r>
              <a:rPr lang="vi-VN" smtClean="0"/>
              <a:t>điểm </a:t>
            </a:r>
            <a:r>
              <a:rPr lang="vi-VN"/>
              <a:t>gần nhau và góc xoay không thay </a:t>
            </a:r>
            <a:r>
              <a:rPr lang="vi-VN"/>
              <a:t>đổi</a:t>
            </a:r>
            <a:r>
              <a:rPr lang="vi-VN" smtClean="0"/>
              <a:t>.</a:t>
            </a:r>
            <a:endParaRPr lang="en-US" smtClean="0"/>
          </a:p>
          <a:p>
            <a:r>
              <a:rPr lang="vi-VN"/>
              <a:t>Đây là một class có thuật toán rất hay để vẽ những quỹ đạo mẫu </a:t>
            </a:r>
            <a:r>
              <a:rPr lang="vi-VN"/>
              <a:t>phức </a:t>
            </a:r>
            <a:r>
              <a:rPr lang="vi-VN" smtClean="0"/>
              <a:t>tạp</a:t>
            </a:r>
            <a:r>
              <a:rPr lang="en-US" smtClean="0"/>
              <a:t> </a:t>
            </a:r>
            <a:r>
              <a:rPr lang="vi-VN" smtClean="0"/>
              <a:t>mà </a:t>
            </a:r>
            <a:r>
              <a:rPr lang="vi-VN"/>
              <a:t>không cần biết phương trình toán, chỉ cần biết một số điểm </a:t>
            </a:r>
            <a:r>
              <a:rPr lang="vi-VN"/>
              <a:t>then </a:t>
            </a:r>
            <a:r>
              <a:rPr lang="vi-VN" smtClean="0"/>
              <a:t>chốt</a:t>
            </a:r>
            <a:r>
              <a:rPr lang="en-US" smtClean="0"/>
              <a:t> </a:t>
            </a:r>
            <a:r>
              <a:rPr lang="vi-VN" smtClean="0"/>
              <a:t>trên </a:t>
            </a:r>
            <a:r>
              <a:rPr lang="vi-VN"/>
              <a:t>quỹ đạo</a:t>
            </a:r>
            <a:endParaRPr lang="en-US" smtClean="0"/>
          </a:p>
          <a:p>
            <a:endParaRPr lang="vi-VN"/>
          </a:p>
        </p:txBody>
      </p:sp>
    </p:spTree>
    <p:extLst>
      <p:ext uri="{BB962C8B-B14F-4D97-AF65-F5344CB8AC3E}">
        <p14:creationId xmlns:p14="http://schemas.microsoft.com/office/powerpoint/2010/main" val="161062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488</TotalTime>
  <Words>787</Words>
  <Application>Microsoft Office PowerPoint</Application>
  <PresentationFormat>On-screen Show (4:3)</PresentationFormat>
  <Paragraphs>104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Mô phỏng quan sát vị trí và hướng của đối tượng xe tự hành  sử dụng cảm biến IMU và GPS</vt:lpstr>
      <vt:lpstr>PowerPoint Presentation</vt:lpstr>
      <vt:lpstr>0. Guideline</vt:lpstr>
      <vt:lpstr>1. Bộ cảm biến IMU, GPS</vt:lpstr>
      <vt:lpstr>2. Mô phỏng trên Matlab</vt:lpstr>
      <vt:lpstr>2.1 Khởi tạo</vt:lpstr>
      <vt:lpstr>2.2 Bộ lọc</vt:lpstr>
      <vt:lpstr>2.2 Bộ lọc</vt:lpstr>
      <vt:lpstr>2.3 Tạo quỹ đạo cho xe</vt:lpstr>
      <vt:lpstr>2.3 Tạo quỹ đạo cho xe</vt:lpstr>
      <vt:lpstr>2.3 Tạo quỹ đạo cho xe</vt:lpstr>
      <vt:lpstr>2.4 Tạo sensor IMU, GPS ảo</vt:lpstr>
      <vt:lpstr>2.4 Tạo sensor IMU, GPS ảo</vt:lpstr>
      <vt:lpstr>2.5 Thiết lập cài đặt bộ lọc</vt:lpstr>
      <vt:lpstr>2.5 Thiết lập cài đặt bộ lọc</vt:lpstr>
      <vt:lpstr>2.6 Thiết lập Scopes (đồ thị)</vt:lpstr>
      <vt:lpstr>2.6 Thiết lập Scopes (đồ thị)</vt:lpstr>
      <vt:lpstr>2.7 Mô phỏng</vt:lpstr>
      <vt:lpstr>2.7 Mô phỏng</vt:lpstr>
      <vt:lpstr>2.7 Mô phỏng</vt:lpstr>
      <vt:lpstr>2.8 Tính toán sai số của bộ lọc</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Dao Cu Hung Phi 20164781</cp:lastModifiedBy>
  <cp:revision>36</cp:revision>
  <dcterms:created xsi:type="dcterms:W3CDTF">2016-07-25T07:53:11Z</dcterms:created>
  <dcterms:modified xsi:type="dcterms:W3CDTF">2020-04-22T19:08:52Z</dcterms:modified>
</cp:coreProperties>
</file>