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604" r:id="rId9"/>
    <p:sldId id="619" r:id="rId10"/>
    <p:sldId id="263" r:id="rId11"/>
    <p:sldId id="620" r:id="rId12"/>
    <p:sldId id="265" r:id="rId13"/>
    <p:sldId id="266" r:id="rId14"/>
    <p:sldId id="622" r:id="rId15"/>
    <p:sldId id="618" r:id="rId16"/>
    <p:sldId id="267" r:id="rId1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9BD34-3A6D-4A60-8D83-01EE8FA507B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3093D-35EA-41E1-9B3A-B13AB352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830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7"/>
                </a:lnTo>
                <a:lnTo>
                  <a:pt x="9144000" y="5143497"/>
                </a:lnTo>
                <a:lnTo>
                  <a:pt x="9144000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3316" y="0"/>
            <a:ext cx="900683" cy="533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7016" y="0"/>
            <a:ext cx="954024" cy="24079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8172" y="4663440"/>
            <a:ext cx="1155191" cy="48005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00400" y="4928616"/>
            <a:ext cx="858012" cy="21488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96183" y="589787"/>
            <a:ext cx="6124956" cy="418795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94209" y="821833"/>
            <a:ext cx="4324866" cy="242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2910" y="166496"/>
            <a:ext cx="2965450" cy="819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 Grey">
  <p:cSld name="Title Slide 1 Gre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0" y="0"/>
            <a:ext cx="6072300" cy="257190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20"/>
          <p:cNvSpPr/>
          <p:nvPr/>
        </p:nvSpPr>
        <p:spPr>
          <a:xfrm>
            <a:off x="0" y="2571750"/>
            <a:ext cx="6072300" cy="8574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20"/>
          <p:cNvSpPr/>
          <p:nvPr/>
        </p:nvSpPr>
        <p:spPr>
          <a:xfrm>
            <a:off x="6072188" y="0"/>
            <a:ext cx="3071700" cy="25719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ctrTitle"/>
          </p:nvPr>
        </p:nvSpPr>
        <p:spPr>
          <a:xfrm>
            <a:off x="332184" y="321469"/>
            <a:ext cx="5563800" cy="1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332185" y="2823212"/>
            <a:ext cx="41052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93" name="Google Shape;9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854" y="3998214"/>
            <a:ext cx="1227582" cy="1013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772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 Dark Grey">
  <p:cSld name="Title Slide 1 Dark Gre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0" y="0"/>
            <a:ext cx="6072300" cy="25719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21"/>
          <p:cNvSpPr/>
          <p:nvPr/>
        </p:nvSpPr>
        <p:spPr>
          <a:xfrm>
            <a:off x="0" y="2571750"/>
            <a:ext cx="6072300" cy="85740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21"/>
          <p:cNvSpPr/>
          <p:nvPr/>
        </p:nvSpPr>
        <p:spPr>
          <a:xfrm>
            <a:off x="6072188" y="0"/>
            <a:ext cx="3071700" cy="25719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ctrTitle"/>
          </p:nvPr>
        </p:nvSpPr>
        <p:spPr>
          <a:xfrm>
            <a:off x="332184" y="321469"/>
            <a:ext cx="5563800" cy="1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ubTitle" idx="1"/>
          </p:nvPr>
        </p:nvSpPr>
        <p:spPr>
          <a:xfrm>
            <a:off x="332185" y="2823212"/>
            <a:ext cx="41052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854" y="3998214"/>
            <a:ext cx="1227582" cy="1013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88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All Grey">
  <p:cSld name="Title Slide All Grey">
    <p:bg>
      <p:bgPr>
        <a:solidFill>
          <a:srgbClr val="464646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ctrTitle"/>
          </p:nvPr>
        </p:nvSpPr>
        <p:spPr>
          <a:xfrm>
            <a:off x="332184" y="321469"/>
            <a:ext cx="5563800" cy="1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1"/>
          </p:nvPr>
        </p:nvSpPr>
        <p:spPr>
          <a:xfrm>
            <a:off x="332185" y="2823212"/>
            <a:ext cx="41052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04" name="Google Shape;10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854" y="3998214"/>
            <a:ext cx="1227582" cy="1013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2567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All White">
  <p:cSld name="Title Slide All White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ctrTitle"/>
          </p:nvPr>
        </p:nvSpPr>
        <p:spPr>
          <a:xfrm>
            <a:off x="332184" y="321469"/>
            <a:ext cx="5563800" cy="1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eorgia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ubTitle" idx="1"/>
          </p:nvPr>
        </p:nvSpPr>
        <p:spPr>
          <a:xfrm>
            <a:off x="332185" y="2823212"/>
            <a:ext cx="41052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08" name="Google Shape;10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854" y="3998214"/>
            <a:ext cx="1227582" cy="1013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327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3432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11" name="Google Shape;111;p24"/>
          <p:cNvSpPr/>
          <p:nvPr/>
        </p:nvSpPr>
        <p:spPr>
          <a:xfrm>
            <a:off x="0" y="0"/>
            <a:ext cx="4572000" cy="3432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0" y="3431859"/>
            <a:ext cx="4572000" cy="171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24"/>
          <p:cNvSpPr txBox="1">
            <a:spLocks noGrp="1"/>
          </p:cNvSpPr>
          <p:nvPr>
            <p:ph type="ctrTitle"/>
          </p:nvPr>
        </p:nvSpPr>
        <p:spPr>
          <a:xfrm>
            <a:off x="332185" y="321469"/>
            <a:ext cx="4105200" cy="15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Georgia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1"/>
          </p:nvPr>
        </p:nvSpPr>
        <p:spPr>
          <a:xfrm>
            <a:off x="332185" y="3826196"/>
            <a:ext cx="41052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15" name="Google Shape;11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81581" y="3895307"/>
            <a:ext cx="1091855" cy="901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038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">
  <p:cSld name="Title Slide Lines">
    <p:bg>
      <p:bgPr>
        <a:solidFill>
          <a:srgbClr val="DEDEDE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25"/>
          <p:cNvGrpSpPr/>
          <p:nvPr/>
        </p:nvGrpSpPr>
        <p:grpSpPr>
          <a:xfrm>
            <a:off x="-1" y="-1"/>
            <a:ext cx="9143920" cy="5143482"/>
            <a:chOff x="-1" y="-1"/>
            <a:chExt cx="12191893" cy="6857975"/>
          </a:xfrm>
        </p:grpSpPr>
        <p:grpSp>
          <p:nvGrpSpPr>
            <p:cNvPr id="119" name="Google Shape;119;p25"/>
            <p:cNvGrpSpPr/>
            <p:nvPr/>
          </p:nvGrpSpPr>
          <p:grpSpPr>
            <a:xfrm>
              <a:off x="-1" y="-1"/>
              <a:ext cx="12191893" cy="6857975"/>
              <a:chOff x="152400" y="152400"/>
              <a:chExt cx="12196772" cy="6862779"/>
            </a:xfrm>
          </p:grpSpPr>
          <p:sp>
            <p:nvSpPr>
              <p:cNvPr id="120" name="Google Shape;120;p25"/>
              <p:cNvSpPr/>
              <p:nvPr/>
            </p:nvSpPr>
            <p:spPr>
              <a:xfrm>
                <a:off x="152400" y="3775075"/>
                <a:ext cx="9142419" cy="777876"/>
              </a:xfrm>
              <a:custGeom>
                <a:avLst/>
                <a:gdLst/>
                <a:ahLst/>
                <a:cxnLst/>
                <a:rect l="l" t="t" r="r" b="b"/>
                <a:pathLst>
                  <a:path w="7908" h="1632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7908" y="0"/>
                    </a:lnTo>
                    <a:lnTo>
                      <a:pt x="7908" y="1632"/>
                    </a:lnTo>
                    <a:lnTo>
                      <a:pt x="0" y="16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21" name="Google Shape;121;p25"/>
              <p:cNvSpPr/>
              <p:nvPr/>
            </p:nvSpPr>
            <p:spPr>
              <a:xfrm>
                <a:off x="152400" y="152400"/>
                <a:ext cx="12196772" cy="6862779"/>
              </a:xfrm>
              <a:custGeom>
                <a:avLst/>
                <a:gdLst/>
                <a:ahLst/>
                <a:cxnLst/>
                <a:rect l="l" t="t" r="r" b="b"/>
                <a:pathLst>
                  <a:path w="25599" h="14399" extrusionOk="0">
                    <a:moveTo>
                      <a:pt x="19187" y="0"/>
                    </a:moveTo>
                    <a:lnTo>
                      <a:pt x="19187" y="0"/>
                    </a:lnTo>
                    <a:lnTo>
                      <a:pt x="19187" y="6949"/>
                    </a:lnTo>
                    <a:lnTo>
                      <a:pt x="0" y="6949"/>
                    </a:lnTo>
                    <a:lnTo>
                      <a:pt x="0" y="7602"/>
                    </a:lnTo>
                    <a:lnTo>
                      <a:pt x="19187" y="7602"/>
                    </a:lnTo>
                    <a:lnTo>
                      <a:pt x="19187" y="9234"/>
                    </a:lnTo>
                    <a:lnTo>
                      <a:pt x="0" y="9234"/>
                    </a:lnTo>
                    <a:lnTo>
                      <a:pt x="0" y="9887"/>
                    </a:lnTo>
                    <a:lnTo>
                      <a:pt x="19187" y="9887"/>
                    </a:lnTo>
                    <a:lnTo>
                      <a:pt x="19187" y="14399"/>
                    </a:lnTo>
                    <a:lnTo>
                      <a:pt x="19839" y="14399"/>
                    </a:lnTo>
                    <a:lnTo>
                      <a:pt x="19839" y="9887"/>
                    </a:lnTo>
                    <a:lnTo>
                      <a:pt x="25599" y="9887"/>
                    </a:lnTo>
                    <a:lnTo>
                      <a:pt x="25599" y="9234"/>
                    </a:lnTo>
                    <a:lnTo>
                      <a:pt x="19839" y="9234"/>
                    </a:lnTo>
                    <a:lnTo>
                      <a:pt x="19839" y="7602"/>
                    </a:lnTo>
                    <a:lnTo>
                      <a:pt x="25599" y="7602"/>
                    </a:lnTo>
                    <a:lnTo>
                      <a:pt x="25599" y="6949"/>
                    </a:lnTo>
                    <a:lnTo>
                      <a:pt x="19839" y="6949"/>
                    </a:lnTo>
                    <a:lnTo>
                      <a:pt x="19839" y="0"/>
                    </a:lnTo>
                    <a:lnTo>
                      <a:pt x="191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pic>
          <p:nvPicPr>
            <p:cNvPr id="122" name="Google Shape;122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25"/>
          <p:cNvSpPr txBox="1">
            <a:spLocks noGrp="1"/>
          </p:cNvSpPr>
          <p:nvPr>
            <p:ph type="subTitle" idx="1"/>
          </p:nvPr>
        </p:nvSpPr>
        <p:spPr>
          <a:xfrm>
            <a:off x="332185" y="2785205"/>
            <a:ext cx="41052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ctrTitle"/>
          </p:nvPr>
        </p:nvSpPr>
        <p:spPr>
          <a:xfrm>
            <a:off x="332185" y="321468"/>
            <a:ext cx="55638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Georgia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6780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3">
  <p:cSld name="Title Slide Lines 3">
    <p:bg>
      <p:bgPr>
        <a:solidFill>
          <a:srgbClr val="D04A0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>
            <a:spLocks noGrp="1"/>
          </p:cNvSpPr>
          <p:nvPr>
            <p:ph type="pic" idx="2"/>
          </p:nvPr>
        </p:nvSpPr>
        <p:spPr>
          <a:xfrm>
            <a:off x="7087500" y="0"/>
            <a:ext cx="2056500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27" name="Google Shape;127;p2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8" name="Google Shape;128;p26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129" name="Google Shape;129;p2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332184" y="321469"/>
            <a:ext cx="5563800" cy="20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332185" y="2546033"/>
            <a:ext cx="41052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120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3 Grey">
  <p:cSld name="Title Slide Lines 3 Grey">
    <p:bg>
      <p:bgPr>
        <a:solidFill>
          <a:srgbClr val="464646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>
            <a:spLocks noGrp="1"/>
          </p:cNvSpPr>
          <p:nvPr>
            <p:ph type="pic" idx="2"/>
          </p:nvPr>
        </p:nvSpPr>
        <p:spPr>
          <a:xfrm>
            <a:off x="7087500" y="0"/>
            <a:ext cx="2056500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34" name="Google Shape;134;p2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5" name="Google Shape;135;p27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136" name="Google Shape;136;p2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7"/>
          <p:cNvSpPr txBox="1">
            <a:spLocks noGrp="1"/>
          </p:cNvSpPr>
          <p:nvPr>
            <p:ph type="ctrTitle"/>
          </p:nvPr>
        </p:nvSpPr>
        <p:spPr>
          <a:xfrm>
            <a:off x="332184" y="321469"/>
            <a:ext cx="5563800" cy="20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1"/>
          </p:nvPr>
        </p:nvSpPr>
        <p:spPr>
          <a:xfrm>
            <a:off x="332185" y="2546033"/>
            <a:ext cx="41052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324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Orange">
  <p:cSld name="Title Slide Logo Shape Orang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>
            <a:spLocks noGrp="1"/>
          </p:cNvSpPr>
          <p:nvPr>
            <p:ph type="pic" idx="2"/>
          </p:nvPr>
        </p:nvSpPr>
        <p:spPr>
          <a:xfrm>
            <a:off x="3827369" y="-1"/>
            <a:ext cx="5316600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41" name="Google Shape;141;p28"/>
          <p:cNvSpPr/>
          <p:nvPr/>
        </p:nvSpPr>
        <p:spPr>
          <a:xfrm>
            <a:off x="0" y="0"/>
            <a:ext cx="6685577" cy="5143501"/>
          </a:xfrm>
          <a:custGeom>
            <a:avLst/>
            <a:gdLst/>
            <a:ahLst/>
            <a:cxnLst/>
            <a:rect l="l" t="t" r="r" b="b"/>
            <a:pathLst>
              <a:path w="8914102" h="6858001" extrusionOk="0">
                <a:moveTo>
                  <a:pt x="1260764" y="0"/>
                </a:moveTo>
                <a:lnTo>
                  <a:pt x="5169189" y="0"/>
                </a:lnTo>
                <a:lnTo>
                  <a:pt x="5169189" y="765175"/>
                </a:lnTo>
                <a:lnTo>
                  <a:pt x="5937540" y="765175"/>
                </a:lnTo>
                <a:lnTo>
                  <a:pt x="5937540" y="1957388"/>
                </a:lnTo>
                <a:lnTo>
                  <a:pt x="7920327" y="1957388"/>
                </a:lnTo>
                <a:lnTo>
                  <a:pt x="7920327" y="4899025"/>
                </a:lnTo>
                <a:lnTo>
                  <a:pt x="8914102" y="4899025"/>
                </a:lnTo>
                <a:lnTo>
                  <a:pt x="8914102" y="6858000"/>
                </a:lnTo>
                <a:lnTo>
                  <a:pt x="7920327" y="6858000"/>
                </a:lnTo>
                <a:lnTo>
                  <a:pt x="5937540" y="6858000"/>
                </a:lnTo>
                <a:lnTo>
                  <a:pt x="5169189" y="6858000"/>
                </a:lnTo>
                <a:lnTo>
                  <a:pt x="3705515" y="6858000"/>
                </a:lnTo>
                <a:lnTo>
                  <a:pt x="1260764" y="6858000"/>
                </a:lnTo>
                <a:lnTo>
                  <a:pt x="1260764" y="6858001"/>
                </a:lnTo>
                <a:lnTo>
                  <a:pt x="0" y="6858001"/>
                </a:lnTo>
                <a:lnTo>
                  <a:pt x="0" y="1"/>
                </a:lnTo>
                <a:lnTo>
                  <a:pt x="1260764" y="1"/>
                </a:lnTo>
                <a:close/>
              </a:path>
            </a:pathLst>
          </a:custGeom>
          <a:solidFill>
            <a:srgbClr val="D04A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28"/>
          <p:cNvSpPr txBox="1">
            <a:spLocks noGrp="1"/>
          </p:cNvSpPr>
          <p:nvPr>
            <p:ph type="ctrTitle"/>
          </p:nvPr>
        </p:nvSpPr>
        <p:spPr>
          <a:xfrm>
            <a:off x="332185" y="752708"/>
            <a:ext cx="3944100" cy="18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Georgia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1"/>
          </p:nvPr>
        </p:nvSpPr>
        <p:spPr>
          <a:xfrm>
            <a:off x="332185" y="2823212"/>
            <a:ext cx="3944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7871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Red">
  <p:cSld name="Title Slide Logo Shape Red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>
            <a:spLocks noGrp="1"/>
          </p:cNvSpPr>
          <p:nvPr>
            <p:ph type="pic" idx="2"/>
          </p:nvPr>
        </p:nvSpPr>
        <p:spPr>
          <a:xfrm>
            <a:off x="3827369" y="0"/>
            <a:ext cx="5316600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46" name="Google Shape;146;p29"/>
          <p:cNvGrpSpPr/>
          <p:nvPr/>
        </p:nvGrpSpPr>
        <p:grpSpPr>
          <a:xfrm>
            <a:off x="0" y="0"/>
            <a:ext cx="6685577" cy="5143501"/>
            <a:chOff x="0" y="0"/>
            <a:chExt cx="8914102" cy="6858001"/>
          </a:xfrm>
        </p:grpSpPr>
        <p:sp>
          <p:nvSpPr>
            <p:cNvPr id="147" name="Google Shape;147;p29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E0301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148" name="Google Shape;148;p2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29"/>
          <p:cNvSpPr txBox="1">
            <a:spLocks noGrp="1"/>
          </p:cNvSpPr>
          <p:nvPr>
            <p:ph type="ctrTitle"/>
          </p:nvPr>
        </p:nvSpPr>
        <p:spPr>
          <a:xfrm>
            <a:off x="332185" y="752708"/>
            <a:ext cx="3944100" cy="18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Georgia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1"/>
          </p:nvPr>
        </p:nvSpPr>
        <p:spPr>
          <a:xfrm>
            <a:off x="332185" y="2823212"/>
            <a:ext cx="3944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231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Rose">
  <p:cSld name="Title Slide Logo Shape Ros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>
            <a:spLocks noGrp="1"/>
          </p:cNvSpPr>
          <p:nvPr>
            <p:ph type="pic" idx="2"/>
          </p:nvPr>
        </p:nvSpPr>
        <p:spPr>
          <a:xfrm>
            <a:off x="3827369" y="0"/>
            <a:ext cx="5316600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53" name="Google Shape;153;p30"/>
          <p:cNvGrpSpPr/>
          <p:nvPr/>
        </p:nvGrpSpPr>
        <p:grpSpPr>
          <a:xfrm>
            <a:off x="0" y="0"/>
            <a:ext cx="6685577" cy="5143501"/>
            <a:chOff x="0" y="0"/>
            <a:chExt cx="8914102" cy="6858001"/>
          </a:xfrm>
        </p:grpSpPr>
        <p:sp>
          <p:nvSpPr>
            <p:cNvPr id="154" name="Google Shape;154;p30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155" name="Google Shape;155;p3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30"/>
          <p:cNvSpPr txBox="1">
            <a:spLocks noGrp="1"/>
          </p:cNvSpPr>
          <p:nvPr>
            <p:ph type="ctrTitle"/>
          </p:nvPr>
        </p:nvSpPr>
        <p:spPr>
          <a:xfrm>
            <a:off x="332185" y="756889"/>
            <a:ext cx="3944100" cy="18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Georgia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ubTitle" idx="1"/>
          </p:nvPr>
        </p:nvSpPr>
        <p:spPr>
          <a:xfrm>
            <a:off x="332185" y="2823212"/>
            <a:ext cx="3944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4953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Grey">
  <p:cSld name="Title Slide Logo Shape Gre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>
            <a:spLocks noGrp="1"/>
          </p:cNvSpPr>
          <p:nvPr>
            <p:ph type="pic" idx="2"/>
          </p:nvPr>
        </p:nvSpPr>
        <p:spPr>
          <a:xfrm>
            <a:off x="3827369" y="0"/>
            <a:ext cx="5316600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60" name="Google Shape;160;p31"/>
          <p:cNvGrpSpPr/>
          <p:nvPr/>
        </p:nvGrpSpPr>
        <p:grpSpPr>
          <a:xfrm>
            <a:off x="0" y="0"/>
            <a:ext cx="6685577" cy="5143501"/>
            <a:chOff x="0" y="0"/>
            <a:chExt cx="8914102" cy="6858001"/>
          </a:xfrm>
        </p:grpSpPr>
        <p:sp>
          <p:nvSpPr>
            <p:cNvPr id="161" name="Google Shape;161;p31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162" name="Google Shape;162;p3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31"/>
          <p:cNvSpPr txBox="1">
            <a:spLocks noGrp="1"/>
          </p:cNvSpPr>
          <p:nvPr>
            <p:ph type="ctrTitle"/>
          </p:nvPr>
        </p:nvSpPr>
        <p:spPr>
          <a:xfrm>
            <a:off x="332185" y="756889"/>
            <a:ext cx="3944100" cy="18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Georgia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1"/>
          </p:nvPr>
        </p:nvSpPr>
        <p:spPr>
          <a:xfrm>
            <a:off x="332185" y="2823212"/>
            <a:ext cx="39441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392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Split">
  <p:cSld name="Title Slide Spli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>
            <a:spLocks noGrp="1"/>
          </p:cNvSpPr>
          <p:nvPr>
            <p:ph type="pic" idx="2"/>
          </p:nvPr>
        </p:nvSpPr>
        <p:spPr>
          <a:xfrm>
            <a:off x="4000500" y="0"/>
            <a:ext cx="5143500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67" name="Google Shape;167;p32"/>
          <p:cNvSpPr txBox="1">
            <a:spLocks noGrp="1"/>
          </p:cNvSpPr>
          <p:nvPr>
            <p:ph type="ctrTitle"/>
          </p:nvPr>
        </p:nvSpPr>
        <p:spPr>
          <a:xfrm>
            <a:off x="332185" y="563166"/>
            <a:ext cx="3506400" cy="20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eorgia"/>
              <a:buNone/>
              <a:defRPr sz="3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subTitle" idx="1"/>
          </p:nvPr>
        </p:nvSpPr>
        <p:spPr>
          <a:xfrm>
            <a:off x="332185" y="2967139"/>
            <a:ext cx="35064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854" y="3998214"/>
            <a:ext cx="1227582" cy="1013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449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/>
          <p:nvPr/>
        </p:nvSpPr>
        <p:spPr>
          <a:xfrm>
            <a:off x="0" y="94706"/>
            <a:ext cx="9146400" cy="8574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74" name="Google Shape;174;p33"/>
          <p:cNvCxnSpPr/>
          <p:nvPr/>
        </p:nvCxnSpPr>
        <p:spPr>
          <a:xfrm>
            <a:off x="0" y="890725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EB8C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332184" y="1577340"/>
            <a:ext cx="8479500" cy="30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eorgia"/>
              <a:buAutoNum type="arabicPeriod"/>
              <a:defRPr sz="21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Georgia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332185" y="270583"/>
            <a:ext cx="84795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27150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solidFill>
          <a:srgbClr val="2D2D2D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332185" y="1577340"/>
            <a:ext cx="5563800" cy="30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80" name="Google Shape;180;p34"/>
          <p:cNvCxnSpPr/>
          <p:nvPr/>
        </p:nvCxnSpPr>
        <p:spPr>
          <a:xfrm>
            <a:off x="0" y="870974"/>
            <a:ext cx="8811900" cy="0"/>
          </a:xfrm>
          <a:prstGeom prst="straightConnector1">
            <a:avLst/>
          </a:prstGeom>
          <a:noFill/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332185" y="324001"/>
            <a:ext cx="84795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2388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35"/>
          <p:cNvGrpSpPr/>
          <p:nvPr/>
        </p:nvGrpSpPr>
        <p:grpSpPr>
          <a:xfrm>
            <a:off x="0" y="886963"/>
            <a:ext cx="9130164" cy="4258820"/>
            <a:chOff x="0" y="1182617"/>
            <a:chExt cx="12173552" cy="5678426"/>
          </a:xfrm>
        </p:grpSpPr>
        <p:grpSp>
          <p:nvGrpSpPr>
            <p:cNvPr id="185" name="Google Shape;185;p35"/>
            <p:cNvGrpSpPr/>
            <p:nvPr/>
          </p:nvGrpSpPr>
          <p:grpSpPr>
            <a:xfrm>
              <a:off x="0" y="1182617"/>
              <a:ext cx="11877732" cy="211200"/>
              <a:chOff x="0" y="962545"/>
              <a:chExt cx="11877732" cy="211200"/>
            </a:xfrm>
          </p:grpSpPr>
          <p:sp>
            <p:nvSpPr>
              <p:cNvPr id="186" name="Google Shape;186;p35"/>
              <p:cNvSpPr/>
              <p:nvPr/>
            </p:nvSpPr>
            <p:spPr>
              <a:xfrm>
                <a:off x="27432" y="1021599"/>
                <a:ext cx="11850300" cy="93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87" name="Google Shape;187;p35"/>
              <p:cNvSpPr/>
              <p:nvPr/>
            </p:nvSpPr>
            <p:spPr>
              <a:xfrm>
                <a:off x="0" y="962545"/>
                <a:ext cx="27300" cy="211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grpSp>
          <p:nvGrpSpPr>
            <p:cNvPr id="188" name="Google Shape;188;p35"/>
            <p:cNvGrpSpPr/>
            <p:nvPr/>
          </p:nvGrpSpPr>
          <p:grpSpPr>
            <a:xfrm>
              <a:off x="11850244" y="1182617"/>
              <a:ext cx="323308" cy="5678426"/>
              <a:chOff x="11850244" y="1182617"/>
              <a:chExt cx="323308" cy="5678426"/>
            </a:xfrm>
          </p:grpSpPr>
          <p:sp>
            <p:nvSpPr>
              <p:cNvPr id="189" name="Google Shape;189;p35"/>
              <p:cNvSpPr/>
              <p:nvPr/>
            </p:nvSpPr>
            <p:spPr>
              <a:xfrm>
                <a:off x="11850244" y="1182617"/>
                <a:ext cx="27300" cy="211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grpSp>
            <p:nvGrpSpPr>
              <p:cNvPr id="190" name="Google Shape;190;p35"/>
              <p:cNvGrpSpPr/>
              <p:nvPr/>
            </p:nvGrpSpPr>
            <p:grpSpPr>
              <a:xfrm>
                <a:off x="11892115" y="1182617"/>
                <a:ext cx="281437" cy="237834"/>
                <a:chOff x="3776" y="2094"/>
                <a:chExt cx="710" cy="600"/>
              </a:xfrm>
            </p:grpSpPr>
            <p:sp>
              <p:nvSpPr>
                <p:cNvPr id="191" name="Google Shape;191;p35"/>
                <p:cNvSpPr/>
                <p:nvPr/>
              </p:nvSpPr>
              <p:spPr>
                <a:xfrm>
                  <a:off x="3776" y="2094"/>
                  <a:ext cx="0" cy="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192" name="Google Shape;192;p35"/>
                <p:cNvSpPr/>
                <p:nvPr/>
              </p:nvSpPr>
              <p:spPr>
                <a:xfrm>
                  <a:off x="3886" y="2690"/>
                  <a:ext cx="600" cy="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193" name="Google Shape;193;p35"/>
                <p:cNvSpPr/>
                <p:nvPr/>
              </p:nvSpPr>
              <p:spPr>
                <a:xfrm>
                  <a:off x="3836" y="2124"/>
                  <a:ext cx="541" cy="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57" extrusionOk="0">
                      <a:moveTo>
                        <a:pt x="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6" y="46"/>
                        <a:pt x="8" y="48"/>
                        <a:pt x="8" y="51"/>
                      </a:cubicBezTo>
                      <a:cubicBezTo>
                        <a:pt x="8" y="57"/>
                        <a:pt x="8" y="57"/>
                        <a:pt x="8" y="57"/>
                      </a:cubicBezTo>
                      <a:cubicBezTo>
                        <a:pt x="54" y="57"/>
                        <a:pt x="54" y="57"/>
                        <a:pt x="54" y="57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4" y="21"/>
                        <a:pt x="34" y="0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</p:grpSp>
          <p:sp>
            <p:nvSpPr>
              <p:cNvPr id="194" name="Google Shape;194;p35"/>
              <p:cNvSpPr/>
              <p:nvPr/>
            </p:nvSpPr>
            <p:spPr>
              <a:xfrm rot="5400000">
                <a:off x="12028687" y="1363158"/>
                <a:ext cx="27300" cy="211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grpSp>
            <p:nvGrpSpPr>
              <p:cNvPr id="195" name="Google Shape;195;p35"/>
              <p:cNvGrpSpPr/>
              <p:nvPr/>
            </p:nvGrpSpPr>
            <p:grpSpPr>
              <a:xfrm>
                <a:off x="11936737" y="1455108"/>
                <a:ext cx="211200" cy="5405935"/>
                <a:chOff x="11936737" y="1235036"/>
                <a:chExt cx="211200" cy="5405935"/>
              </a:xfrm>
            </p:grpSpPr>
            <p:sp>
              <p:nvSpPr>
                <p:cNvPr id="196" name="Google Shape;196;p35"/>
                <p:cNvSpPr/>
                <p:nvPr/>
              </p:nvSpPr>
              <p:spPr>
                <a:xfrm rot="5400000">
                  <a:off x="9340883" y="3890036"/>
                  <a:ext cx="5403000" cy="93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197" name="Google Shape;197;p35"/>
                <p:cNvSpPr/>
                <p:nvPr/>
              </p:nvSpPr>
              <p:spPr>
                <a:xfrm rot="5400000">
                  <a:off x="12028687" y="6521721"/>
                  <a:ext cx="27300" cy="211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</p:grpSp>
        </p:grpSp>
      </p:grpSp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332185" y="319594"/>
            <a:ext cx="84795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eorgia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332185" y="1577340"/>
            <a:ext cx="5563800" cy="30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1" name="Google Shape;201;p35"/>
          <p:cNvGrpSpPr/>
          <p:nvPr/>
        </p:nvGrpSpPr>
        <p:grpSpPr>
          <a:xfrm>
            <a:off x="8026350" y="666094"/>
            <a:ext cx="604342" cy="602776"/>
            <a:chOff x="10701801" y="740876"/>
            <a:chExt cx="805790" cy="803701"/>
          </a:xfrm>
        </p:grpSpPr>
        <p:sp>
          <p:nvSpPr>
            <p:cNvPr id="202" name="Google Shape;202;p35"/>
            <p:cNvSpPr/>
            <p:nvPr/>
          </p:nvSpPr>
          <p:spPr>
            <a:xfrm rot="1164825">
              <a:off x="10827004" y="871411"/>
              <a:ext cx="544244" cy="53978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3" name="Google Shape;203;p35"/>
            <p:cNvSpPr/>
            <p:nvPr/>
          </p:nvSpPr>
          <p:spPr>
            <a:xfrm rot="1164394">
              <a:off x="10793146" y="834865"/>
              <a:ext cx="626601" cy="623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4" name="Google Shape;204;p35"/>
            <p:cNvSpPr/>
            <p:nvPr/>
          </p:nvSpPr>
          <p:spPr>
            <a:xfrm rot="1164836">
              <a:off x="10788386" y="828127"/>
              <a:ext cx="632619" cy="6292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6" y="112"/>
                  </a:moveTo>
                  <a:cubicBezTo>
                    <a:pt x="25" y="112"/>
                    <a:pt x="0" y="87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7" y="0"/>
                    <a:pt x="112" y="25"/>
                    <a:pt x="112" y="56"/>
                  </a:cubicBezTo>
                  <a:cubicBezTo>
                    <a:pt x="112" y="87"/>
                    <a:pt x="87" y="112"/>
                    <a:pt x="56" y="112"/>
                  </a:cubicBezTo>
                  <a:close/>
                  <a:moveTo>
                    <a:pt x="56" y="16"/>
                  </a:moveTo>
                  <a:cubicBezTo>
                    <a:pt x="34" y="16"/>
                    <a:pt x="16" y="34"/>
                    <a:pt x="16" y="56"/>
                  </a:cubicBezTo>
                  <a:cubicBezTo>
                    <a:pt x="16" y="78"/>
                    <a:pt x="34" y="96"/>
                    <a:pt x="56" y="96"/>
                  </a:cubicBezTo>
                  <a:cubicBezTo>
                    <a:pt x="78" y="96"/>
                    <a:pt x="96" y="78"/>
                    <a:pt x="96" y="56"/>
                  </a:cubicBezTo>
                  <a:cubicBezTo>
                    <a:pt x="96" y="34"/>
                    <a:pt x="78" y="16"/>
                    <a:pt x="56" y="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5" name="Google Shape;205;p35"/>
            <p:cNvSpPr/>
            <p:nvPr/>
          </p:nvSpPr>
          <p:spPr>
            <a:xfrm rot="1164837">
              <a:off x="11141492" y="1191576"/>
              <a:ext cx="186366" cy="100877"/>
            </a:xfrm>
            <a:custGeom>
              <a:avLst/>
              <a:gdLst/>
              <a:ahLst/>
              <a:cxnLst/>
              <a:rect l="l" t="t" r="r" b="b"/>
              <a:pathLst>
                <a:path w="218" h="118" extrusionOk="0">
                  <a:moveTo>
                    <a:pt x="205" y="118"/>
                  </a:moveTo>
                  <a:lnTo>
                    <a:pt x="0" y="53"/>
                  </a:lnTo>
                  <a:lnTo>
                    <a:pt x="20" y="0"/>
                  </a:lnTo>
                  <a:lnTo>
                    <a:pt x="218" y="66"/>
                  </a:lnTo>
                  <a:lnTo>
                    <a:pt x="205" y="1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6" name="Google Shape;206;p35"/>
            <p:cNvSpPr/>
            <p:nvPr/>
          </p:nvSpPr>
          <p:spPr>
            <a:xfrm rot="1164837">
              <a:off x="11153095" y="921345"/>
              <a:ext cx="101732" cy="185511"/>
            </a:xfrm>
            <a:custGeom>
              <a:avLst/>
              <a:gdLst/>
              <a:ahLst/>
              <a:cxnLst/>
              <a:rect l="l" t="t" r="r" b="b"/>
              <a:pathLst>
                <a:path w="119" h="217" extrusionOk="0">
                  <a:moveTo>
                    <a:pt x="119" y="13"/>
                  </a:moveTo>
                  <a:lnTo>
                    <a:pt x="53" y="217"/>
                  </a:lnTo>
                  <a:lnTo>
                    <a:pt x="0" y="197"/>
                  </a:lnTo>
                  <a:lnTo>
                    <a:pt x="66" y="0"/>
                  </a:lnTo>
                  <a:lnTo>
                    <a:pt x="119" y="1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7" name="Google Shape;207;p35"/>
            <p:cNvSpPr/>
            <p:nvPr/>
          </p:nvSpPr>
          <p:spPr>
            <a:xfrm rot="1164837">
              <a:off x="10875675" y="997274"/>
              <a:ext cx="192350" cy="95748"/>
            </a:xfrm>
            <a:custGeom>
              <a:avLst/>
              <a:gdLst/>
              <a:ahLst/>
              <a:cxnLst/>
              <a:rect l="l" t="t" r="r" b="b"/>
              <a:pathLst>
                <a:path w="225" h="112" extrusionOk="0">
                  <a:moveTo>
                    <a:pt x="20" y="0"/>
                  </a:moveTo>
                  <a:lnTo>
                    <a:pt x="225" y="60"/>
                  </a:lnTo>
                  <a:lnTo>
                    <a:pt x="205" y="112"/>
                  </a:lnTo>
                  <a:lnTo>
                    <a:pt x="0" y="5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8" name="Google Shape;208;p35"/>
            <p:cNvSpPr/>
            <p:nvPr/>
          </p:nvSpPr>
          <p:spPr>
            <a:xfrm rot="1164837">
              <a:off x="10953572" y="1178428"/>
              <a:ext cx="101732" cy="191496"/>
            </a:xfrm>
            <a:custGeom>
              <a:avLst/>
              <a:gdLst/>
              <a:ahLst/>
              <a:cxnLst/>
              <a:rect l="l" t="t" r="r" b="b"/>
              <a:pathLst>
                <a:path w="119" h="224" extrusionOk="0">
                  <a:moveTo>
                    <a:pt x="0" y="204"/>
                  </a:moveTo>
                  <a:lnTo>
                    <a:pt x="67" y="0"/>
                  </a:lnTo>
                  <a:lnTo>
                    <a:pt x="119" y="20"/>
                  </a:lnTo>
                  <a:lnTo>
                    <a:pt x="53" y="22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9" name="Google Shape;209;p35"/>
            <p:cNvSpPr/>
            <p:nvPr/>
          </p:nvSpPr>
          <p:spPr>
            <a:xfrm rot="1164837">
              <a:off x="10965516" y="1184555"/>
              <a:ext cx="78650" cy="179527"/>
            </a:xfrm>
            <a:custGeom>
              <a:avLst/>
              <a:gdLst/>
              <a:ahLst/>
              <a:cxnLst/>
              <a:rect l="l" t="t" r="r" b="b"/>
              <a:pathLst>
                <a:path w="92" h="210" extrusionOk="0">
                  <a:moveTo>
                    <a:pt x="0" y="204"/>
                  </a:moveTo>
                  <a:lnTo>
                    <a:pt x="66" y="0"/>
                  </a:lnTo>
                  <a:lnTo>
                    <a:pt x="92" y="7"/>
                  </a:lnTo>
                  <a:lnTo>
                    <a:pt x="26" y="210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0" name="Google Shape;210;p35"/>
            <p:cNvSpPr/>
            <p:nvPr/>
          </p:nvSpPr>
          <p:spPr>
            <a:xfrm rot="1164837">
              <a:off x="10881517" y="1009218"/>
              <a:ext cx="180382" cy="72665"/>
            </a:xfrm>
            <a:custGeom>
              <a:avLst/>
              <a:gdLst/>
              <a:ahLst/>
              <a:cxnLst/>
              <a:rect l="l" t="t" r="r" b="b"/>
              <a:pathLst>
                <a:path w="211" h="85" extrusionOk="0">
                  <a:moveTo>
                    <a:pt x="6" y="0"/>
                  </a:moveTo>
                  <a:lnTo>
                    <a:pt x="211" y="59"/>
                  </a:lnTo>
                  <a:lnTo>
                    <a:pt x="204" y="85"/>
                  </a:lnTo>
                  <a:lnTo>
                    <a:pt x="0" y="1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 rot="1164837">
              <a:off x="11166033" y="921657"/>
              <a:ext cx="78650" cy="179527"/>
            </a:xfrm>
            <a:custGeom>
              <a:avLst/>
              <a:gdLst/>
              <a:ahLst/>
              <a:cxnLst/>
              <a:rect l="l" t="t" r="r" b="b"/>
              <a:pathLst>
                <a:path w="92" h="210" extrusionOk="0">
                  <a:moveTo>
                    <a:pt x="92" y="13"/>
                  </a:moveTo>
                  <a:lnTo>
                    <a:pt x="26" y="210"/>
                  </a:lnTo>
                  <a:lnTo>
                    <a:pt x="0" y="204"/>
                  </a:lnTo>
                  <a:lnTo>
                    <a:pt x="66" y="0"/>
                  </a:lnTo>
                  <a:lnTo>
                    <a:pt x="92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2" name="Google Shape;212;p35"/>
            <p:cNvSpPr/>
            <p:nvPr/>
          </p:nvSpPr>
          <p:spPr>
            <a:xfrm rot="1164837">
              <a:off x="11147305" y="1203684"/>
              <a:ext cx="180382" cy="78650"/>
            </a:xfrm>
            <a:custGeom>
              <a:avLst/>
              <a:gdLst/>
              <a:ahLst/>
              <a:cxnLst/>
              <a:rect l="l" t="t" r="r" b="b"/>
              <a:pathLst>
                <a:path w="211" h="92" extrusionOk="0">
                  <a:moveTo>
                    <a:pt x="204" y="92"/>
                  </a:moveTo>
                  <a:lnTo>
                    <a:pt x="0" y="27"/>
                  </a:lnTo>
                  <a:lnTo>
                    <a:pt x="6" y="0"/>
                  </a:lnTo>
                  <a:lnTo>
                    <a:pt x="211" y="66"/>
                  </a:lnTo>
                  <a:lnTo>
                    <a:pt x="204" y="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3" name="Google Shape;213;p35"/>
            <p:cNvSpPr/>
            <p:nvPr/>
          </p:nvSpPr>
          <p:spPr>
            <a:xfrm rot="1164836">
              <a:off x="10808477" y="844798"/>
              <a:ext cx="592439" cy="595859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4"/>
                    <a:pt x="24" y="0"/>
                    <a:pt x="53" y="0"/>
                  </a:cubicBezTo>
                  <a:cubicBezTo>
                    <a:pt x="82" y="0"/>
                    <a:pt x="105" y="24"/>
                    <a:pt x="105" y="53"/>
                  </a:cubicBezTo>
                  <a:cubicBezTo>
                    <a:pt x="105" y="82"/>
                    <a:pt x="82" y="106"/>
                    <a:pt x="53" y="106"/>
                  </a:cubicBezTo>
                  <a:close/>
                  <a:moveTo>
                    <a:pt x="53" y="9"/>
                  </a:moveTo>
                  <a:cubicBezTo>
                    <a:pt x="29" y="9"/>
                    <a:pt x="9" y="29"/>
                    <a:pt x="9" y="53"/>
                  </a:cubicBezTo>
                  <a:cubicBezTo>
                    <a:pt x="9" y="77"/>
                    <a:pt x="29" y="97"/>
                    <a:pt x="53" y="97"/>
                  </a:cubicBezTo>
                  <a:cubicBezTo>
                    <a:pt x="77" y="97"/>
                    <a:pt x="96" y="77"/>
                    <a:pt x="96" y="53"/>
                  </a:cubicBezTo>
                  <a:cubicBezTo>
                    <a:pt x="96" y="29"/>
                    <a:pt x="77" y="9"/>
                    <a:pt x="53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4" name="Google Shape;214;p35"/>
            <p:cNvSpPr/>
            <p:nvPr/>
          </p:nvSpPr>
          <p:spPr>
            <a:xfrm rot="1162186">
              <a:off x="11002920" y="1041760"/>
              <a:ext cx="203520" cy="201722"/>
            </a:xfrm>
            <a:prstGeom prst="ellipse">
              <a:avLst/>
            </a:prstGeom>
            <a:solidFill>
              <a:schemeClr val="accent6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112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Content">
  <p:cSld name="Title and Full Conten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5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>
            <a:off x="332185" y="1577340"/>
            <a:ext cx="8479500" cy="30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3151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">
  <p:cSld name="One Column Conte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26469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5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2495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41052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body" idx="2"/>
          </p:nvPr>
        </p:nvSpPr>
        <p:spPr>
          <a:xfrm>
            <a:off x="4706541" y="1577579"/>
            <a:ext cx="41052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5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088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39885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332185" y="319594"/>
            <a:ext cx="39885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eorgia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296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26469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body" idx="2"/>
          </p:nvPr>
        </p:nvSpPr>
        <p:spPr>
          <a:xfrm>
            <a:off x="3249216" y="1577579"/>
            <a:ext cx="26469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body" idx="3"/>
          </p:nvPr>
        </p:nvSpPr>
        <p:spPr>
          <a:xfrm>
            <a:off x="6165057" y="1577579"/>
            <a:ext cx="26469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5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32833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19170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41"/>
          <p:cNvSpPr txBox="1">
            <a:spLocks noGrp="1"/>
          </p:cNvSpPr>
          <p:nvPr>
            <p:ph type="body" idx="2"/>
          </p:nvPr>
        </p:nvSpPr>
        <p:spPr>
          <a:xfrm>
            <a:off x="2520460" y="1577579"/>
            <a:ext cx="19170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body" idx="3"/>
          </p:nvPr>
        </p:nvSpPr>
        <p:spPr>
          <a:xfrm>
            <a:off x="4706541" y="1577579"/>
            <a:ext cx="19170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body" idx="4"/>
          </p:nvPr>
        </p:nvSpPr>
        <p:spPr>
          <a:xfrm>
            <a:off x="6892622" y="1577579"/>
            <a:ext cx="19170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5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102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">
  <p:cSld name="Five Conten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14796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body" idx="2"/>
          </p:nvPr>
        </p:nvSpPr>
        <p:spPr>
          <a:xfrm>
            <a:off x="2082784" y="1577579"/>
            <a:ext cx="14796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body" idx="3"/>
          </p:nvPr>
        </p:nvSpPr>
        <p:spPr>
          <a:xfrm>
            <a:off x="3833383" y="1577579"/>
            <a:ext cx="14796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body" idx="4"/>
          </p:nvPr>
        </p:nvSpPr>
        <p:spPr>
          <a:xfrm>
            <a:off x="5583982" y="1577579"/>
            <a:ext cx="14796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body" idx="5"/>
          </p:nvPr>
        </p:nvSpPr>
        <p:spPr>
          <a:xfrm>
            <a:off x="7334582" y="1577579"/>
            <a:ext cx="14796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5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987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">
  <p:cSld name="Three Image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>
            <a:spLocks noGrp="1"/>
          </p:cNvSpPr>
          <p:nvPr>
            <p:ph type="pic" idx="2"/>
          </p:nvPr>
        </p:nvSpPr>
        <p:spPr>
          <a:xfrm>
            <a:off x="332184" y="1575197"/>
            <a:ext cx="2646900" cy="22632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56" name="Google Shape;256;p43"/>
          <p:cNvSpPr txBox="1">
            <a:spLocks noGrp="1"/>
          </p:cNvSpPr>
          <p:nvPr>
            <p:ph type="body" idx="1"/>
          </p:nvPr>
        </p:nvSpPr>
        <p:spPr>
          <a:xfrm>
            <a:off x="332185" y="3960019"/>
            <a:ext cx="26469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43"/>
          <p:cNvSpPr>
            <a:spLocks noGrp="1"/>
          </p:cNvSpPr>
          <p:nvPr>
            <p:ph type="pic" idx="3"/>
          </p:nvPr>
        </p:nvSpPr>
        <p:spPr>
          <a:xfrm>
            <a:off x="3248621" y="1575197"/>
            <a:ext cx="2646900" cy="22632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58" name="Google Shape;258;p43"/>
          <p:cNvSpPr txBox="1">
            <a:spLocks noGrp="1"/>
          </p:cNvSpPr>
          <p:nvPr>
            <p:ph type="body" idx="4"/>
          </p:nvPr>
        </p:nvSpPr>
        <p:spPr>
          <a:xfrm>
            <a:off x="3248621" y="3960019"/>
            <a:ext cx="26469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43"/>
          <p:cNvSpPr>
            <a:spLocks noGrp="1"/>
          </p:cNvSpPr>
          <p:nvPr>
            <p:ph type="pic" idx="5"/>
          </p:nvPr>
        </p:nvSpPr>
        <p:spPr>
          <a:xfrm>
            <a:off x="6165056" y="1575197"/>
            <a:ext cx="2646900" cy="22632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60" name="Google Shape;260;p43"/>
          <p:cNvSpPr txBox="1">
            <a:spLocks noGrp="1"/>
          </p:cNvSpPr>
          <p:nvPr>
            <p:ph type="body" idx="6"/>
          </p:nvPr>
        </p:nvSpPr>
        <p:spPr>
          <a:xfrm>
            <a:off x="6165057" y="3960019"/>
            <a:ext cx="26469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5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16955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 for Icons">
  <p:cSld name="Four Text Boxes for Icons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>
            <a:spLocks noGrp="1"/>
          </p:cNvSpPr>
          <p:nvPr>
            <p:ph type="body" idx="1"/>
          </p:nvPr>
        </p:nvSpPr>
        <p:spPr>
          <a:xfrm>
            <a:off x="332185" y="2571750"/>
            <a:ext cx="1920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44"/>
          <p:cNvSpPr txBox="1">
            <a:spLocks noGrp="1"/>
          </p:cNvSpPr>
          <p:nvPr>
            <p:ph type="body" idx="2"/>
          </p:nvPr>
        </p:nvSpPr>
        <p:spPr>
          <a:xfrm>
            <a:off x="2519729" y="2571750"/>
            <a:ext cx="1920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44"/>
          <p:cNvSpPr txBox="1">
            <a:spLocks noGrp="1"/>
          </p:cNvSpPr>
          <p:nvPr>
            <p:ph type="body" idx="3"/>
          </p:nvPr>
        </p:nvSpPr>
        <p:spPr>
          <a:xfrm>
            <a:off x="4707272" y="2571750"/>
            <a:ext cx="1920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body" idx="4"/>
          </p:nvPr>
        </p:nvSpPr>
        <p:spPr>
          <a:xfrm>
            <a:off x="6894816" y="2571750"/>
            <a:ext cx="1920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5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1458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am Images">
  <p:cSld name="Four Team Image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>
            <a:spLocks noGrp="1"/>
          </p:cNvSpPr>
          <p:nvPr>
            <p:ph type="pic" idx="2"/>
          </p:nvPr>
        </p:nvSpPr>
        <p:spPr>
          <a:xfrm>
            <a:off x="332183" y="1577340"/>
            <a:ext cx="994500" cy="994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72" name="Google Shape;272;p45"/>
          <p:cNvSpPr txBox="1">
            <a:spLocks noGrp="1"/>
          </p:cNvSpPr>
          <p:nvPr>
            <p:ph type="body" idx="1"/>
          </p:nvPr>
        </p:nvSpPr>
        <p:spPr>
          <a:xfrm>
            <a:off x="332184" y="2743200"/>
            <a:ext cx="1920300" cy="1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>
            <a:endParaRPr/>
          </a:p>
        </p:txBody>
      </p:sp>
      <p:sp>
        <p:nvSpPr>
          <p:cNvPr id="273" name="Google Shape;273;p45"/>
          <p:cNvSpPr>
            <a:spLocks noGrp="1"/>
          </p:cNvSpPr>
          <p:nvPr>
            <p:ph type="pic" idx="3"/>
          </p:nvPr>
        </p:nvSpPr>
        <p:spPr>
          <a:xfrm>
            <a:off x="2519728" y="1577340"/>
            <a:ext cx="994500" cy="994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74" name="Google Shape;274;p45"/>
          <p:cNvSpPr txBox="1">
            <a:spLocks noGrp="1"/>
          </p:cNvSpPr>
          <p:nvPr>
            <p:ph type="body" idx="4"/>
          </p:nvPr>
        </p:nvSpPr>
        <p:spPr>
          <a:xfrm>
            <a:off x="2519729" y="2743200"/>
            <a:ext cx="1920300" cy="1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>
            <a:endParaRPr/>
          </a:p>
        </p:txBody>
      </p:sp>
      <p:sp>
        <p:nvSpPr>
          <p:cNvPr id="275" name="Google Shape;275;p45"/>
          <p:cNvSpPr>
            <a:spLocks noGrp="1"/>
          </p:cNvSpPr>
          <p:nvPr>
            <p:ph type="pic" idx="5"/>
          </p:nvPr>
        </p:nvSpPr>
        <p:spPr>
          <a:xfrm>
            <a:off x="4707272" y="1577340"/>
            <a:ext cx="994500" cy="994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76" name="Google Shape;276;p45"/>
          <p:cNvSpPr txBox="1">
            <a:spLocks noGrp="1"/>
          </p:cNvSpPr>
          <p:nvPr>
            <p:ph type="body" idx="6"/>
          </p:nvPr>
        </p:nvSpPr>
        <p:spPr>
          <a:xfrm>
            <a:off x="4707272" y="2743200"/>
            <a:ext cx="1920300" cy="1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>
            <a:endParaRPr/>
          </a:p>
        </p:txBody>
      </p:sp>
      <p:sp>
        <p:nvSpPr>
          <p:cNvPr id="277" name="Google Shape;277;p45"/>
          <p:cNvSpPr>
            <a:spLocks noGrp="1"/>
          </p:cNvSpPr>
          <p:nvPr>
            <p:ph type="pic" idx="7"/>
          </p:nvPr>
        </p:nvSpPr>
        <p:spPr>
          <a:xfrm>
            <a:off x="6894816" y="1577340"/>
            <a:ext cx="994500" cy="994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78" name="Google Shape;278;p45"/>
          <p:cNvSpPr txBox="1">
            <a:spLocks noGrp="1"/>
          </p:cNvSpPr>
          <p:nvPr>
            <p:ph type="body" idx="8"/>
          </p:nvPr>
        </p:nvSpPr>
        <p:spPr>
          <a:xfrm>
            <a:off x="6894816" y="2743200"/>
            <a:ext cx="1920300" cy="1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5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56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">
  <p:cSld name="One Column Char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26469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46"/>
          <p:cNvSpPr>
            <a:spLocks noGrp="1"/>
          </p:cNvSpPr>
          <p:nvPr>
            <p:ph type="chart" idx="2"/>
          </p:nvPr>
        </p:nvSpPr>
        <p:spPr>
          <a:xfrm>
            <a:off x="4200526" y="1071563"/>
            <a:ext cx="4611300" cy="3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84" name="Google Shape;284;p46"/>
          <p:cNvSpPr txBox="1">
            <a:spLocks noGrp="1"/>
          </p:cNvSpPr>
          <p:nvPr>
            <p:ph type="title"/>
          </p:nvPr>
        </p:nvSpPr>
        <p:spPr>
          <a:xfrm>
            <a:off x="332185" y="324000"/>
            <a:ext cx="84795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6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2561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Subtitle">
  <p:cSld name="Title and Content - Subtitle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>
            <a:spLocks noGrp="1"/>
          </p:cNvSpPr>
          <p:nvPr>
            <p:ph type="title"/>
          </p:nvPr>
        </p:nvSpPr>
        <p:spPr>
          <a:xfrm>
            <a:off x="332185" y="322885"/>
            <a:ext cx="8479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47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55638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47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subTitle" idx="2"/>
          </p:nvPr>
        </p:nvSpPr>
        <p:spPr>
          <a:xfrm>
            <a:off x="332184" y="700075"/>
            <a:ext cx="84795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180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Content - Subtitle">
  <p:cSld name="Title and Full Content - Subtitle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84795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48"/>
          <p:cNvSpPr txBox="1">
            <a:spLocks noGrp="1"/>
          </p:cNvSpPr>
          <p:nvPr>
            <p:ph type="title"/>
          </p:nvPr>
        </p:nvSpPr>
        <p:spPr>
          <a:xfrm>
            <a:off x="332185" y="322885"/>
            <a:ext cx="8479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8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8"/>
          <p:cNvSpPr txBox="1">
            <a:spLocks noGrp="1"/>
          </p:cNvSpPr>
          <p:nvPr>
            <p:ph type="subTitle" idx="2"/>
          </p:nvPr>
        </p:nvSpPr>
        <p:spPr>
          <a:xfrm>
            <a:off x="332184" y="700075"/>
            <a:ext cx="84795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26802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 - Subtitle">
  <p:cSld name="One Column Content - Subtitle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26469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8" name="Google Shape;298;p49"/>
          <p:cNvSpPr txBox="1">
            <a:spLocks noGrp="1"/>
          </p:cNvSpPr>
          <p:nvPr>
            <p:ph type="title"/>
          </p:nvPr>
        </p:nvSpPr>
        <p:spPr>
          <a:xfrm>
            <a:off x="332185" y="322885"/>
            <a:ext cx="8479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49"/>
          <p:cNvSpPr txBox="1">
            <a:spLocks noGrp="1"/>
          </p:cNvSpPr>
          <p:nvPr>
            <p:ph type="subTitle" idx="2"/>
          </p:nvPr>
        </p:nvSpPr>
        <p:spPr>
          <a:xfrm>
            <a:off x="332184" y="700075"/>
            <a:ext cx="84795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048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- Subtitle">
  <p:cSld name="Two Content - Subtitle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41052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3" name="Google Shape;303;p50"/>
          <p:cNvSpPr txBox="1">
            <a:spLocks noGrp="1"/>
          </p:cNvSpPr>
          <p:nvPr>
            <p:ph type="body" idx="2"/>
          </p:nvPr>
        </p:nvSpPr>
        <p:spPr>
          <a:xfrm>
            <a:off x="4706541" y="1577578"/>
            <a:ext cx="41052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50"/>
          <p:cNvSpPr txBox="1">
            <a:spLocks noGrp="1"/>
          </p:cNvSpPr>
          <p:nvPr>
            <p:ph type="title"/>
          </p:nvPr>
        </p:nvSpPr>
        <p:spPr>
          <a:xfrm>
            <a:off x="332185" y="322885"/>
            <a:ext cx="8479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50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50"/>
          <p:cNvSpPr txBox="1">
            <a:spLocks noGrp="1"/>
          </p:cNvSpPr>
          <p:nvPr>
            <p:ph type="subTitle" idx="3"/>
          </p:nvPr>
        </p:nvSpPr>
        <p:spPr>
          <a:xfrm>
            <a:off x="332184" y="700075"/>
            <a:ext cx="84795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0382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 - Subtitle">
  <p:cSld name="Content and Image - Subtitle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09" name="Google Shape;309;p51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39885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51"/>
          <p:cNvSpPr txBox="1">
            <a:spLocks noGrp="1"/>
          </p:cNvSpPr>
          <p:nvPr>
            <p:ph type="title"/>
          </p:nvPr>
        </p:nvSpPr>
        <p:spPr>
          <a:xfrm>
            <a:off x="332185" y="322885"/>
            <a:ext cx="3988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51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51"/>
          <p:cNvSpPr txBox="1">
            <a:spLocks noGrp="1"/>
          </p:cNvSpPr>
          <p:nvPr>
            <p:ph type="subTitle" idx="3"/>
          </p:nvPr>
        </p:nvSpPr>
        <p:spPr>
          <a:xfrm>
            <a:off x="332184" y="700075"/>
            <a:ext cx="39885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25052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- Subtitle">
  <p:cSld name="Three Content - Subtitle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26469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52"/>
          <p:cNvSpPr txBox="1">
            <a:spLocks noGrp="1"/>
          </p:cNvSpPr>
          <p:nvPr>
            <p:ph type="body" idx="2"/>
          </p:nvPr>
        </p:nvSpPr>
        <p:spPr>
          <a:xfrm>
            <a:off x="3249216" y="1577579"/>
            <a:ext cx="26469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6" name="Google Shape;316;p52"/>
          <p:cNvSpPr txBox="1">
            <a:spLocks noGrp="1"/>
          </p:cNvSpPr>
          <p:nvPr>
            <p:ph type="body" idx="3"/>
          </p:nvPr>
        </p:nvSpPr>
        <p:spPr>
          <a:xfrm>
            <a:off x="6165057" y="1577579"/>
            <a:ext cx="26469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52"/>
          <p:cNvSpPr txBox="1">
            <a:spLocks noGrp="1"/>
          </p:cNvSpPr>
          <p:nvPr>
            <p:ph type="title"/>
          </p:nvPr>
        </p:nvSpPr>
        <p:spPr>
          <a:xfrm>
            <a:off x="332185" y="322885"/>
            <a:ext cx="8479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2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2"/>
          <p:cNvSpPr txBox="1">
            <a:spLocks noGrp="1"/>
          </p:cNvSpPr>
          <p:nvPr>
            <p:ph type="subTitle" idx="4"/>
          </p:nvPr>
        </p:nvSpPr>
        <p:spPr>
          <a:xfrm>
            <a:off x="332184" y="700075"/>
            <a:ext cx="84795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60998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- Subtitle">
  <p:cSld name="Four Content - Subtitle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19170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53"/>
          <p:cNvSpPr txBox="1">
            <a:spLocks noGrp="1"/>
          </p:cNvSpPr>
          <p:nvPr>
            <p:ph type="body" idx="2"/>
          </p:nvPr>
        </p:nvSpPr>
        <p:spPr>
          <a:xfrm>
            <a:off x="2520460" y="1577579"/>
            <a:ext cx="19170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3" name="Google Shape;323;p53"/>
          <p:cNvSpPr txBox="1">
            <a:spLocks noGrp="1"/>
          </p:cNvSpPr>
          <p:nvPr>
            <p:ph type="body" idx="3"/>
          </p:nvPr>
        </p:nvSpPr>
        <p:spPr>
          <a:xfrm>
            <a:off x="4706541" y="1577579"/>
            <a:ext cx="19170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4" name="Google Shape;324;p53"/>
          <p:cNvSpPr txBox="1">
            <a:spLocks noGrp="1"/>
          </p:cNvSpPr>
          <p:nvPr>
            <p:ph type="body" idx="4"/>
          </p:nvPr>
        </p:nvSpPr>
        <p:spPr>
          <a:xfrm>
            <a:off x="6892622" y="1577579"/>
            <a:ext cx="19170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53"/>
          <p:cNvSpPr txBox="1">
            <a:spLocks noGrp="1"/>
          </p:cNvSpPr>
          <p:nvPr>
            <p:ph type="title"/>
          </p:nvPr>
        </p:nvSpPr>
        <p:spPr>
          <a:xfrm>
            <a:off x="332185" y="322885"/>
            <a:ext cx="8479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53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53"/>
          <p:cNvSpPr txBox="1">
            <a:spLocks noGrp="1"/>
          </p:cNvSpPr>
          <p:nvPr>
            <p:ph type="subTitle" idx="5"/>
          </p:nvPr>
        </p:nvSpPr>
        <p:spPr>
          <a:xfrm>
            <a:off x="332184" y="700075"/>
            <a:ext cx="84795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23309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 - Subtitle">
  <p:cSld name="Five Content - Subtitle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14796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0" name="Google Shape;330;p54"/>
          <p:cNvSpPr txBox="1">
            <a:spLocks noGrp="1"/>
          </p:cNvSpPr>
          <p:nvPr>
            <p:ph type="body" idx="2"/>
          </p:nvPr>
        </p:nvSpPr>
        <p:spPr>
          <a:xfrm>
            <a:off x="2082784" y="1577579"/>
            <a:ext cx="14796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54"/>
          <p:cNvSpPr txBox="1">
            <a:spLocks noGrp="1"/>
          </p:cNvSpPr>
          <p:nvPr>
            <p:ph type="body" idx="3"/>
          </p:nvPr>
        </p:nvSpPr>
        <p:spPr>
          <a:xfrm>
            <a:off x="3833383" y="1577579"/>
            <a:ext cx="14796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54"/>
          <p:cNvSpPr txBox="1">
            <a:spLocks noGrp="1"/>
          </p:cNvSpPr>
          <p:nvPr>
            <p:ph type="body" idx="4"/>
          </p:nvPr>
        </p:nvSpPr>
        <p:spPr>
          <a:xfrm>
            <a:off x="5583982" y="1577579"/>
            <a:ext cx="14796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p54"/>
          <p:cNvSpPr txBox="1">
            <a:spLocks noGrp="1"/>
          </p:cNvSpPr>
          <p:nvPr>
            <p:ph type="body" idx="5"/>
          </p:nvPr>
        </p:nvSpPr>
        <p:spPr>
          <a:xfrm>
            <a:off x="7334582" y="1577579"/>
            <a:ext cx="14796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4" name="Google Shape;334;p54"/>
          <p:cNvSpPr txBox="1">
            <a:spLocks noGrp="1"/>
          </p:cNvSpPr>
          <p:nvPr>
            <p:ph type="title"/>
          </p:nvPr>
        </p:nvSpPr>
        <p:spPr>
          <a:xfrm>
            <a:off x="332185" y="322885"/>
            <a:ext cx="8479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54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54"/>
          <p:cNvSpPr txBox="1">
            <a:spLocks noGrp="1"/>
          </p:cNvSpPr>
          <p:nvPr>
            <p:ph type="subTitle" idx="6"/>
          </p:nvPr>
        </p:nvSpPr>
        <p:spPr>
          <a:xfrm>
            <a:off x="332184" y="700075"/>
            <a:ext cx="84795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81605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- Subtitle">
  <p:cSld name="Three Images - Subtitle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>
            <a:spLocks noGrp="1"/>
          </p:cNvSpPr>
          <p:nvPr>
            <p:ph type="pic" idx="2"/>
          </p:nvPr>
        </p:nvSpPr>
        <p:spPr>
          <a:xfrm>
            <a:off x="332184" y="1575197"/>
            <a:ext cx="2646900" cy="22632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39" name="Google Shape;339;p55"/>
          <p:cNvSpPr txBox="1">
            <a:spLocks noGrp="1"/>
          </p:cNvSpPr>
          <p:nvPr>
            <p:ph type="body" idx="1"/>
          </p:nvPr>
        </p:nvSpPr>
        <p:spPr>
          <a:xfrm>
            <a:off x="332185" y="3960019"/>
            <a:ext cx="26469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55"/>
          <p:cNvSpPr>
            <a:spLocks noGrp="1"/>
          </p:cNvSpPr>
          <p:nvPr>
            <p:ph type="pic" idx="3"/>
          </p:nvPr>
        </p:nvSpPr>
        <p:spPr>
          <a:xfrm>
            <a:off x="3248621" y="1575197"/>
            <a:ext cx="2646900" cy="22632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41" name="Google Shape;341;p55"/>
          <p:cNvSpPr txBox="1">
            <a:spLocks noGrp="1"/>
          </p:cNvSpPr>
          <p:nvPr>
            <p:ph type="body" idx="4"/>
          </p:nvPr>
        </p:nvSpPr>
        <p:spPr>
          <a:xfrm>
            <a:off x="3248621" y="3960019"/>
            <a:ext cx="26469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55"/>
          <p:cNvSpPr>
            <a:spLocks noGrp="1"/>
          </p:cNvSpPr>
          <p:nvPr>
            <p:ph type="pic" idx="5"/>
          </p:nvPr>
        </p:nvSpPr>
        <p:spPr>
          <a:xfrm>
            <a:off x="6165056" y="1575197"/>
            <a:ext cx="2646900" cy="22632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43" name="Google Shape;343;p55"/>
          <p:cNvSpPr txBox="1">
            <a:spLocks noGrp="1"/>
          </p:cNvSpPr>
          <p:nvPr>
            <p:ph type="body" idx="6"/>
          </p:nvPr>
        </p:nvSpPr>
        <p:spPr>
          <a:xfrm>
            <a:off x="6165057" y="3960019"/>
            <a:ext cx="26469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44" name="Google Shape;344;p55"/>
          <p:cNvSpPr txBox="1">
            <a:spLocks noGrp="1"/>
          </p:cNvSpPr>
          <p:nvPr>
            <p:ph type="title"/>
          </p:nvPr>
        </p:nvSpPr>
        <p:spPr>
          <a:xfrm>
            <a:off x="332185" y="322885"/>
            <a:ext cx="8479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55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55"/>
          <p:cNvSpPr txBox="1">
            <a:spLocks noGrp="1"/>
          </p:cNvSpPr>
          <p:nvPr>
            <p:ph type="subTitle" idx="7"/>
          </p:nvPr>
        </p:nvSpPr>
        <p:spPr>
          <a:xfrm>
            <a:off x="332184" y="700075"/>
            <a:ext cx="84795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65165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 for Icons - Subtitle">
  <p:cSld name="Four Text Boxes for Icons - Subtitle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>
            <a:spLocks noGrp="1"/>
          </p:cNvSpPr>
          <p:nvPr>
            <p:ph type="body" idx="1"/>
          </p:nvPr>
        </p:nvSpPr>
        <p:spPr>
          <a:xfrm>
            <a:off x="332185" y="2571750"/>
            <a:ext cx="1920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49" name="Google Shape;349;p56"/>
          <p:cNvSpPr txBox="1">
            <a:spLocks noGrp="1"/>
          </p:cNvSpPr>
          <p:nvPr>
            <p:ph type="body" idx="2"/>
          </p:nvPr>
        </p:nvSpPr>
        <p:spPr>
          <a:xfrm>
            <a:off x="2518649" y="2571750"/>
            <a:ext cx="1920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56"/>
          <p:cNvSpPr txBox="1">
            <a:spLocks noGrp="1"/>
          </p:cNvSpPr>
          <p:nvPr>
            <p:ph type="body" idx="3"/>
          </p:nvPr>
        </p:nvSpPr>
        <p:spPr>
          <a:xfrm>
            <a:off x="4705112" y="2571750"/>
            <a:ext cx="1920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51" name="Google Shape;351;p56"/>
          <p:cNvSpPr txBox="1">
            <a:spLocks noGrp="1"/>
          </p:cNvSpPr>
          <p:nvPr>
            <p:ph type="body" idx="4"/>
          </p:nvPr>
        </p:nvSpPr>
        <p:spPr>
          <a:xfrm>
            <a:off x="6891575" y="2571750"/>
            <a:ext cx="1920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52" name="Google Shape;352;p56"/>
          <p:cNvSpPr txBox="1">
            <a:spLocks noGrp="1"/>
          </p:cNvSpPr>
          <p:nvPr>
            <p:ph type="title"/>
          </p:nvPr>
        </p:nvSpPr>
        <p:spPr>
          <a:xfrm>
            <a:off x="332185" y="322885"/>
            <a:ext cx="8479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56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56"/>
          <p:cNvSpPr txBox="1">
            <a:spLocks noGrp="1"/>
          </p:cNvSpPr>
          <p:nvPr>
            <p:ph type="subTitle" idx="5"/>
          </p:nvPr>
        </p:nvSpPr>
        <p:spPr>
          <a:xfrm>
            <a:off x="332184" y="700075"/>
            <a:ext cx="84795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89010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am Images - Subtitle">
  <p:cSld name="Four Team Images - Subtitle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>
            <a:spLocks noGrp="1"/>
          </p:cNvSpPr>
          <p:nvPr>
            <p:ph type="pic" idx="2"/>
          </p:nvPr>
        </p:nvSpPr>
        <p:spPr>
          <a:xfrm>
            <a:off x="332184" y="1577579"/>
            <a:ext cx="994500" cy="994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57" name="Google Shape;357;p57"/>
          <p:cNvSpPr txBox="1">
            <a:spLocks noGrp="1"/>
          </p:cNvSpPr>
          <p:nvPr>
            <p:ph type="body" idx="1"/>
          </p:nvPr>
        </p:nvSpPr>
        <p:spPr>
          <a:xfrm>
            <a:off x="332184" y="2743200"/>
            <a:ext cx="1920300" cy="1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>
            <a:endParaRPr/>
          </a:p>
        </p:txBody>
      </p:sp>
      <p:sp>
        <p:nvSpPr>
          <p:cNvPr id="358" name="Google Shape;358;p57"/>
          <p:cNvSpPr>
            <a:spLocks noGrp="1"/>
          </p:cNvSpPr>
          <p:nvPr>
            <p:ph type="pic" idx="3"/>
          </p:nvPr>
        </p:nvSpPr>
        <p:spPr>
          <a:xfrm>
            <a:off x="2518648" y="1577579"/>
            <a:ext cx="994500" cy="994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59" name="Google Shape;359;p57"/>
          <p:cNvSpPr txBox="1">
            <a:spLocks noGrp="1"/>
          </p:cNvSpPr>
          <p:nvPr>
            <p:ph type="body" idx="4"/>
          </p:nvPr>
        </p:nvSpPr>
        <p:spPr>
          <a:xfrm>
            <a:off x="2518648" y="2743200"/>
            <a:ext cx="1920300" cy="1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>
            <a:endParaRPr/>
          </a:p>
        </p:txBody>
      </p:sp>
      <p:sp>
        <p:nvSpPr>
          <p:cNvPr id="360" name="Google Shape;360;p57"/>
          <p:cNvSpPr>
            <a:spLocks noGrp="1"/>
          </p:cNvSpPr>
          <p:nvPr>
            <p:ph type="pic" idx="5"/>
          </p:nvPr>
        </p:nvSpPr>
        <p:spPr>
          <a:xfrm>
            <a:off x="4705112" y="1577579"/>
            <a:ext cx="994500" cy="994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61" name="Google Shape;361;p57"/>
          <p:cNvSpPr txBox="1">
            <a:spLocks noGrp="1"/>
          </p:cNvSpPr>
          <p:nvPr>
            <p:ph type="body" idx="6"/>
          </p:nvPr>
        </p:nvSpPr>
        <p:spPr>
          <a:xfrm>
            <a:off x="4705112" y="2743200"/>
            <a:ext cx="1920300" cy="1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>
            <a:endParaRPr/>
          </a:p>
        </p:txBody>
      </p:sp>
      <p:sp>
        <p:nvSpPr>
          <p:cNvPr id="362" name="Google Shape;362;p57"/>
          <p:cNvSpPr>
            <a:spLocks noGrp="1"/>
          </p:cNvSpPr>
          <p:nvPr>
            <p:ph type="pic" idx="7"/>
          </p:nvPr>
        </p:nvSpPr>
        <p:spPr>
          <a:xfrm>
            <a:off x="6891575" y="1577579"/>
            <a:ext cx="994500" cy="994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63" name="Google Shape;363;p57"/>
          <p:cNvSpPr txBox="1">
            <a:spLocks noGrp="1"/>
          </p:cNvSpPr>
          <p:nvPr>
            <p:ph type="body" idx="8"/>
          </p:nvPr>
        </p:nvSpPr>
        <p:spPr>
          <a:xfrm>
            <a:off x="6891575" y="2743200"/>
            <a:ext cx="1920300" cy="1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>
            <a:endParaRPr/>
          </a:p>
        </p:txBody>
      </p:sp>
      <p:sp>
        <p:nvSpPr>
          <p:cNvPr id="364" name="Google Shape;364;p57"/>
          <p:cNvSpPr txBox="1">
            <a:spLocks noGrp="1"/>
          </p:cNvSpPr>
          <p:nvPr>
            <p:ph type="title"/>
          </p:nvPr>
        </p:nvSpPr>
        <p:spPr>
          <a:xfrm>
            <a:off x="332185" y="322885"/>
            <a:ext cx="8479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57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57"/>
          <p:cNvSpPr txBox="1">
            <a:spLocks noGrp="1"/>
          </p:cNvSpPr>
          <p:nvPr>
            <p:ph type="subTitle" idx="9"/>
          </p:nvPr>
        </p:nvSpPr>
        <p:spPr>
          <a:xfrm>
            <a:off x="332184" y="700075"/>
            <a:ext cx="84795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8867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 - Subtitle">
  <p:cSld name="One Column Chart - Subtitle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26469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58"/>
          <p:cNvSpPr>
            <a:spLocks noGrp="1"/>
          </p:cNvSpPr>
          <p:nvPr>
            <p:ph type="chart" idx="2"/>
          </p:nvPr>
        </p:nvSpPr>
        <p:spPr>
          <a:xfrm>
            <a:off x="4200526" y="1071563"/>
            <a:ext cx="4611300" cy="3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70" name="Google Shape;370;p58"/>
          <p:cNvSpPr txBox="1">
            <a:spLocks noGrp="1"/>
          </p:cNvSpPr>
          <p:nvPr>
            <p:ph type="title"/>
          </p:nvPr>
        </p:nvSpPr>
        <p:spPr>
          <a:xfrm>
            <a:off x="332185" y="322885"/>
            <a:ext cx="8479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58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58"/>
          <p:cNvSpPr txBox="1">
            <a:spLocks noGrp="1"/>
          </p:cNvSpPr>
          <p:nvPr>
            <p:ph type="subTitle" idx="3"/>
          </p:nvPr>
        </p:nvSpPr>
        <p:spPr>
          <a:xfrm>
            <a:off x="332184" y="700075"/>
            <a:ext cx="84795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70065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 and Chart">
  <p:cSld name="Infographic and Char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/>
          <p:nvPr/>
        </p:nvSpPr>
        <p:spPr>
          <a:xfrm>
            <a:off x="0" y="1577579"/>
            <a:ext cx="2979000" cy="30516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5" name="Google Shape;375;p59"/>
          <p:cNvSpPr txBox="1">
            <a:spLocks noGrp="1"/>
          </p:cNvSpPr>
          <p:nvPr>
            <p:ph type="body" idx="1"/>
          </p:nvPr>
        </p:nvSpPr>
        <p:spPr>
          <a:xfrm>
            <a:off x="270277" y="1783080"/>
            <a:ext cx="27090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  <a:defRPr sz="102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p59"/>
          <p:cNvSpPr txBox="1">
            <a:spLocks noGrp="1"/>
          </p:cNvSpPr>
          <p:nvPr>
            <p:ph type="body" idx="2"/>
          </p:nvPr>
        </p:nvSpPr>
        <p:spPr>
          <a:xfrm>
            <a:off x="332185" y="2948940"/>
            <a:ext cx="2496600" cy="15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b="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b="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200"/>
              <a:buFont typeface="Arial"/>
              <a:buChar char="–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59"/>
          <p:cNvSpPr>
            <a:spLocks noGrp="1"/>
          </p:cNvSpPr>
          <p:nvPr>
            <p:ph type="chart" idx="3"/>
          </p:nvPr>
        </p:nvSpPr>
        <p:spPr>
          <a:xfrm>
            <a:off x="3245644" y="1571625"/>
            <a:ext cx="55662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78" name="Google Shape;378;p59"/>
          <p:cNvSpPr txBox="1">
            <a:spLocks noGrp="1"/>
          </p:cNvSpPr>
          <p:nvPr>
            <p:ph type="title"/>
          </p:nvPr>
        </p:nvSpPr>
        <p:spPr>
          <a:xfrm>
            <a:off x="332185" y="324001"/>
            <a:ext cx="84795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59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17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7"/>
                </a:lnTo>
                <a:lnTo>
                  <a:pt x="9144000" y="5143497"/>
                </a:lnTo>
                <a:lnTo>
                  <a:pt x="9144000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Infographic">
  <p:cSld name="Three Content Infographic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>
            <a:spLocks noGrp="1"/>
          </p:cNvSpPr>
          <p:nvPr>
            <p:ph type="body" idx="1"/>
          </p:nvPr>
        </p:nvSpPr>
        <p:spPr>
          <a:xfrm>
            <a:off x="332185" y="2699657"/>
            <a:ext cx="2646900" cy="19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2" name="Google Shape;382;p60"/>
          <p:cNvSpPr txBox="1">
            <a:spLocks noGrp="1"/>
          </p:cNvSpPr>
          <p:nvPr>
            <p:ph type="body" idx="2"/>
          </p:nvPr>
        </p:nvSpPr>
        <p:spPr>
          <a:xfrm>
            <a:off x="332185" y="1571625"/>
            <a:ext cx="26469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400" b="0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3" name="Google Shape;383;p60"/>
          <p:cNvSpPr txBox="1">
            <a:spLocks noGrp="1"/>
          </p:cNvSpPr>
          <p:nvPr>
            <p:ph type="body" idx="3"/>
          </p:nvPr>
        </p:nvSpPr>
        <p:spPr>
          <a:xfrm>
            <a:off x="3245643" y="1571625"/>
            <a:ext cx="26502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sz="64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4" name="Google Shape;384;p60"/>
          <p:cNvSpPr txBox="1">
            <a:spLocks noGrp="1"/>
          </p:cNvSpPr>
          <p:nvPr>
            <p:ph type="body" idx="4"/>
          </p:nvPr>
        </p:nvSpPr>
        <p:spPr>
          <a:xfrm>
            <a:off x="6166928" y="1571625"/>
            <a:ext cx="26469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0"/>
              <a:buNone/>
              <a:defRPr sz="6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5" name="Google Shape;385;p60"/>
          <p:cNvSpPr txBox="1">
            <a:spLocks noGrp="1"/>
          </p:cNvSpPr>
          <p:nvPr>
            <p:ph type="title"/>
          </p:nvPr>
        </p:nvSpPr>
        <p:spPr>
          <a:xfrm>
            <a:off x="332185" y="324001"/>
            <a:ext cx="84795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60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60"/>
          <p:cNvSpPr txBox="1">
            <a:spLocks noGrp="1"/>
          </p:cNvSpPr>
          <p:nvPr>
            <p:ph type="body" idx="5"/>
          </p:nvPr>
        </p:nvSpPr>
        <p:spPr>
          <a:xfrm>
            <a:off x="3245644" y="2699657"/>
            <a:ext cx="2650200" cy="19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60"/>
          <p:cNvSpPr txBox="1">
            <a:spLocks noGrp="1"/>
          </p:cNvSpPr>
          <p:nvPr>
            <p:ph type="body" idx="6"/>
          </p:nvPr>
        </p:nvSpPr>
        <p:spPr>
          <a:xfrm>
            <a:off x="6166928" y="2699657"/>
            <a:ext cx="2646900" cy="19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74486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Content Dark">
  <p:cSld name="One Column Content Dark">
    <p:bg>
      <p:bgPr>
        <a:solidFill>
          <a:srgbClr val="464646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26469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61"/>
          <p:cNvSpPr txBox="1">
            <a:spLocks noGrp="1"/>
          </p:cNvSpPr>
          <p:nvPr>
            <p:ph type="title"/>
          </p:nvPr>
        </p:nvSpPr>
        <p:spPr>
          <a:xfrm>
            <a:off x="332185" y="324001"/>
            <a:ext cx="84795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61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1"/>
          <p:cNvSpPr txBox="1"/>
          <p:nvPr/>
        </p:nvSpPr>
        <p:spPr>
          <a:xfrm>
            <a:off x="332185" y="4800599"/>
            <a:ext cx="2286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PwC</a:t>
            </a:r>
            <a:endParaRPr sz="6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4" name="Google Shape;394;p61"/>
          <p:cNvSpPr txBox="1"/>
          <p:nvPr/>
        </p:nvSpPr>
        <p:spPr>
          <a:xfrm>
            <a:off x="6163866" y="4800600"/>
            <a:ext cx="22068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Proprietary and confidential. Do not distribute.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67857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Chart Dark">
  <p:cSld name="One Column Chart Dark">
    <p:bg>
      <p:bgPr>
        <a:solidFill>
          <a:srgbClr val="464646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2"/>
          <p:cNvSpPr txBox="1">
            <a:spLocks noGrp="1"/>
          </p:cNvSpPr>
          <p:nvPr>
            <p:ph type="body" idx="1"/>
          </p:nvPr>
        </p:nvSpPr>
        <p:spPr>
          <a:xfrm>
            <a:off x="332185" y="1577579"/>
            <a:ext cx="26469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62"/>
          <p:cNvSpPr>
            <a:spLocks noGrp="1"/>
          </p:cNvSpPr>
          <p:nvPr>
            <p:ph type="chart" idx="2"/>
          </p:nvPr>
        </p:nvSpPr>
        <p:spPr>
          <a:xfrm>
            <a:off x="4200526" y="1071563"/>
            <a:ext cx="4611300" cy="3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98" name="Google Shape;398;p62"/>
          <p:cNvSpPr txBox="1">
            <a:spLocks noGrp="1"/>
          </p:cNvSpPr>
          <p:nvPr>
            <p:ph type="title"/>
          </p:nvPr>
        </p:nvSpPr>
        <p:spPr>
          <a:xfrm>
            <a:off x="332185" y="324001"/>
            <a:ext cx="84795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62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62"/>
          <p:cNvSpPr txBox="1"/>
          <p:nvPr/>
        </p:nvSpPr>
        <p:spPr>
          <a:xfrm>
            <a:off x="332185" y="4800599"/>
            <a:ext cx="2286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PwC</a:t>
            </a:r>
            <a:endParaRPr sz="6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Google Shape;401;p62"/>
          <p:cNvSpPr txBox="1"/>
          <p:nvPr/>
        </p:nvSpPr>
        <p:spPr>
          <a:xfrm>
            <a:off x="6163866" y="4800600"/>
            <a:ext cx="22068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Proprietary and confidential. Do not distribute.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3686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hart Dark">
  <p:cSld name="Title and Chart Dark">
    <p:bg>
      <p:bgPr>
        <a:solidFill>
          <a:srgbClr val="464646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>
            <a:spLocks noGrp="1"/>
          </p:cNvSpPr>
          <p:nvPr>
            <p:ph type="chart" idx="2"/>
          </p:nvPr>
        </p:nvSpPr>
        <p:spPr>
          <a:xfrm>
            <a:off x="332185" y="1577579"/>
            <a:ext cx="8479500" cy="3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04" name="Google Shape;404;p63"/>
          <p:cNvSpPr txBox="1">
            <a:spLocks noGrp="1"/>
          </p:cNvSpPr>
          <p:nvPr>
            <p:ph type="title"/>
          </p:nvPr>
        </p:nvSpPr>
        <p:spPr>
          <a:xfrm>
            <a:off x="332185" y="324001"/>
            <a:ext cx="84795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63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63"/>
          <p:cNvSpPr txBox="1"/>
          <p:nvPr/>
        </p:nvSpPr>
        <p:spPr>
          <a:xfrm>
            <a:off x="332185" y="4800599"/>
            <a:ext cx="2286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PwC</a:t>
            </a:r>
            <a:endParaRPr sz="6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7" name="Google Shape;407;p63"/>
          <p:cNvSpPr txBox="1"/>
          <p:nvPr/>
        </p:nvSpPr>
        <p:spPr>
          <a:xfrm>
            <a:off x="6163866" y="4800600"/>
            <a:ext cx="22068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Proprietary and confidential. Do not distribute.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99394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1 Image Full">
  <p:cSld name="Quote 1 Image Full">
    <p:bg>
      <p:bgPr>
        <a:solidFill>
          <a:srgbClr val="DEDEDE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10" name="Google Shape;410;p64"/>
          <p:cNvSpPr txBox="1">
            <a:spLocks noGrp="1"/>
          </p:cNvSpPr>
          <p:nvPr>
            <p:ph type="body" idx="1"/>
          </p:nvPr>
        </p:nvSpPr>
        <p:spPr>
          <a:xfrm>
            <a:off x="0" y="857250"/>
            <a:ext cx="3429000" cy="3429000"/>
          </a:xfrm>
          <a:prstGeom prst="rect">
            <a:avLst/>
          </a:prstGeom>
          <a:solidFill>
            <a:srgbClr val="E0301E"/>
          </a:solidFill>
          <a:ln>
            <a:noFill/>
          </a:ln>
        </p:spPr>
        <p:txBody>
          <a:bodyPr spcFirstLastPara="1" wrap="square" lIns="329175" tIns="1080000" rIns="189000" bIns="135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64"/>
          <p:cNvSpPr/>
          <p:nvPr/>
        </p:nvSpPr>
        <p:spPr>
          <a:xfrm>
            <a:off x="332185" y="1217777"/>
            <a:ext cx="653653" cy="509589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Google Shape;412;p64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43835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1 Image Orange">
  <p:cSld name="Quote 1 Image Orange">
    <p:bg>
      <p:bgPr>
        <a:solidFill>
          <a:srgbClr val="D04A02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15" name="Google Shape;415;p65"/>
          <p:cNvSpPr txBox="1">
            <a:spLocks noGrp="1"/>
          </p:cNvSpPr>
          <p:nvPr>
            <p:ph type="body" idx="1"/>
          </p:nvPr>
        </p:nvSpPr>
        <p:spPr>
          <a:xfrm>
            <a:off x="332185" y="1285875"/>
            <a:ext cx="39744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856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Image">
  <p:cSld name="Quote 1 Image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6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18" name="Google Shape;418;p66"/>
          <p:cNvSpPr txBox="1">
            <a:spLocks noGrp="1"/>
          </p:cNvSpPr>
          <p:nvPr>
            <p:ph type="body" idx="1"/>
          </p:nvPr>
        </p:nvSpPr>
        <p:spPr>
          <a:xfrm>
            <a:off x="332185" y="1285875"/>
            <a:ext cx="39744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  <a:defRPr sz="11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  <a:defRPr sz="11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  <a:defRPr sz="11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  <a:defRPr sz="11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  <a:defRPr sz="1100"/>
            </a:lvl9pPr>
          </a:lstStyle>
          <a:p>
            <a:endParaRPr/>
          </a:p>
        </p:txBody>
      </p:sp>
      <p:sp>
        <p:nvSpPr>
          <p:cNvPr id="419" name="Google Shape;419;p66"/>
          <p:cNvSpPr/>
          <p:nvPr/>
        </p:nvSpPr>
        <p:spPr>
          <a:xfrm>
            <a:off x="332185" y="515251"/>
            <a:ext cx="653653" cy="509589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0" name="Google Shape;420;p66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0104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7"/>
          <p:cNvSpPr txBox="1">
            <a:spLocks noGrp="1"/>
          </p:cNvSpPr>
          <p:nvPr>
            <p:ph type="body" idx="1"/>
          </p:nvPr>
        </p:nvSpPr>
        <p:spPr>
          <a:xfrm>
            <a:off x="332186" y="1705928"/>
            <a:ext cx="7155300" cy="2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  <a:defRPr sz="11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  <a:defRPr sz="11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  <a:defRPr sz="11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  <a:defRPr sz="11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  <a:defRPr sz="1100"/>
            </a:lvl9pPr>
          </a:lstStyle>
          <a:p>
            <a:endParaRPr/>
          </a:p>
        </p:txBody>
      </p:sp>
      <p:sp>
        <p:nvSpPr>
          <p:cNvPr id="423" name="Google Shape;423;p67"/>
          <p:cNvSpPr/>
          <p:nvPr/>
        </p:nvSpPr>
        <p:spPr>
          <a:xfrm>
            <a:off x="332185" y="1022219"/>
            <a:ext cx="653653" cy="509589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4" name="Google Shape;424;p67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55377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Orange">
  <p:cSld name="Quote 2 Orange">
    <p:bg>
      <p:bgPr>
        <a:solidFill>
          <a:srgbClr val="D04A02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8"/>
          <p:cNvSpPr txBox="1">
            <a:spLocks noGrp="1"/>
          </p:cNvSpPr>
          <p:nvPr>
            <p:ph type="body" idx="1"/>
          </p:nvPr>
        </p:nvSpPr>
        <p:spPr>
          <a:xfrm>
            <a:off x="332186" y="1705928"/>
            <a:ext cx="7155300" cy="2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68"/>
          <p:cNvSpPr/>
          <p:nvPr/>
        </p:nvSpPr>
        <p:spPr>
          <a:xfrm>
            <a:off x="332185" y="1022219"/>
            <a:ext cx="653653" cy="509589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8" name="Google Shape;428;p68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68"/>
          <p:cNvSpPr txBox="1"/>
          <p:nvPr/>
        </p:nvSpPr>
        <p:spPr>
          <a:xfrm>
            <a:off x="332185" y="4800599"/>
            <a:ext cx="2073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8"/>
          <p:cNvSpPr txBox="1"/>
          <p:nvPr/>
        </p:nvSpPr>
        <p:spPr>
          <a:xfrm>
            <a:off x="566141" y="4800600"/>
            <a:ext cx="31320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 BMS Capability Statement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9278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Red">
  <p:cSld name="Quote 2 Red">
    <p:bg>
      <p:bgPr>
        <a:solidFill>
          <a:srgbClr val="E0301E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 txBox="1">
            <a:spLocks noGrp="1"/>
          </p:cNvSpPr>
          <p:nvPr>
            <p:ph type="body" idx="1"/>
          </p:nvPr>
        </p:nvSpPr>
        <p:spPr>
          <a:xfrm>
            <a:off x="332186" y="1705928"/>
            <a:ext cx="7155300" cy="2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69"/>
          <p:cNvSpPr/>
          <p:nvPr/>
        </p:nvSpPr>
        <p:spPr>
          <a:xfrm>
            <a:off x="332185" y="1022219"/>
            <a:ext cx="653653" cy="509589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4" name="Google Shape;434;p69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69"/>
          <p:cNvSpPr txBox="1"/>
          <p:nvPr/>
        </p:nvSpPr>
        <p:spPr>
          <a:xfrm>
            <a:off x="332185" y="4800599"/>
            <a:ext cx="2286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PwC</a:t>
            </a:r>
            <a:endParaRPr sz="6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6" name="Google Shape;436;p69"/>
          <p:cNvSpPr txBox="1"/>
          <p:nvPr/>
        </p:nvSpPr>
        <p:spPr>
          <a:xfrm>
            <a:off x="6163866" y="4800600"/>
            <a:ext cx="22068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Proprietary and confidential. Do not distribute.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770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Head Simple">
  <p:cSld name="Chapter Head Simple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309563" y="1196432"/>
            <a:ext cx="77724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09562" y="122665"/>
            <a:ext cx="8834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00"/>
              <a:buFont typeface="Georgia"/>
              <a:buNone/>
              <a:defRPr sz="7800" b="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-9524" y="3346065"/>
            <a:ext cx="9141559" cy="98425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25" rIns="91425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645995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Rose">
  <p:cSld name="Quote 2 Rose">
    <p:bg>
      <p:bgPr>
        <a:solidFill>
          <a:srgbClr val="DB536A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0"/>
          <p:cNvSpPr txBox="1">
            <a:spLocks noGrp="1"/>
          </p:cNvSpPr>
          <p:nvPr>
            <p:ph type="body" idx="1"/>
          </p:nvPr>
        </p:nvSpPr>
        <p:spPr>
          <a:xfrm>
            <a:off x="332186" y="1705928"/>
            <a:ext cx="7155300" cy="2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70"/>
          <p:cNvSpPr/>
          <p:nvPr/>
        </p:nvSpPr>
        <p:spPr>
          <a:xfrm>
            <a:off x="332185" y="1022219"/>
            <a:ext cx="653653" cy="509589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0" name="Google Shape;440;p70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0"/>
          <p:cNvSpPr txBox="1"/>
          <p:nvPr/>
        </p:nvSpPr>
        <p:spPr>
          <a:xfrm>
            <a:off x="332185" y="4800599"/>
            <a:ext cx="2286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PwC</a:t>
            </a:r>
            <a:endParaRPr sz="6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Google Shape;442;p70"/>
          <p:cNvSpPr txBox="1"/>
          <p:nvPr/>
        </p:nvSpPr>
        <p:spPr>
          <a:xfrm>
            <a:off x="6163866" y="4800600"/>
            <a:ext cx="22068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Proprietary and confidential. Do not distribute.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7473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Grey">
  <p:cSld name="Quote 2 Grey">
    <p:bg>
      <p:bgPr>
        <a:solidFill>
          <a:srgbClr val="464646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1"/>
          <p:cNvSpPr txBox="1">
            <a:spLocks noGrp="1"/>
          </p:cNvSpPr>
          <p:nvPr>
            <p:ph type="body" idx="1"/>
          </p:nvPr>
        </p:nvSpPr>
        <p:spPr>
          <a:xfrm>
            <a:off x="332186" y="1705928"/>
            <a:ext cx="7155300" cy="2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eorgia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71"/>
          <p:cNvSpPr/>
          <p:nvPr/>
        </p:nvSpPr>
        <p:spPr>
          <a:xfrm>
            <a:off x="332185" y="1022219"/>
            <a:ext cx="653653" cy="509589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6" name="Google Shape;446;p71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71"/>
          <p:cNvSpPr txBox="1"/>
          <p:nvPr/>
        </p:nvSpPr>
        <p:spPr>
          <a:xfrm>
            <a:off x="332185" y="4800599"/>
            <a:ext cx="2286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PwC</a:t>
            </a:r>
            <a:endParaRPr sz="6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8" name="Google Shape;448;p71"/>
          <p:cNvSpPr txBox="1"/>
          <p:nvPr/>
        </p:nvSpPr>
        <p:spPr>
          <a:xfrm>
            <a:off x="6163866" y="4800600"/>
            <a:ext cx="22068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Proprietary and confidential. Do not distribute.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4977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Orange">
  <p:cSld name="Section Header Orange">
    <p:bg>
      <p:bgPr>
        <a:solidFill>
          <a:srgbClr val="D04A02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2"/>
          <p:cNvSpPr txBox="1">
            <a:spLocks noGrp="1"/>
          </p:cNvSpPr>
          <p:nvPr>
            <p:ph type="title"/>
          </p:nvPr>
        </p:nvSpPr>
        <p:spPr>
          <a:xfrm>
            <a:off x="332184" y="321468"/>
            <a:ext cx="55638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  <a:defRPr sz="3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54633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ed">
  <p:cSld name="Section Header Red">
    <p:bg>
      <p:bgPr>
        <a:solidFill>
          <a:srgbClr val="E0301E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3"/>
          <p:cNvSpPr txBox="1">
            <a:spLocks noGrp="1"/>
          </p:cNvSpPr>
          <p:nvPr>
            <p:ph type="title"/>
          </p:nvPr>
        </p:nvSpPr>
        <p:spPr>
          <a:xfrm>
            <a:off x="3713560" y="1577578"/>
            <a:ext cx="3702600" cy="19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  <a:defRPr sz="30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73"/>
          <p:cNvSpPr txBox="1">
            <a:spLocks noGrp="1"/>
          </p:cNvSpPr>
          <p:nvPr>
            <p:ph type="subTitle" idx="1"/>
          </p:nvPr>
        </p:nvSpPr>
        <p:spPr>
          <a:xfrm>
            <a:off x="332184" y="0"/>
            <a:ext cx="3258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 b="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43024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ose">
  <p:cSld name="Section Header Rose">
    <p:bg>
      <p:bgPr>
        <a:solidFill>
          <a:srgbClr val="DB536A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4"/>
          <p:cNvSpPr txBox="1">
            <a:spLocks noGrp="1"/>
          </p:cNvSpPr>
          <p:nvPr>
            <p:ph type="title"/>
          </p:nvPr>
        </p:nvSpPr>
        <p:spPr>
          <a:xfrm>
            <a:off x="3713560" y="1577578"/>
            <a:ext cx="3702600" cy="19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  <a:defRPr sz="30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74"/>
          <p:cNvSpPr txBox="1">
            <a:spLocks noGrp="1"/>
          </p:cNvSpPr>
          <p:nvPr>
            <p:ph type="subTitle" idx="1"/>
          </p:nvPr>
        </p:nvSpPr>
        <p:spPr>
          <a:xfrm>
            <a:off x="332184" y="0"/>
            <a:ext cx="3258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 b="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28705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">
  <p:cSld name="Section Header Grey">
    <p:bg>
      <p:bgPr>
        <a:solidFill>
          <a:srgbClr val="464646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5"/>
          <p:cNvSpPr txBox="1">
            <a:spLocks noGrp="1"/>
          </p:cNvSpPr>
          <p:nvPr>
            <p:ph type="title"/>
          </p:nvPr>
        </p:nvSpPr>
        <p:spPr>
          <a:xfrm>
            <a:off x="3713560" y="1577578"/>
            <a:ext cx="3702600" cy="19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  <a:defRPr sz="30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75"/>
          <p:cNvSpPr txBox="1">
            <a:spLocks noGrp="1"/>
          </p:cNvSpPr>
          <p:nvPr>
            <p:ph type="subTitle" idx="1"/>
          </p:nvPr>
        </p:nvSpPr>
        <p:spPr>
          <a:xfrm>
            <a:off x="332184" y="0"/>
            <a:ext cx="3258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 b="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800"/>
              <a:buNone/>
              <a:defRPr sz="48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19933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Orange Manual">
  <p:cSld name="Section Header Orange Manual">
    <p:bg>
      <p:bgPr>
        <a:solidFill>
          <a:srgbClr val="D04A0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6"/>
          <p:cNvSpPr txBox="1">
            <a:spLocks noGrp="1"/>
          </p:cNvSpPr>
          <p:nvPr>
            <p:ph type="title"/>
          </p:nvPr>
        </p:nvSpPr>
        <p:spPr>
          <a:xfrm>
            <a:off x="332185" y="321469"/>
            <a:ext cx="10308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0"/>
              <a:buFont typeface="Georgia"/>
              <a:buNone/>
              <a:defRPr sz="10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95136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ed Manual">
  <p:cSld name="Section Header Red Manual">
    <p:bg>
      <p:bgPr>
        <a:solidFill>
          <a:srgbClr val="E0301E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>
            <a:spLocks noGrp="1"/>
          </p:cNvSpPr>
          <p:nvPr>
            <p:ph type="title"/>
          </p:nvPr>
        </p:nvSpPr>
        <p:spPr>
          <a:xfrm>
            <a:off x="332185" y="321469"/>
            <a:ext cx="10308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0"/>
              <a:buFont typeface="Georgia"/>
              <a:buNone/>
              <a:defRPr sz="10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5917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ose Manual">
  <p:cSld name="Section Header Rose Manual">
    <p:bg>
      <p:bgPr>
        <a:solidFill>
          <a:srgbClr val="DB536A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8"/>
          <p:cNvSpPr txBox="1">
            <a:spLocks noGrp="1"/>
          </p:cNvSpPr>
          <p:nvPr>
            <p:ph type="title"/>
          </p:nvPr>
        </p:nvSpPr>
        <p:spPr>
          <a:xfrm>
            <a:off x="332185" y="321469"/>
            <a:ext cx="10308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0"/>
              <a:buFont typeface="Georgia"/>
              <a:buNone/>
              <a:defRPr sz="10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56767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 Manual">
  <p:cSld name="Section Header Grey Manual">
    <p:bg>
      <p:bgPr>
        <a:solidFill>
          <a:srgbClr val="464646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9"/>
          <p:cNvSpPr txBox="1">
            <a:spLocks noGrp="1"/>
          </p:cNvSpPr>
          <p:nvPr>
            <p:ph type="title"/>
          </p:nvPr>
        </p:nvSpPr>
        <p:spPr>
          <a:xfrm>
            <a:off x="332185" y="321469"/>
            <a:ext cx="10308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0"/>
              <a:buFont typeface="Georgia"/>
              <a:buNone/>
              <a:defRPr sz="10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36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">
  <p:cSld name="Thank You Dark">
    <p:bg>
      <p:bgPr>
        <a:solidFill>
          <a:srgbClr val="2D2D2D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0" y="3500650"/>
            <a:ext cx="9144000" cy="16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7"/>
          <p:cNvSpPr txBox="1">
            <a:spLocks noGrp="1"/>
          </p:cNvSpPr>
          <p:nvPr>
            <p:ph type="ctrTitle"/>
          </p:nvPr>
        </p:nvSpPr>
        <p:spPr>
          <a:xfrm>
            <a:off x="332185" y="1237324"/>
            <a:ext cx="41052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eorgia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/>
          <p:nvPr/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32184" y="3287387"/>
            <a:ext cx="8479500" cy="13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 b="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 b="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332184" y="2644271"/>
            <a:ext cx="84795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 b="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 b="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6101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0"/>
          <p:cNvSpPr txBox="1">
            <a:spLocks noGrp="1"/>
          </p:cNvSpPr>
          <p:nvPr>
            <p:ph type="title"/>
          </p:nvPr>
        </p:nvSpPr>
        <p:spPr>
          <a:xfrm>
            <a:off x="332185" y="324001"/>
            <a:ext cx="84795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80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9904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1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39530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Light">
  <p:cSld name="Thank You Light">
    <p:bg>
      <p:bgPr>
        <a:solidFill>
          <a:schemeClr val="lt1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2"/>
          <p:cNvSpPr/>
          <p:nvPr/>
        </p:nvSpPr>
        <p:spPr>
          <a:xfrm>
            <a:off x="0" y="3705641"/>
            <a:ext cx="9144000" cy="14379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Google Shape;475;p82"/>
          <p:cNvSpPr txBox="1">
            <a:spLocks noGrp="1"/>
          </p:cNvSpPr>
          <p:nvPr>
            <p:ph type="ctrTitle"/>
          </p:nvPr>
        </p:nvSpPr>
        <p:spPr>
          <a:xfrm>
            <a:off x="332185" y="321469"/>
            <a:ext cx="4105200" cy="1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82"/>
          <p:cNvSpPr/>
          <p:nvPr/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7" name="Google Shape;477;p82"/>
          <p:cNvSpPr txBox="1">
            <a:spLocks noGrp="1"/>
          </p:cNvSpPr>
          <p:nvPr>
            <p:ph type="body" idx="1"/>
          </p:nvPr>
        </p:nvSpPr>
        <p:spPr>
          <a:xfrm>
            <a:off x="332184" y="3944700"/>
            <a:ext cx="8479500" cy="1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 b="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 b="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eorgia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82"/>
          <p:cNvSpPr/>
          <p:nvPr/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9" name="Google Shape;479;p82"/>
          <p:cNvSpPr txBox="1"/>
          <p:nvPr/>
        </p:nvSpPr>
        <p:spPr>
          <a:xfrm>
            <a:off x="332185" y="3300411"/>
            <a:ext cx="4105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pwc.com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9252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3" name="Google Shape;483;p83"/>
          <p:cNvSpPr txBox="1">
            <a:spLocks noGrp="1"/>
          </p:cNvSpPr>
          <p:nvPr>
            <p:ph type="dt" idx="10"/>
          </p:nvPr>
        </p:nvSpPr>
        <p:spPr>
          <a:xfrm>
            <a:off x="7488222" y="4766310"/>
            <a:ext cx="13236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4" name="Google Shape;484;p83"/>
          <p:cNvSpPr txBox="1">
            <a:spLocks noGrp="1"/>
          </p:cNvSpPr>
          <p:nvPr>
            <p:ph type="ftr" idx="11"/>
          </p:nvPr>
        </p:nvSpPr>
        <p:spPr>
          <a:xfrm>
            <a:off x="332184" y="4766310"/>
            <a:ext cx="4105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5" name="Google Shape;485;p83"/>
          <p:cNvSpPr txBox="1">
            <a:spLocks noGrp="1"/>
          </p:cNvSpPr>
          <p:nvPr>
            <p:ph type="sldNum" idx="12"/>
          </p:nvPr>
        </p:nvSpPr>
        <p:spPr>
          <a:xfrm>
            <a:off x="7488222" y="4869180"/>
            <a:ext cx="13236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9407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299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75" name="Google Shape;75;p18"/>
          <p:cNvSpPr/>
          <p:nvPr/>
        </p:nvSpPr>
        <p:spPr>
          <a:xfrm>
            <a:off x="0" y="0"/>
            <a:ext cx="4572000" cy="25719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8"/>
          <p:cNvSpPr/>
          <p:nvPr/>
        </p:nvSpPr>
        <p:spPr>
          <a:xfrm>
            <a:off x="0" y="2571750"/>
            <a:ext cx="4572000" cy="8574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8"/>
          <p:cNvSpPr txBox="1">
            <a:spLocks noGrp="1"/>
          </p:cNvSpPr>
          <p:nvPr>
            <p:ph type="ctrTitle"/>
          </p:nvPr>
        </p:nvSpPr>
        <p:spPr>
          <a:xfrm>
            <a:off x="332185" y="321469"/>
            <a:ext cx="41052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Georgia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332185" y="2823212"/>
            <a:ext cx="41052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854" y="3998214"/>
            <a:ext cx="1227582" cy="1013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577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>
            <a:off x="0" y="0"/>
            <a:ext cx="6072300" cy="25719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0" y="2571750"/>
            <a:ext cx="6072300" cy="8574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72188" y="0"/>
            <a:ext cx="3071700" cy="25719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19"/>
          <p:cNvSpPr txBox="1">
            <a:spLocks noGrp="1"/>
          </p:cNvSpPr>
          <p:nvPr>
            <p:ph type="ctrTitle"/>
          </p:nvPr>
        </p:nvSpPr>
        <p:spPr>
          <a:xfrm>
            <a:off x="332184" y="321469"/>
            <a:ext cx="5563800" cy="1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332185" y="2823212"/>
            <a:ext cx="41052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854" y="3998214"/>
            <a:ext cx="1227582" cy="1013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114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26.xml"/><Relationship Id="rId42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52.xml"/><Relationship Id="rId63" Type="http://schemas.openxmlformats.org/officeDocument/2006/relationships/slideLayout" Target="../slideLayouts/slideLayout68.xml"/><Relationship Id="rId6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42.xml"/><Relationship Id="rId40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8.xml"/><Relationship Id="rId58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10.xml"/><Relationship Id="rId61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8.xml"/><Relationship Id="rId48" Type="http://schemas.openxmlformats.org/officeDocument/2006/relationships/slideLayout" Target="../slideLayouts/slideLayout53.xml"/><Relationship Id="rId56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9.xml"/><Relationship Id="rId6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13.xml"/><Relationship Id="rId51" Type="http://schemas.openxmlformats.org/officeDocument/2006/relationships/slideLayout" Target="../slideLayouts/slideLayout56.xml"/><Relationship Id="rId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51.xml"/><Relationship Id="rId59" Type="http://schemas.openxmlformats.org/officeDocument/2006/relationships/slideLayout" Target="../slideLayouts/slideLayout64.xml"/><Relationship Id="rId67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25.xml"/><Relationship Id="rId41" Type="http://schemas.openxmlformats.org/officeDocument/2006/relationships/slideLayout" Target="../slideLayouts/slideLayout46.xml"/><Relationship Id="rId54" Type="http://schemas.openxmlformats.org/officeDocument/2006/relationships/slideLayout" Target="../slideLayouts/slideLayout59.xml"/><Relationship Id="rId62" Type="http://schemas.openxmlformats.org/officeDocument/2006/relationships/slideLayout" Target="../slideLayouts/slideLayout67.xml"/><Relationship Id="rId70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41.xml"/><Relationship Id="rId49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15.xml"/><Relationship Id="rId31" Type="http://schemas.openxmlformats.org/officeDocument/2006/relationships/slideLayout" Target="../slideLayouts/slideLayout36.xml"/><Relationship Id="rId44" Type="http://schemas.openxmlformats.org/officeDocument/2006/relationships/slideLayout" Target="../slideLayouts/slideLayout49.xml"/><Relationship Id="rId52" Type="http://schemas.openxmlformats.org/officeDocument/2006/relationships/slideLayout" Target="../slideLayouts/slideLayout57.xml"/><Relationship Id="rId60" Type="http://schemas.openxmlformats.org/officeDocument/2006/relationships/slideLayout" Target="../slideLayouts/slideLayout65.xml"/><Relationship Id="rId6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9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5.xml"/><Relationship Id="rId55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793480" cy="706120"/>
          </a:xfrm>
          <a:custGeom>
            <a:avLst/>
            <a:gdLst/>
            <a:ahLst/>
            <a:cxnLst/>
            <a:rect l="l" t="t" r="r" b="b"/>
            <a:pathLst>
              <a:path w="8793480" h="706120">
                <a:moveTo>
                  <a:pt x="8793480" y="0"/>
                </a:moveTo>
                <a:lnTo>
                  <a:pt x="0" y="0"/>
                </a:lnTo>
                <a:lnTo>
                  <a:pt x="0" y="705612"/>
                </a:lnTo>
                <a:lnTo>
                  <a:pt x="8793480" y="705612"/>
                </a:lnTo>
                <a:lnTo>
                  <a:pt x="8793480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910" y="168020"/>
            <a:ext cx="8010525" cy="376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34920" y="1299463"/>
            <a:ext cx="4097020" cy="288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32185" y="324001"/>
            <a:ext cx="84795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32185" y="1316831"/>
            <a:ext cx="8479500" cy="3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5348" y="4800600"/>
            <a:ext cx="316500" cy="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16076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699" r:id="rId32"/>
    <p:sldLayoutId id="2147483700" r:id="rId33"/>
    <p:sldLayoutId id="2147483701" r:id="rId34"/>
    <p:sldLayoutId id="2147483702" r:id="rId35"/>
    <p:sldLayoutId id="2147483703" r:id="rId36"/>
    <p:sldLayoutId id="2147483704" r:id="rId37"/>
    <p:sldLayoutId id="2147483705" r:id="rId38"/>
    <p:sldLayoutId id="2147483706" r:id="rId39"/>
    <p:sldLayoutId id="2147483707" r:id="rId40"/>
    <p:sldLayoutId id="2147483708" r:id="rId41"/>
    <p:sldLayoutId id="2147483709" r:id="rId42"/>
    <p:sldLayoutId id="2147483710" r:id="rId43"/>
    <p:sldLayoutId id="2147483711" r:id="rId44"/>
    <p:sldLayoutId id="2147483712" r:id="rId45"/>
    <p:sldLayoutId id="2147483713" r:id="rId46"/>
    <p:sldLayoutId id="2147483714" r:id="rId47"/>
    <p:sldLayoutId id="2147483715" r:id="rId48"/>
    <p:sldLayoutId id="2147483716" r:id="rId49"/>
    <p:sldLayoutId id="2147483717" r:id="rId50"/>
    <p:sldLayoutId id="2147483718" r:id="rId51"/>
    <p:sldLayoutId id="2147483719" r:id="rId52"/>
    <p:sldLayoutId id="2147483720" r:id="rId53"/>
    <p:sldLayoutId id="2147483721" r:id="rId54"/>
    <p:sldLayoutId id="2147483722" r:id="rId55"/>
    <p:sldLayoutId id="2147483723" r:id="rId56"/>
    <p:sldLayoutId id="2147483724" r:id="rId57"/>
    <p:sldLayoutId id="2147483725" r:id="rId58"/>
    <p:sldLayoutId id="2147483726" r:id="rId59"/>
    <p:sldLayoutId id="2147483727" r:id="rId60"/>
    <p:sldLayoutId id="2147483728" r:id="rId61"/>
    <p:sldLayoutId id="2147483729" r:id="rId62"/>
    <p:sldLayoutId id="2147483730" r:id="rId63"/>
    <p:sldLayoutId id="2147483731" r:id="rId64"/>
    <p:sldLayoutId id="2147483732" r:id="rId65"/>
    <p:sldLayoutId id="2147483733" r:id="rId66"/>
    <p:sldLayoutId id="2147483734" r:id="rId67"/>
    <p:sldLayoutId id="2147483735" r:id="rId68"/>
    <p:sldLayoutId id="2147483736" r:id="rId6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09">
          <p15:clr>
            <a:srgbClr val="F26B43"/>
          </p15:clr>
        </p15:guide>
        <p15:guide id="3" pos="5551">
          <p15:clr>
            <a:srgbClr val="F26B43"/>
          </p15:clr>
        </p15:guide>
        <p15:guide id="4" pos="2965">
          <p15:clr>
            <a:srgbClr val="F26B43"/>
          </p15:clr>
        </p15:guide>
        <p15:guide id="5" pos="2795">
          <p15:clr>
            <a:srgbClr val="F26B43"/>
          </p15:clr>
        </p15:guide>
        <p15:guide id="6" orient="horz" pos="2916">
          <p15:clr>
            <a:srgbClr val="F26B43"/>
          </p15:clr>
        </p15:guide>
        <p15:guide id="7" pos="2045">
          <p15:clr>
            <a:srgbClr val="F26B43"/>
          </p15:clr>
        </p15:guide>
        <p15:guide id="8" pos="1877">
          <p15:clr>
            <a:srgbClr val="F26B43"/>
          </p15:clr>
        </p15:guide>
        <p15:guide id="9" pos="3714">
          <p15:clr>
            <a:srgbClr val="F26B43"/>
          </p15:clr>
        </p15:guide>
        <p15:guide id="10" pos="3883">
          <p15:clr>
            <a:srgbClr val="F26B43"/>
          </p15:clr>
        </p15:guide>
        <p15:guide id="11" orient="horz" pos="1620">
          <p15:clr>
            <a:srgbClr val="F26B43"/>
          </p15:clr>
        </p15:guide>
        <p15:guide id="12" orient="horz" pos="829">
          <p15:clr>
            <a:srgbClr val="F26B43"/>
          </p15:clr>
        </p15:guide>
        <p15:guide id="13" orient="horz" pos="756">
          <p15:clr>
            <a:srgbClr val="F26B43"/>
          </p15:clr>
        </p15:guide>
        <p15:guide id="14" orient="horz" pos="2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g"/><Relationship Id="rId3" Type="http://schemas.openxmlformats.org/officeDocument/2006/relationships/image" Target="../media/image54.jp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g"/><Relationship Id="rId11" Type="http://schemas.openxmlformats.org/officeDocument/2006/relationships/image" Target="../media/image62.jpg"/><Relationship Id="rId5" Type="http://schemas.openxmlformats.org/officeDocument/2006/relationships/image" Target="../media/image56.jpg"/><Relationship Id="rId10" Type="http://schemas.openxmlformats.org/officeDocument/2006/relationships/image" Target="../media/image61.jpg"/><Relationship Id="rId4" Type="http://schemas.openxmlformats.org/officeDocument/2006/relationships/image" Target="../media/image55.jpg"/><Relationship Id="rId9" Type="http://schemas.openxmlformats.org/officeDocument/2006/relationships/image" Target="../media/image6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g"/><Relationship Id="rId5" Type="http://schemas.openxmlformats.org/officeDocument/2006/relationships/image" Target="../media/image74.jpg"/><Relationship Id="rId4" Type="http://schemas.openxmlformats.org/officeDocument/2006/relationships/image" Target="../media/image7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7"/>
                </a:lnTo>
                <a:lnTo>
                  <a:pt x="9144000" y="5143497"/>
                </a:lnTo>
                <a:lnTo>
                  <a:pt x="9144000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252" y="1798319"/>
            <a:ext cx="4739640" cy="33451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4253" y="1613357"/>
            <a:ext cx="3645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Cyber</a:t>
            </a:r>
            <a:r>
              <a:rPr sz="3200" spc="-30" dirty="0"/>
              <a:t> </a:t>
            </a:r>
            <a:r>
              <a:rPr sz="3200" dirty="0"/>
              <a:t>Secure</a:t>
            </a:r>
            <a:r>
              <a:rPr sz="3200" spc="-25" dirty="0"/>
              <a:t> </a:t>
            </a:r>
            <a:r>
              <a:rPr sz="3200" spc="-10" dirty="0"/>
              <a:t>GenAI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54253" y="2595752"/>
            <a:ext cx="38976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Advanced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Threat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Detection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Hallucination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Checker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LLM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3108" y="2346960"/>
            <a:ext cx="619125" cy="45720"/>
          </a:xfrm>
          <a:custGeom>
            <a:avLst/>
            <a:gdLst/>
            <a:ahLst/>
            <a:cxnLst/>
            <a:rect l="l" t="t" r="r" b="b"/>
            <a:pathLst>
              <a:path w="619125" h="45719">
                <a:moveTo>
                  <a:pt x="618743" y="0"/>
                </a:moveTo>
                <a:lnTo>
                  <a:pt x="0" y="0"/>
                </a:lnTo>
                <a:lnTo>
                  <a:pt x="0" y="45719"/>
                </a:lnTo>
                <a:lnTo>
                  <a:pt x="618743" y="45719"/>
                </a:lnTo>
                <a:lnTo>
                  <a:pt x="618743" y="0"/>
                </a:lnTo>
                <a:close/>
              </a:path>
            </a:pathLst>
          </a:custGeom>
          <a:solidFill>
            <a:srgbClr val="EB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642103"/>
            <a:ext cx="1912619" cy="5013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5788" y="3421379"/>
            <a:ext cx="2458211" cy="17221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924" y="677476"/>
            <a:ext cx="408024" cy="15302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32815" y="413270"/>
            <a:ext cx="302260" cy="205104"/>
          </a:xfrm>
          <a:custGeom>
            <a:avLst/>
            <a:gdLst/>
            <a:ahLst/>
            <a:cxnLst/>
            <a:rect l="l" t="t" r="r" b="b"/>
            <a:pathLst>
              <a:path w="302259" h="205104">
                <a:moveTo>
                  <a:pt x="102184" y="179171"/>
                </a:moveTo>
                <a:lnTo>
                  <a:pt x="0" y="179171"/>
                </a:lnTo>
                <a:lnTo>
                  <a:pt x="0" y="204762"/>
                </a:lnTo>
                <a:lnTo>
                  <a:pt x="102184" y="204762"/>
                </a:lnTo>
                <a:lnTo>
                  <a:pt x="102184" y="179171"/>
                </a:lnTo>
                <a:close/>
              </a:path>
              <a:path w="302259" h="205104">
                <a:moveTo>
                  <a:pt x="301726" y="127990"/>
                </a:moveTo>
                <a:lnTo>
                  <a:pt x="296633" y="127990"/>
                </a:lnTo>
                <a:lnTo>
                  <a:pt x="296633" y="133096"/>
                </a:lnTo>
                <a:lnTo>
                  <a:pt x="296633" y="174053"/>
                </a:lnTo>
                <a:lnTo>
                  <a:pt x="275818" y="174053"/>
                </a:lnTo>
                <a:lnTo>
                  <a:pt x="275818" y="133096"/>
                </a:lnTo>
                <a:lnTo>
                  <a:pt x="296633" y="133096"/>
                </a:lnTo>
                <a:lnTo>
                  <a:pt x="296633" y="127990"/>
                </a:lnTo>
                <a:lnTo>
                  <a:pt x="275818" y="127990"/>
                </a:lnTo>
                <a:lnTo>
                  <a:pt x="275818" y="56299"/>
                </a:lnTo>
                <a:lnTo>
                  <a:pt x="275818" y="51193"/>
                </a:lnTo>
                <a:lnTo>
                  <a:pt x="270725" y="51193"/>
                </a:lnTo>
                <a:lnTo>
                  <a:pt x="270725" y="56299"/>
                </a:lnTo>
                <a:lnTo>
                  <a:pt x="270725" y="127990"/>
                </a:lnTo>
                <a:lnTo>
                  <a:pt x="270725" y="133096"/>
                </a:lnTo>
                <a:lnTo>
                  <a:pt x="270725" y="174053"/>
                </a:lnTo>
                <a:lnTo>
                  <a:pt x="224142" y="174053"/>
                </a:lnTo>
                <a:lnTo>
                  <a:pt x="224142" y="133096"/>
                </a:lnTo>
                <a:lnTo>
                  <a:pt x="270725" y="133096"/>
                </a:lnTo>
                <a:lnTo>
                  <a:pt x="270725" y="127990"/>
                </a:lnTo>
                <a:lnTo>
                  <a:pt x="224142" y="127990"/>
                </a:lnTo>
                <a:lnTo>
                  <a:pt x="224142" y="56299"/>
                </a:lnTo>
                <a:lnTo>
                  <a:pt x="270725" y="56299"/>
                </a:lnTo>
                <a:lnTo>
                  <a:pt x="270725" y="51193"/>
                </a:lnTo>
                <a:lnTo>
                  <a:pt x="224142" y="51193"/>
                </a:lnTo>
                <a:lnTo>
                  <a:pt x="224142" y="25133"/>
                </a:lnTo>
                <a:lnTo>
                  <a:pt x="224142" y="20015"/>
                </a:lnTo>
                <a:lnTo>
                  <a:pt x="219011" y="20015"/>
                </a:lnTo>
                <a:lnTo>
                  <a:pt x="219011" y="25133"/>
                </a:lnTo>
                <a:lnTo>
                  <a:pt x="219011" y="51193"/>
                </a:lnTo>
                <a:lnTo>
                  <a:pt x="219011" y="56299"/>
                </a:lnTo>
                <a:lnTo>
                  <a:pt x="219011" y="127990"/>
                </a:lnTo>
                <a:lnTo>
                  <a:pt x="219011" y="133096"/>
                </a:lnTo>
                <a:lnTo>
                  <a:pt x="219011" y="174053"/>
                </a:lnTo>
                <a:lnTo>
                  <a:pt x="204063" y="174053"/>
                </a:lnTo>
                <a:lnTo>
                  <a:pt x="204063" y="133096"/>
                </a:lnTo>
                <a:lnTo>
                  <a:pt x="219011" y="133096"/>
                </a:lnTo>
                <a:lnTo>
                  <a:pt x="219011" y="127990"/>
                </a:lnTo>
                <a:lnTo>
                  <a:pt x="204063" y="127990"/>
                </a:lnTo>
                <a:lnTo>
                  <a:pt x="204063" y="56299"/>
                </a:lnTo>
                <a:lnTo>
                  <a:pt x="219011" y="56299"/>
                </a:lnTo>
                <a:lnTo>
                  <a:pt x="219011" y="51193"/>
                </a:lnTo>
                <a:lnTo>
                  <a:pt x="204063" y="51193"/>
                </a:lnTo>
                <a:lnTo>
                  <a:pt x="204063" y="25133"/>
                </a:lnTo>
                <a:lnTo>
                  <a:pt x="219011" y="25133"/>
                </a:lnTo>
                <a:lnTo>
                  <a:pt x="219011" y="20015"/>
                </a:lnTo>
                <a:lnTo>
                  <a:pt x="204063" y="20015"/>
                </a:lnTo>
                <a:lnTo>
                  <a:pt x="204063" y="5118"/>
                </a:lnTo>
                <a:lnTo>
                  <a:pt x="204063" y="0"/>
                </a:lnTo>
                <a:lnTo>
                  <a:pt x="198958" y="0"/>
                </a:lnTo>
                <a:lnTo>
                  <a:pt x="198958" y="5118"/>
                </a:lnTo>
                <a:lnTo>
                  <a:pt x="198958" y="20015"/>
                </a:lnTo>
                <a:lnTo>
                  <a:pt x="198958" y="174053"/>
                </a:lnTo>
                <a:lnTo>
                  <a:pt x="165836" y="174053"/>
                </a:lnTo>
                <a:lnTo>
                  <a:pt x="165836" y="133096"/>
                </a:lnTo>
                <a:lnTo>
                  <a:pt x="198958" y="133096"/>
                </a:lnTo>
                <a:lnTo>
                  <a:pt x="198958" y="127990"/>
                </a:lnTo>
                <a:lnTo>
                  <a:pt x="165862" y="127990"/>
                </a:lnTo>
                <a:lnTo>
                  <a:pt x="165862" y="107454"/>
                </a:lnTo>
                <a:lnTo>
                  <a:pt x="165862" y="102336"/>
                </a:lnTo>
                <a:lnTo>
                  <a:pt x="160769" y="102336"/>
                </a:lnTo>
                <a:lnTo>
                  <a:pt x="160769" y="107454"/>
                </a:lnTo>
                <a:lnTo>
                  <a:pt x="160769" y="127990"/>
                </a:lnTo>
                <a:lnTo>
                  <a:pt x="160769" y="133096"/>
                </a:lnTo>
                <a:lnTo>
                  <a:pt x="160769" y="174053"/>
                </a:lnTo>
                <a:lnTo>
                  <a:pt x="107264" y="174053"/>
                </a:lnTo>
                <a:lnTo>
                  <a:pt x="107289" y="133096"/>
                </a:lnTo>
                <a:lnTo>
                  <a:pt x="160769" y="133096"/>
                </a:lnTo>
                <a:lnTo>
                  <a:pt x="160769" y="127990"/>
                </a:lnTo>
                <a:lnTo>
                  <a:pt x="107289" y="127990"/>
                </a:lnTo>
                <a:lnTo>
                  <a:pt x="107289" y="107454"/>
                </a:lnTo>
                <a:lnTo>
                  <a:pt x="160769" y="107454"/>
                </a:lnTo>
                <a:lnTo>
                  <a:pt x="160769" y="102336"/>
                </a:lnTo>
                <a:lnTo>
                  <a:pt x="107289" y="102336"/>
                </a:lnTo>
                <a:lnTo>
                  <a:pt x="107289" y="56299"/>
                </a:lnTo>
                <a:lnTo>
                  <a:pt x="198958" y="56299"/>
                </a:lnTo>
                <a:lnTo>
                  <a:pt x="198958" y="51193"/>
                </a:lnTo>
                <a:lnTo>
                  <a:pt x="107289" y="51193"/>
                </a:lnTo>
                <a:lnTo>
                  <a:pt x="107289" y="25133"/>
                </a:lnTo>
                <a:lnTo>
                  <a:pt x="198958" y="25133"/>
                </a:lnTo>
                <a:lnTo>
                  <a:pt x="198958" y="20015"/>
                </a:lnTo>
                <a:lnTo>
                  <a:pt x="107289" y="20015"/>
                </a:lnTo>
                <a:lnTo>
                  <a:pt x="107289" y="5118"/>
                </a:lnTo>
                <a:lnTo>
                  <a:pt x="198958" y="5118"/>
                </a:lnTo>
                <a:lnTo>
                  <a:pt x="198958" y="0"/>
                </a:lnTo>
                <a:lnTo>
                  <a:pt x="102184" y="0"/>
                </a:lnTo>
                <a:lnTo>
                  <a:pt x="102184" y="179171"/>
                </a:lnTo>
                <a:lnTo>
                  <a:pt x="301726" y="179171"/>
                </a:lnTo>
                <a:lnTo>
                  <a:pt x="301726" y="174053"/>
                </a:lnTo>
                <a:lnTo>
                  <a:pt x="301726" y="133096"/>
                </a:lnTo>
                <a:lnTo>
                  <a:pt x="301726" y="127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171188" y="0"/>
            <a:ext cx="2120265" cy="533400"/>
            <a:chOff x="4171188" y="0"/>
            <a:chExt cx="2120265" cy="5334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1188" y="0"/>
              <a:ext cx="1284732" cy="5334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7048" y="0"/>
              <a:ext cx="954024" cy="2407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08" y="159207"/>
            <a:ext cx="3752292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solidFill>
                  <a:srgbClr val="EB8B00"/>
                </a:solidFill>
              </a:rPr>
              <a:t>Cyber</a:t>
            </a:r>
            <a:r>
              <a:rPr lang="en-US" sz="2000" spc="-30" dirty="0">
                <a:solidFill>
                  <a:srgbClr val="EB8B00"/>
                </a:solidFill>
              </a:rPr>
              <a:t> </a:t>
            </a:r>
            <a:r>
              <a:rPr lang="en-US" sz="2000" dirty="0">
                <a:solidFill>
                  <a:srgbClr val="EB8B00"/>
                </a:solidFill>
              </a:rPr>
              <a:t>Secure</a:t>
            </a:r>
            <a:r>
              <a:rPr lang="en-US" sz="2000" spc="-35" dirty="0">
                <a:solidFill>
                  <a:srgbClr val="EB8B00"/>
                </a:solidFill>
              </a:rPr>
              <a:t> </a:t>
            </a:r>
            <a:r>
              <a:rPr lang="en-US" sz="2000" dirty="0" err="1">
                <a:solidFill>
                  <a:srgbClr val="EB8B00"/>
                </a:solidFill>
              </a:rPr>
              <a:t>GenAI</a:t>
            </a:r>
            <a:r>
              <a:rPr lang="en-US" sz="2000" dirty="0">
                <a:solidFill>
                  <a:srgbClr val="EB8B00"/>
                </a:solidFill>
              </a:rPr>
              <a:t>: </a:t>
            </a:r>
            <a:r>
              <a:rPr lang="en-US" sz="2000" dirty="0"/>
              <a:t>Ease</a:t>
            </a:r>
            <a:r>
              <a:rPr lang="en-US" sz="2000" spc="-15" dirty="0"/>
              <a:t> </a:t>
            </a:r>
            <a:r>
              <a:rPr lang="en-US" sz="2000" dirty="0"/>
              <a:t>of</a:t>
            </a:r>
            <a:r>
              <a:rPr lang="en-US" sz="2000" spc="-10" dirty="0"/>
              <a:t> </a:t>
            </a:r>
            <a:r>
              <a:rPr lang="en-US" sz="2000" spc="-25" dirty="0"/>
              <a:t>use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753110"/>
            <a:chOff x="0" y="0"/>
            <a:chExt cx="9144000" cy="753110"/>
          </a:xfrm>
        </p:grpSpPr>
        <p:sp>
          <p:nvSpPr>
            <p:cNvPr id="4" name="object 4"/>
            <p:cNvSpPr/>
            <p:nvPr/>
          </p:nvSpPr>
          <p:spPr>
            <a:xfrm>
              <a:off x="0" y="707136"/>
              <a:ext cx="598805" cy="45720"/>
            </a:xfrm>
            <a:custGeom>
              <a:avLst/>
              <a:gdLst/>
              <a:ahLst/>
              <a:cxnLst/>
              <a:rect l="l" t="t" r="r" b="b"/>
              <a:pathLst>
                <a:path w="598805" h="45720">
                  <a:moveTo>
                    <a:pt x="59842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98424" y="45720"/>
                  </a:lnTo>
                  <a:lnTo>
                    <a:pt x="598424" y="0"/>
                  </a:lnTo>
                  <a:close/>
                </a:path>
              </a:pathLst>
            </a:custGeom>
            <a:solidFill>
              <a:srgbClr val="D04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8388" y="0"/>
              <a:ext cx="705611" cy="7056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8931" y="707136"/>
              <a:ext cx="600710" cy="45720"/>
            </a:xfrm>
            <a:custGeom>
              <a:avLst/>
              <a:gdLst/>
              <a:ahLst/>
              <a:cxnLst/>
              <a:rect l="l" t="t" r="r" b="b"/>
              <a:pathLst>
                <a:path w="600710" h="45720">
                  <a:moveTo>
                    <a:pt x="600201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00201" y="45720"/>
                  </a:lnTo>
                  <a:lnTo>
                    <a:pt x="600201" y="0"/>
                  </a:lnTo>
                  <a:close/>
                </a:path>
              </a:pathLst>
            </a:custGeom>
            <a:solidFill>
              <a:srgbClr val="EB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0595" y="2321178"/>
            <a:ext cx="24701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555" marR="5080" indent="-122555">
              <a:lnSpc>
                <a:spcPct val="100000"/>
              </a:lnSpc>
              <a:spcBef>
                <a:spcPts val="95"/>
              </a:spcBef>
              <a:buChar char="&gt;"/>
              <a:tabLst>
                <a:tab pos="122555" algn="l"/>
              </a:tabLst>
            </a:pPr>
            <a:r>
              <a:rPr sz="1000" spc="-5" dirty="0">
                <a:latin typeface="Arial MT"/>
                <a:cs typeface="Arial MT"/>
              </a:rPr>
              <a:t>Quick installation process compatible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Python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environments</a:t>
            </a:r>
            <a:endParaRPr sz="1000">
              <a:latin typeface="Arial MT"/>
              <a:cs typeface="Arial MT"/>
            </a:endParaRPr>
          </a:p>
          <a:p>
            <a:pPr marL="120650" indent="-108585">
              <a:lnSpc>
                <a:spcPct val="100000"/>
              </a:lnSpc>
              <a:buChar char="&gt;"/>
              <a:tabLst>
                <a:tab pos="121285" algn="l"/>
              </a:tabLst>
            </a:pPr>
            <a:r>
              <a:rPr sz="1000" spc="5" dirty="0">
                <a:latin typeface="Arial MT"/>
                <a:cs typeface="Arial MT"/>
              </a:rPr>
              <a:t>Works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most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publicly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available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LLMs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091" y="1882190"/>
            <a:ext cx="2371344" cy="33357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61441" y="3534613"/>
            <a:ext cx="4302125" cy="1200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Imp</a:t>
            </a:r>
            <a:r>
              <a:rPr sz="1100" spc="-5" dirty="0">
                <a:latin typeface="Arial MT"/>
                <a:cs typeface="Arial MT"/>
              </a:rPr>
              <a:t>o</a:t>
            </a:r>
            <a:r>
              <a:rPr sz="1100" dirty="0">
                <a:latin typeface="Arial MT"/>
                <a:cs typeface="Arial MT"/>
              </a:rPr>
              <a:t>rt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</a:t>
            </a:r>
            <a:r>
              <a:rPr sz="1100" spc="-5" dirty="0">
                <a:latin typeface="Arial MT"/>
                <a:cs typeface="Arial MT"/>
              </a:rPr>
              <a:t>e</a:t>
            </a:r>
            <a:r>
              <a:rPr sz="1100" dirty="0">
                <a:latin typeface="Arial MT"/>
                <a:cs typeface="Arial MT"/>
              </a:rPr>
              <a:t>c</a:t>
            </a:r>
            <a:r>
              <a:rPr sz="1100" spc="-5" dirty="0">
                <a:latin typeface="Arial MT"/>
                <a:cs typeface="Arial MT"/>
              </a:rPr>
              <a:t>u</a:t>
            </a:r>
            <a:r>
              <a:rPr sz="1100" dirty="0">
                <a:latin typeface="Arial MT"/>
                <a:cs typeface="Arial MT"/>
              </a:rPr>
              <a:t>ra</a:t>
            </a:r>
            <a:r>
              <a:rPr sz="1100" spc="-5" dirty="0">
                <a:latin typeface="Arial MT"/>
                <a:cs typeface="Arial MT"/>
              </a:rPr>
              <a:t>s</a:t>
            </a:r>
            <a:r>
              <a:rPr sz="1100" dirty="0">
                <a:latin typeface="Arial MT"/>
                <a:cs typeface="Arial MT"/>
              </a:rPr>
              <a:t>tra</a:t>
            </a:r>
            <a:endParaRPr sz="1100">
              <a:latin typeface="Arial MT"/>
              <a:cs typeface="Arial MT"/>
            </a:endParaRPr>
          </a:p>
          <a:p>
            <a:pPr marL="262890" marR="53721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Import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necessary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security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checks: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from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secure_astra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import </a:t>
            </a:r>
            <a:r>
              <a:rPr sz="1100" dirty="0">
                <a:latin typeface="Arial MT"/>
                <a:cs typeface="Arial MT"/>
              </a:rPr>
              <a:t>input_check, connected_apps_check,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data_leakage_check,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output_check,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hallucination_check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262890" marR="706120">
              <a:lnSpc>
                <a:spcPct val="100000"/>
              </a:lnSpc>
            </a:pPr>
            <a:r>
              <a:rPr sz="1100" b="1" i="1" dirty="0">
                <a:solidFill>
                  <a:srgbClr val="D04901"/>
                </a:solidFill>
                <a:latin typeface="Arial"/>
                <a:cs typeface="Arial"/>
              </a:rPr>
              <a:t>Utilize </a:t>
            </a:r>
            <a:r>
              <a:rPr sz="1100" b="1" i="1" spc="-5" dirty="0">
                <a:solidFill>
                  <a:srgbClr val="D04901"/>
                </a:solidFill>
                <a:latin typeface="Arial"/>
                <a:cs typeface="Arial"/>
              </a:rPr>
              <a:t>Cyber Secure GenAI’s clear </a:t>
            </a:r>
            <a:r>
              <a:rPr sz="1100" b="1" i="1" dirty="0">
                <a:solidFill>
                  <a:srgbClr val="D04901"/>
                </a:solidFill>
                <a:latin typeface="Arial"/>
                <a:cs typeface="Arial"/>
              </a:rPr>
              <a:t>&amp; </a:t>
            </a:r>
            <a:r>
              <a:rPr sz="1100" b="1" i="1" spc="-5" dirty="0">
                <a:solidFill>
                  <a:srgbClr val="D04901"/>
                </a:solidFill>
                <a:latin typeface="Arial"/>
                <a:cs typeface="Arial"/>
              </a:rPr>
              <a:t>concise APIs </a:t>
            </a:r>
            <a:r>
              <a:rPr sz="1100" b="1" i="1" spc="-29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100" b="1" i="1" dirty="0">
                <a:solidFill>
                  <a:srgbClr val="D04901"/>
                </a:solidFill>
                <a:latin typeface="Arial"/>
                <a:cs typeface="Arial"/>
              </a:rPr>
              <a:t>to</a:t>
            </a:r>
            <a:r>
              <a:rPr sz="1100" b="1" i="1" spc="-30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100" b="1" i="1" dirty="0">
                <a:solidFill>
                  <a:srgbClr val="D04901"/>
                </a:solidFill>
                <a:latin typeface="Arial"/>
                <a:cs typeface="Arial"/>
              </a:rPr>
              <a:t>perform</a:t>
            </a:r>
            <a:r>
              <a:rPr sz="1100" b="1" i="1" spc="-3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100" b="1" i="1" dirty="0">
                <a:solidFill>
                  <a:srgbClr val="D04901"/>
                </a:solidFill>
                <a:latin typeface="Arial"/>
                <a:cs typeface="Arial"/>
              </a:rPr>
              <a:t>security</a:t>
            </a:r>
            <a:r>
              <a:rPr sz="1100" b="1" i="1" spc="-40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100" b="1" i="1" dirty="0">
                <a:solidFill>
                  <a:srgbClr val="D04901"/>
                </a:solidFill>
                <a:latin typeface="Arial"/>
                <a:cs typeface="Arial"/>
              </a:rPr>
              <a:t>checks</a:t>
            </a:r>
            <a:r>
              <a:rPr sz="1100" b="1" i="1" spc="-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100" b="1" i="1" dirty="0">
                <a:solidFill>
                  <a:srgbClr val="D04901"/>
                </a:solidFill>
                <a:latin typeface="Arial"/>
                <a:cs typeface="Arial"/>
              </a:rPr>
              <a:t>to</a:t>
            </a:r>
            <a:r>
              <a:rPr sz="1100" b="1" i="1" spc="-2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100" b="1" i="1" dirty="0">
                <a:solidFill>
                  <a:srgbClr val="D04901"/>
                </a:solidFill>
                <a:latin typeface="Arial"/>
                <a:cs typeface="Arial"/>
              </a:rPr>
              <a:t>get</a:t>
            </a:r>
            <a:r>
              <a:rPr sz="1100" b="1" i="1" spc="-10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100" b="1" i="1" dirty="0">
                <a:solidFill>
                  <a:srgbClr val="D04901"/>
                </a:solidFill>
                <a:latin typeface="Arial"/>
                <a:cs typeface="Arial"/>
              </a:rPr>
              <a:t>complete</a:t>
            </a:r>
            <a:r>
              <a:rPr sz="1100" b="1" i="1" spc="-3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100" b="1" i="1" dirty="0">
                <a:solidFill>
                  <a:srgbClr val="D04901"/>
                </a:solidFill>
                <a:latin typeface="Arial"/>
                <a:cs typeface="Arial"/>
              </a:rPr>
              <a:t>safety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5091" y="3076955"/>
            <a:ext cx="4314825" cy="335280"/>
          </a:xfrm>
          <a:custGeom>
            <a:avLst/>
            <a:gdLst/>
            <a:ahLst/>
            <a:cxnLst/>
            <a:rect l="l" t="t" r="r" b="b"/>
            <a:pathLst>
              <a:path w="4314825" h="335279">
                <a:moveTo>
                  <a:pt x="0" y="335280"/>
                </a:moveTo>
                <a:lnTo>
                  <a:pt x="4314444" y="335280"/>
                </a:lnTo>
                <a:lnTo>
                  <a:pt x="4314444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ln w="12700">
            <a:solidFill>
              <a:srgbClr val="D049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1441" y="3083305"/>
            <a:ext cx="4302125" cy="32258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6667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525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Integrate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Cyber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Secure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GenAI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5091" y="3422903"/>
            <a:ext cx="4314825" cy="1450975"/>
          </a:xfrm>
          <a:custGeom>
            <a:avLst/>
            <a:gdLst/>
            <a:ahLst/>
            <a:cxnLst/>
            <a:rect l="l" t="t" r="r" b="b"/>
            <a:pathLst>
              <a:path w="4314825" h="1450975">
                <a:moveTo>
                  <a:pt x="0" y="1450848"/>
                </a:moveTo>
                <a:lnTo>
                  <a:pt x="4314444" y="1450848"/>
                </a:lnTo>
                <a:lnTo>
                  <a:pt x="4314444" y="0"/>
                </a:lnTo>
                <a:lnTo>
                  <a:pt x="0" y="0"/>
                </a:lnTo>
                <a:lnTo>
                  <a:pt x="0" y="1450848"/>
                </a:lnTo>
                <a:close/>
              </a:path>
            </a:pathLst>
          </a:custGeom>
          <a:ln w="12700">
            <a:solidFill>
              <a:srgbClr val="D049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69764" y="3429253"/>
            <a:ext cx="3586479" cy="1443355"/>
          </a:xfrm>
          <a:prstGeom prst="rect">
            <a:avLst/>
          </a:prstGeom>
          <a:ln w="12700">
            <a:solidFill>
              <a:srgbClr val="EB8B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43751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Implement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comprehensive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security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checks</a:t>
            </a:r>
            <a:endParaRPr sz="1100">
              <a:latin typeface="Arial MT"/>
              <a:cs typeface="Arial MT"/>
            </a:endParaRPr>
          </a:p>
          <a:p>
            <a:pPr marL="437515">
              <a:lnSpc>
                <a:spcPct val="100000"/>
              </a:lnSpc>
            </a:pPr>
            <a:r>
              <a:rPr sz="1100" spc="-10" dirty="0">
                <a:latin typeface="Arial MT"/>
                <a:cs typeface="Arial MT"/>
              </a:rPr>
              <a:t>with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just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few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code</a:t>
            </a:r>
            <a:endParaRPr sz="1100">
              <a:latin typeface="Arial MT"/>
              <a:cs typeface="Arial MT"/>
            </a:endParaRPr>
          </a:p>
          <a:p>
            <a:pPr marL="437515" marR="86042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Monitor </a:t>
            </a:r>
            <a:r>
              <a:rPr sz="1100" dirty="0">
                <a:latin typeface="Arial MT"/>
                <a:cs typeface="Arial MT"/>
              </a:rPr>
              <a:t>and manage </a:t>
            </a:r>
            <a:r>
              <a:rPr sz="1100" spc="-5" dirty="0">
                <a:latin typeface="Arial MT"/>
                <a:cs typeface="Arial MT"/>
              </a:rPr>
              <a:t>security </a:t>
            </a:r>
            <a:r>
              <a:rPr sz="1100" spc="-10" dirty="0">
                <a:latin typeface="Arial MT"/>
                <a:cs typeface="Arial MT"/>
              </a:rPr>
              <a:t>with </a:t>
            </a:r>
            <a:r>
              <a:rPr sz="1100" dirty="0">
                <a:latin typeface="Arial MT"/>
                <a:cs typeface="Arial MT"/>
              </a:rPr>
              <a:t>an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intuitive,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user-friendly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dashboard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 MT"/>
              <a:cs typeface="Arial MT"/>
            </a:endParaRPr>
          </a:p>
          <a:p>
            <a:pPr marL="437515" marR="1040130">
              <a:lnSpc>
                <a:spcPct val="101800"/>
              </a:lnSpc>
            </a:pPr>
            <a:r>
              <a:rPr sz="1100" b="1" i="1" dirty="0">
                <a:solidFill>
                  <a:srgbClr val="EB8B00"/>
                </a:solidFill>
                <a:latin typeface="Calibri"/>
                <a:cs typeface="Calibri"/>
              </a:rPr>
              <a:t>Cyber</a:t>
            </a:r>
            <a:r>
              <a:rPr sz="1100" b="1" i="1" spc="-40" dirty="0">
                <a:solidFill>
                  <a:srgbClr val="EB8B00"/>
                </a:solidFill>
                <a:latin typeface="Calibri"/>
                <a:cs typeface="Calibri"/>
              </a:rPr>
              <a:t> </a:t>
            </a:r>
            <a:r>
              <a:rPr sz="1100" b="1" i="1" spc="-5" dirty="0">
                <a:solidFill>
                  <a:srgbClr val="EB8B00"/>
                </a:solidFill>
                <a:latin typeface="Calibri"/>
                <a:cs typeface="Calibri"/>
              </a:rPr>
              <a:t>Secure</a:t>
            </a:r>
            <a:r>
              <a:rPr sz="1100" b="1" i="1" spc="-30" dirty="0">
                <a:solidFill>
                  <a:srgbClr val="EB8B00"/>
                </a:solidFill>
                <a:latin typeface="Calibri"/>
                <a:cs typeface="Calibri"/>
              </a:rPr>
              <a:t> </a:t>
            </a:r>
            <a:r>
              <a:rPr sz="1100" b="1" i="1" dirty="0">
                <a:solidFill>
                  <a:srgbClr val="EB8B00"/>
                </a:solidFill>
                <a:latin typeface="Calibri"/>
                <a:cs typeface="Calibri"/>
              </a:rPr>
              <a:t>GenAI</a:t>
            </a:r>
            <a:r>
              <a:rPr sz="1100" b="1" i="1" spc="10" dirty="0">
                <a:solidFill>
                  <a:srgbClr val="EB8B00"/>
                </a:solidFill>
                <a:latin typeface="Calibri"/>
                <a:cs typeface="Calibri"/>
              </a:rPr>
              <a:t> </a:t>
            </a:r>
            <a:r>
              <a:rPr sz="1100" b="1" i="1" dirty="0">
                <a:solidFill>
                  <a:srgbClr val="EB8B00"/>
                </a:solidFill>
                <a:latin typeface="Arial"/>
                <a:cs typeface="Arial"/>
              </a:rPr>
              <a:t>has</a:t>
            </a:r>
            <a:r>
              <a:rPr sz="1100" b="1" i="1" spc="-10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100" b="1" i="1" dirty="0">
                <a:solidFill>
                  <a:srgbClr val="EB8B00"/>
                </a:solidFill>
                <a:latin typeface="Arial"/>
                <a:cs typeface="Arial"/>
              </a:rPr>
              <a:t>a</a:t>
            </a:r>
            <a:r>
              <a:rPr sz="1100" b="1" i="1" spc="-15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100" b="1" i="1" dirty="0">
                <a:solidFill>
                  <a:srgbClr val="EB8B00"/>
                </a:solidFill>
                <a:latin typeface="Arial"/>
                <a:cs typeface="Arial"/>
              </a:rPr>
              <a:t>well</a:t>
            </a:r>
            <a:r>
              <a:rPr sz="1100" b="1" i="1" spc="-40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100" b="1" i="1" dirty="0">
                <a:solidFill>
                  <a:srgbClr val="EB8B00"/>
                </a:solidFill>
                <a:latin typeface="Arial"/>
                <a:cs typeface="Arial"/>
              </a:rPr>
              <a:t>laid </a:t>
            </a:r>
            <a:r>
              <a:rPr sz="1100" b="1" i="1" spc="-290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100" b="1" i="1" dirty="0">
                <a:solidFill>
                  <a:srgbClr val="EB8B00"/>
                </a:solidFill>
                <a:latin typeface="Arial"/>
                <a:cs typeface="Arial"/>
              </a:rPr>
              <a:t>documentation</a:t>
            </a:r>
            <a:r>
              <a:rPr sz="1100" b="1" i="1" spc="-60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100" b="1" i="1" dirty="0">
                <a:solidFill>
                  <a:srgbClr val="EB8B00"/>
                </a:solidFill>
                <a:latin typeface="Arial"/>
                <a:cs typeface="Arial"/>
              </a:rPr>
              <a:t>for</a:t>
            </a:r>
            <a:r>
              <a:rPr sz="1100" b="1" i="1" spc="-35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100" b="1" i="1" dirty="0">
                <a:solidFill>
                  <a:srgbClr val="EB8B00"/>
                </a:solidFill>
                <a:latin typeface="Arial"/>
                <a:cs typeface="Arial"/>
              </a:rPr>
              <a:t>developers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9764" y="3070605"/>
            <a:ext cx="3586479" cy="352425"/>
          </a:xfrm>
          <a:prstGeom prst="rect">
            <a:avLst/>
          </a:prstGeom>
          <a:solidFill>
            <a:srgbClr val="EB8B00"/>
          </a:solidFill>
        </p:spPr>
        <p:txBody>
          <a:bodyPr vert="horz" wrap="square" lIns="0" tIns="654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515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Protect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Minimal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Effort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9456" y="1734311"/>
            <a:ext cx="8692515" cy="0"/>
          </a:xfrm>
          <a:custGeom>
            <a:avLst/>
            <a:gdLst/>
            <a:ahLst/>
            <a:cxnLst/>
            <a:rect l="l" t="t" r="r" b="b"/>
            <a:pathLst>
              <a:path w="8692515">
                <a:moveTo>
                  <a:pt x="0" y="0"/>
                </a:moveTo>
                <a:lnTo>
                  <a:pt x="86925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2494" y="837438"/>
            <a:ext cx="8808720" cy="748665"/>
          </a:xfrm>
          <a:custGeom>
            <a:avLst/>
            <a:gdLst/>
            <a:ahLst/>
            <a:cxnLst/>
            <a:rect l="l" t="t" r="r" b="b"/>
            <a:pathLst>
              <a:path w="8808720" h="748665">
                <a:moveTo>
                  <a:pt x="0" y="124713"/>
                </a:moveTo>
                <a:lnTo>
                  <a:pt x="9801" y="76188"/>
                </a:lnTo>
                <a:lnTo>
                  <a:pt x="36529" y="36544"/>
                </a:lnTo>
                <a:lnTo>
                  <a:pt x="76172" y="9806"/>
                </a:lnTo>
                <a:lnTo>
                  <a:pt x="124713" y="0"/>
                </a:lnTo>
                <a:lnTo>
                  <a:pt x="8684006" y="0"/>
                </a:lnTo>
                <a:lnTo>
                  <a:pt x="8732531" y="9806"/>
                </a:lnTo>
                <a:lnTo>
                  <a:pt x="8772175" y="36544"/>
                </a:lnTo>
                <a:lnTo>
                  <a:pt x="8798913" y="76188"/>
                </a:lnTo>
                <a:lnTo>
                  <a:pt x="8808720" y="124713"/>
                </a:lnTo>
                <a:lnTo>
                  <a:pt x="8808720" y="623570"/>
                </a:lnTo>
                <a:lnTo>
                  <a:pt x="8798913" y="672095"/>
                </a:lnTo>
                <a:lnTo>
                  <a:pt x="8772175" y="711739"/>
                </a:lnTo>
                <a:lnTo>
                  <a:pt x="8732531" y="738477"/>
                </a:lnTo>
                <a:lnTo>
                  <a:pt x="8684006" y="748284"/>
                </a:lnTo>
                <a:lnTo>
                  <a:pt x="124713" y="748284"/>
                </a:lnTo>
                <a:lnTo>
                  <a:pt x="76172" y="738477"/>
                </a:lnTo>
                <a:lnTo>
                  <a:pt x="36529" y="711739"/>
                </a:lnTo>
                <a:lnTo>
                  <a:pt x="9801" y="672095"/>
                </a:lnTo>
                <a:lnTo>
                  <a:pt x="0" y="623570"/>
                </a:lnTo>
                <a:lnTo>
                  <a:pt x="0" y="124713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3624" y="1043178"/>
            <a:ext cx="8505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offers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unmatched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protection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 comprehensively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addressing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cyber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threats across </a:t>
            </a:r>
            <a:r>
              <a:rPr sz="1000" spc="-10" dirty="0">
                <a:latin typeface="Arial MT"/>
                <a:cs typeface="Arial MT"/>
              </a:rPr>
              <a:t>layers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fully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compliant</a:t>
            </a:r>
            <a:r>
              <a:rPr sz="1000" spc="-10" dirty="0">
                <a:latin typeface="Arial MT"/>
                <a:cs typeface="Arial MT"/>
              </a:rPr>
              <a:t> 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b="1" spc="-10" dirty="0">
                <a:latin typeface="Arial"/>
                <a:cs typeface="Arial"/>
              </a:rPr>
              <a:t>OWASP</a:t>
            </a:r>
            <a:r>
              <a:rPr sz="1000" b="1" spc="3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Top </a:t>
            </a:r>
            <a:r>
              <a:rPr sz="1000" b="1" spc="-5" dirty="0">
                <a:latin typeface="Arial"/>
                <a:cs typeface="Arial"/>
              </a:rPr>
              <a:t>10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LLM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risks</a:t>
            </a:r>
            <a:r>
              <a:rPr sz="1000" spc="-5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Cyber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Secure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AI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powered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proprietary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model,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b="1" spc="-10" dirty="0">
                <a:latin typeface="Arial"/>
                <a:cs typeface="Arial"/>
              </a:rPr>
              <a:t>SecurAstra,</a:t>
            </a:r>
            <a:r>
              <a:rPr sz="1000" b="1" spc="5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supervised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finetuned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(SFT)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on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Gemini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Pro.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0317" y="1969175"/>
            <a:ext cx="941018" cy="834603"/>
          </a:xfrm>
          <a:prstGeom prst="rect">
            <a:avLst/>
          </a:prstGeom>
        </p:spPr>
      </p:pic>
      <p:grpSp>
        <p:nvGrpSpPr>
          <p:cNvPr id="19" name="object 17">
            <a:extLst>
              <a:ext uri="{FF2B5EF4-FFF2-40B4-BE49-F238E27FC236}">
                <a16:creationId xmlns:a16="http://schemas.microsoft.com/office/drawing/2014/main" id="{C73E07F4-DBED-AFFB-BFE5-B086975EA2A5}"/>
              </a:ext>
            </a:extLst>
          </p:cNvPr>
          <p:cNvGrpSpPr/>
          <p:nvPr/>
        </p:nvGrpSpPr>
        <p:grpSpPr>
          <a:xfrm>
            <a:off x="4473043" y="1807633"/>
            <a:ext cx="2832100" cy="1165860"/>
            <a:chOff x="4104132" y="1069847"/>
            <a:chExt cx="2832100" cy="1165860"/>
          </a:xfrm>
        </p:grpSpPr>
        <p:pic>
          <p:nvPicPr>
            <p:cNvPr id="20" name="object 18">
              <a:extLst>
                <a:ext uri="{FF2B5EF4-FFF2-40B4-BE49-F238E27FC236}">
                  <a16:creationId xmlns:a16="http://schemas.microsoft.com/office/drawing/2014/main" id="{6AA551BB-6F42-D9B9-28E3-C71D5A62C6A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9761" y="1069847"/>
              <a:ext cx="1674778" cy="530351"/>
            </a:xfrm>
            <a:prstGeom prst="rect">
              <a:avLst/>
            </a:prstGeom>
          </p:spPr>
        </p:pic>
        <p:pic>
          <p:nvPicPr>
            <p:cNvPr id="21" name="object 19">
              <a:extLst>
                <a:ext uri="{FF2B5EF4-FFF2-40B4-BE49-F238E27FC236}">
                  <a16:creationId xmlns:a16="http://schemas.microsoft.com/office/drawing/2014/main" id="{48CA83B9-941C-12C2-951A-41B5E57B6AE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0155" y="1194815"/>
              <a:ext cx="1115568" cy="301751"/>
            </a:xfrm>
            <a:prstGeom prst="rect">
              <a:avLst/>
            </a:prstGeom>
          </p:spPr>
        </p:pic>
        <p:pic>
          <p:nvPicPr>
            <p:cNvPr id="22" name="object 20">
              <a:extLst>
                <a:ext uri="{FF2B5EF4-FFF2-40B4-BE49-F238E27FC236}">
                  <a16:creationId xmlns:a16="http://schemas.microsoft.com/office/drawing/2014/main" id="{9A52E1EC-32A2-0FFC-DF1A-0AD10210F91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04132" y="1539239"/>
              <a:ext cx="1888236" cy="696468"/>
            </a:xfrm>
            <a:prstGeom prst="rect">
              <a:avLst/>
            </a:prstGeom>
          </p:spPr>
        </p:pic>
      </p:grpSp>
      <p:pic>
        <p:nvPicPr>
          <p:cNvPr id="23" name="object 21">
            <a:extLst>
              <a:ext uri="{FF2B5EF4-FFF2-40B4-BE49-F238E27FC236}">
                <a16:creationId xmlns:a16="http://schemas.microsoft.com/office/drawing/2014/main" id="{3B808EED-9AD4-ED4C-603A-2E50D5A0AC6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56702" y="2513695"/>
            <a:ext cx="538108" cy="340702"/>
          </a:xfrm>
          <a:prstGeom prst="rect">
            <a:avLst/>
          </a:prstGeom>
        </p:spPr>
      </p:pic>
      <p:pic>
        <p:nvPicPr>
          <p:cNvPr id="24" name="object 22">
            <a:extLst>
              <a:ext uri="{FF2B5EF4-FFF2-40B4-BE49-F238E27FC236}">
                <a16:creationId xmlns:a16="http://schemas.microsoft.com/office/drawing/2014/main" id="{7FEBB72B-B083-D96C-587A-CC8F921FFB0F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91162" y="2501286"/>
            <a:ext cx="1331960" cy="255722"/>
          </a:xfrm>
          <a:prstGeom prst="rect">
            <a:avLst/>
          </a:prstGeom>
        </p:spPr>
      </p:pic>
      <p:grpSp>
        <p:nvGrpSpPr>
          <p:cNvPr id="25" name="object 23">
            <a:extLst>
              <a:ext uri="{FF2B5EF4-FFF2-40B4-BE49-F238E27FC236}">
                <a16:creationId xmlns:a16="http://schemas.microsoft.com/office/drawing/2014/main" id="{F7991ED4-E072-BFC4-5785-3DC35EC992ED}"/>
              </a:ext>
            </a:extLst>
          </p:cNvPr>
          <p:cNvGrpSpPr/>
          <p:nvPr/>
        </p:nvGrpSpPr>
        <p:grpSpPr>
          <a:xfrm>
            <a:off x="7547129" y="1989244"/>
            <a:ext cx="1371600" cy="233045"/>
            <a:chOff x="7178218" y="1251458"/>
            <a:chExt cx="1371600" cy="233045"/>
          </a:xfrm>
        </p:grpSpPr>
        <p:pic>
          <p:nvPicPr>
            <p:cNvPr id="26" name="object 24">
              <a:extLst>
                <a:ext uri="{FF2B5EF4-FFF2-40B4-BE49-F238E27FC236}">
                  <a16:creationId xmlns:a16="http://schemas.microsoft.com/office/drawing/2014/main" id="{982FF67C-D9CE-1498-8891-57F990B92C6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78218" y="1251458"/>
              <a:ext cx="324196" cy="232833"/>
            </a:xfrm>
            <a:prstGeom prst="rect">
              <a:avLst/>
            </a:prstGeom>
          </p:spPr>
        </p:pic>
        <p:pic>
          <p:nvPicPr>
            <p:cNvPr id="27" name="object 25">
              <a:extLst>
                <a:ext uri="{FF2B5EF4-FFF2-40B4-BE49-F238E27FC236}">
                  <a16:creationId xmlns:a16="http://schemas.microsoft.com/office/drawing/2014/main" id="{0ECE4939-6D5B-B695-696B-B99FA242E0A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31648" y="1257632"/>
              <a:ext cx="1017978" cy="203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EB8B00"/>
                </a:solidFill>
              </a:rPr>
              <a:t>Cyber</a:t>
            </a:r>
            <a:r>
              <a:rPr sz="2300" spc="-40" dirty="0">
                <a:solidFill>
                  <a:srgbClr val="EB8B00"/>
                </a:solidFill>
              </a:rPr>
              <a:t> </a:t>
            </a:r>
            <a:r>
              <a:rPr sz="2300" dirty="0">
                <a:solidFill>
                  <a:srgbClr val="EB8B00"/>
                </a:solidFill>
              </a:rPr>
              <a:t>Secure</a:t>
            </a:r>
            <a:r>
              <a:rPr sz="2300" spc="-40" dirty="0">
                <a:solidFill>
                  <a:srgbClr val="EB8B00"/>
                </a:solidFill>
              </a:rPr>
              <a:t> </a:t>
            </a:r>
            <a:r>
              <a:rPr sz="2300" dirty="0">
                <a:solidFill>
                  <a:srgbClr val="EB8B00"/>
                </a:solidFill>
              </a:rPr>
              <a:t>GenAI:</a:t>
            </a:r>
            <a:r>
              <a:rPr sz="2300" spc="-40" dirty="0">
                <a:solidFill>
                  <a:srgbClr val="EB8B00"/>
                </a:solidFill>
              </a:rPr>
              <a:t> </a:t>
            </a:r>
            <a:r>
              <a:rPr sz="2300" dirty="0"/>
              <a:t>Membranes</a:t>
            </a:r>
            <a:r>
              <a:rPr sz="2300" spc="-30" dirty="0"/>
              <a:t> </a:t>
            </a:r>
            <a:r>
              <a:rPr sz="2300" dirty="0"/>
              <a:t>in</a:t>
            </a:r>
            <a:r>
              <a:rPr sz="2300" spc="-30" dirty="0"/>
              <a:t> </a:t>
            </a:r>
            <a:r>
              <a:rPr sz="2300" spc="-10" dirty="0"/>
              <a:t>Action</a:t>
            </a:r>
            <a:endParaRPr sz="23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753110"/>
            <a:chOff x="0" y="0"/>
            <a:chExt cx="9144000" cy="753110"/>
          </a:xfrm>
        </p:grpSpPr>
        <p:sp>
          <p:nvSpPr>
            <p:cNvPr id="4" name="object 4"/>
            <p:cNvSpPr/>
            <p:nvPr/>
          </p:nvSpPr>
          <p:spPr>
            <a:xfrm>
              <a:off x="0" y="707136"/>
              <a:ext cx="599440" cy="45720"/>
            </a:xfrm>
            <a:custGeom>
              <a:avLst/>
              <a:gdLst/>
              <a:ahLst/>
              <a:cxnLst/>
              <a:rect l="l" t="t" r="r" b="b"/>
              <a:pathLst>
                <a:path w="599440" h="45720">
                  <a:moveTo>
                    <a:pt x="59893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98932" y="45720"/>
                  </a:lnTo>
                  <a:lnTo>
                    <a:pt x="598932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8388" y="0"/>
              <a:ext cx="705611" cy="7056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8931" y="707136"/>
              <a:ext cx="600710" cy="45720"/>
            </a:xfrm>
            <a:custGeom>
              <a:avLst/>
              <a:gdLst/>
              <a:ahLst/>
              <a:cxnLst/>
              <a:rect l="l" t="t" r="r" b="b"/>
              <a:pathLst>
                <a:path w="600710" h="45720">
                  <a:moveTo>
                    <a:pt x="6004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00456" y="45720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47116" y="998029"/>
            <a:ext cx="8199120" cy="3365500"/>
            <a:chOff x="547116" y="998029"/>
            <a:chExt cx="8199120" cy="3365500"/>
          </a:xfrm>
        </p:grpSpPr>
        <p:sp>
          <p:nvSpPr>
            <p:cNvPr id="8" name="object 8"/>
            <p:cNvSpPr/>
            <p:nvPr/>
          </p:nvSpPr>
          <p:spPr>
            <a:xfrm>
              <a:off x="4283963" y="1002791"/>
              <a:ext cx="3571240" cy="3256279"/>
            </a:xfrm>
            <a:custGeom>
              <a:avLst/>
              <a:gdLst/>
              <a:ahLst/>
              <a:cxnLst/>
              <a:rect l="l" t="t" r="r" b="b"/>
              <a:pathLst>
                <a:path w="3571240" h="3256279">
                  <a:moveTo>
                    <a:pt x="3570732" y="21336"/>
                  </a:moveTo>
                  <a:lnTo>
                    <a:pt x="3570732" y="3255937"/>
                  </a:lnTo>
                </a:path>
                <a:path w="3571240" h="3256279">
                  <a:moveTo>
                    <a:pt x="1694688" y="0"/>
                  </a:moveTo>
                  <a:lnTo>
                    <a:pt x="1694688" y="3234601"/>
                  </a:lnTo>
                </a:path>
                <a:path w="3571240" h="3256279">
                  <a:moveTo>
                    <a:pt x="0" y="0"/>
                  </a:moveTo>
                  <a:lnTo>
                    <a:pt x="0" y="3234601"/>
                  </a:lnTo>
                </a:path>
              </a:pathLst>
            </a:custGeom>
            <a:ln w="9525">
              <a:solidFill>
                <a:srgbClr val="EB8B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5216" y="1187195"/>
              <a:ext cx="7614284" cy="3138170"/>
            </a:xfrm>
            <a:custGeom>
              <a:avLst/>
              <a:gdLst/>
              <a:ahLst/>
              <a:cxnLst/>
              <a:rect l="l" t="t" r="r" b="b"/>
              <a:pathLst>
                <a:path w="7614284" h="3138170">
                  <a:moveTo>
                    <a:pt x="0" y="1349247"/>
                  </a:moveTo>
                  <a:lnTo>
                    <a:pt x="759333" y="1349247"/>
                  </a:lnTo>
                  <a:lnTo>
                    <a:pt x="779145" y="1349247"/>
                  </a:lnTo>
                  <a:lnTo>
                    <a:pt x="798957" y="1351279"/>
                  </a:lnTo>
                  <a:lnTo>
                    <a:pt x="837438" y="1356233"/>
                  </a:lnTo>
                  <a:lnTo>
                    <a:pt x="874903" y="1365122"/>
                  </a:lnTo>
                  <a:lnTo>
                    <a:pt x="927608" y="1383918"/>
                  </a:lnTo>
                  <a:lnTo>
                    <a:pt x="944118" y="1391792"/>
                  </a:lnTo>
                  <a:lnTo>
                    <a:pt x="960628" y="1399666"/>
                  </a:lnTo>
                  <a:lnTo>
                    <a:pt x="1006856" y="1429384"/>
                  </a:lnTo>
                  <a:lnTo>
                    <a:pt x="1046479" y="1463928"/>
                  </a:lnTo>
                  <a:lnTo>
                    <a:pt x="1081786" y="1503426"/>
                  </a:lnTo>
                  <a:lnTo>
                    <a:pt x="1109217" y="1546986"/>
                  </a:lnTo>
                  <a:lnTo>
                    <a:pt x="1117981" y="1562734"/>
                  </a:lnTo>
                  <a:lnTo>
                    <a:pt x="1135634" y="1610740"/>
                  </a:lnTo>
                  <a:lnTo>
                    <a:pt x="1143381" y="1645284"/>
                  </a:lnTo>
                  <a:lnTo>
                    <a:pt x="1146683" y="1662176"/>
                  </a:lnTo>
                  <a:lnTo>
                    <a:pt x="1147698" y="1679955"/>
                  </a:lnTo>
                  <a:lnTo>
                    <a:pt x="1147698" y="1697735"/>
                  </a:lnTo>
                  <a:lnTo>
                    <a:pt x="1147698" y="2788983"/>
                  </a:lnTo>
                  <a:lnTo>
                    <a:pt x="1148842" y="2806776"/>
                  </a:lnTo>
                  <a:lnTo>
                    <a:pt x="1149985" y="2824568"/>
                  </a:lnTo>
                  <a:lnTo>
                    <a:pt x="1153286" y="2842361"/>
                  </a:lnTo>
                  <a:lnTo>
                    <a:pt x="1165352" y="2892767"/>
                  </a:lnTo>
                  <a:lnTo>
                    <a:pt x="1186307" y="2940215"/>
                  </a:lnTo>
                  <a:lnTo>
                    <a:pt x="1214882" y="2983712"/>
                  </a:lnTo>
                  <a:lnTo>
                    <a:pt x="1225931" y="2997555"/>
                  </a:lnTo>
                  <a:lnTo>
                    <a:pt x="1236853" y="3011385"/>
                  </a:lnTo>
                  <a:lnTo>
                    <a:pt x="1250061" y="3023247"/>
                  </a:lnTo>
                  <a:lnTo>
                    <a:pt x="1262253" y="3036100"/>
                  </a:lnTo>
                  <a:lnTo>
                    <a:pt x="1276477" y="3046971"/>
                  </a:lnTo>
                  <a:lnTo>
                    <a:pt x="1320546" y="3078606"/>
                  </a:lnTo>
                  <a:lnTo>
                    <a:pt x="1368933" y="3103321"/>
                  </a:lnTo>
                  <a:lnTo>
                    <a:pt x="1386586" y="3111220"/>
                  </a:lnTo>
                  <a:lnTo>
                    <a:pt x="1440434" y="3127044"/>
                  </a:lnTo>
                  <a:lnTo>
                    <a:pt x="1497711" y="3136925"/>
                  </a:lnTo>
                  <a:lnTo>
                    <a:pt x="1517523" y="3137916"/>
                  </a:lnTo>
                  <a:lnTo>
                    <a:pt x="1537335" y="3137916"/>
                  </a:lnTo>
                  <a:lnTo>
                    <a:pt x="2112772" y="3137916"/>
                  </a:lnTo>
                  <a:lnTo>
                    <a:pt x="2132584" y="3137916"/>
                  </a:lnTo>
                  <a:lnTo>
                    <a:pt x="2152396" y="3136925"/>
                  </a:lnTo>
                  <a:lnTo>
                    <a:pt x="2191004" y="3130994"/>
                  </a:lnTo>
                  <a:lnTo>
                    <a:pt x="2228341" y="3122104"/>
                  </a:lnTo>
                  <a:lnTo>
                    <a:pt x="2281174" y="3103321"/>
                  </a:lnTo>
                  <a:lnTo>
                    <a:pt x="2297684" y="3096399"/>
                  </a:lnTo>
                  <a:lnTo>
                    <a:pt x="2345054" y="3068726"/>
                  </a:lnTo>
                  <a:lnTo>
                    <a:pt x="2373629" y="3046971"/>
                  </a:lnTo>
                  <a:lnTo>
                    <a:pt x="2387981" y="3036100"/>
                  </a:lnTo>
                  <a:lnTo>
                    <a:pt x="2400046" y="3023247"/>
                  </a:lnTo>
                  <a:lnTo>
                    <a:pt x="2413254" y="3011385"/>
                  </a:lnTo>
                  <a:lnTo>
                    <a:pt x="2424303" y="2997555"/>
                  </a:lnTo>
                  <a:lnTo>
                    <a:pt x="2455037" y="2955048"/>
                  </a:lnTo>
                  <a:lnTo>
                    <a:pt x="2478151" y="2908592"/>
                  </a:lnTo>
                  <a:lnTo>
                    <a:pt x="2489200" y="2875965"/>
                  </a:lnTo>
                  <a:lnTo>
                    <a:pt x="2493645" y="2859163"/>
                  </a:lnTo>
                  <a:lnTo>
                    <a:pt x="2496947" y="2842361"/>
                  </a:lnTo>
                  <a:lnTo>
                    <a:pt x="2500249" y="2824568"/>
                  </a:lnTo>
                  <a:lnTo>
                    <a:pt x="2501265" y="2806776"/>
                  </a:lnTo>
                  <a:lnTo>
                    <a:pt x="2502408" y="2788983"/>
                  </a:lnTo>
                  <a:lnTo>
                    <a:pt x="2502408" y="939037"/>
                  </a:lnTo>
                  <a:lnTo>
                    <a:pt x="2502408" y="921257"/>
                  </a:lnTo>
                  <a:lnTo>
                    <a:pt x="2503551" y="903477"/>
                  </a:lnTo>
                  <a:lnTo>
                    <a:pt x="2506726" y="886713"/>
                  </a:lnTo>
                  <a:lnTo>
                    <a:pt x="2510028" y="868806"/>
                  </a:lnTo>
                  <a:lnTo>
                    <a:pt x="2514473" y="852042"/>
                  </a:lnTo>
                  <a:lnTo>
                    <a:pt x="2518917" y="836294"/>
                  </a:lnTo>
                  <a:lnTo>
                    <a:pt x="2525522" y="819403"/>
                  </a:lnTo>
                  <a:lnTo>
                    <a:pt x="2532126" y="803655"/>
                  </a:lnTo>
                  <a:lnTo>
                    <a:pt x="2540889" y="787780"/>
                  </a:lnTo>
                  <a:lnTo>
                    <a:pt x="2548636" y="773048"/>
                  </a:lnTo>
                  <a:lnTo>
                    <a:pt x="2579370" y="730503"/>
                  </a:lnTo>
                  <a:lnTo>
                    <a:pt x="2615691" y="692912"/>
                  </a:lnTo>
                  <a:lnTo>
                    <a:pt x="2630042" y="681101"/>
                  </a:lnTo>
                  <a:lnTo>
                    <a:pt x="2643251" y="670178"/>
                  </a:lnTo>
                  <a:lnTo>
                    <a:pt x="2658617" y="659256"/>
                  </a:lnTo>
                  <a:lnTo>
                    <a:pt x="2674112" y="650366"/>
                  </a:lnTo>
                  <a:lnTo>
                    <a:pt x="2689479" y="640588"/>
                  </a:lnTo>
                  <a:lnTo>
                    <a:pt x="2705989" y="632587"/>
                  </a:lnTo>
                  <a:lnTo>
                    <a:pt x="2722499" y="624713"/>
                  </a:lnTo>
                  <a:lnTo>
                    <a:pt x="2740025" y="617854"/>
                  </a:lnTo>
                  <a:lnTo>
                    <a:pt x="2757678" y="611886"/>
                  </a:lnTo>
                  <a:lnTo>
                    <a:pt x="2775331" y="605916"/>
                  </a:lnTo>
                  <a:lnTo>
                    <a:pt x="2812669" y="597026"/>
                  </a:lnTo>
                  <a:lnTo>
                    <a:pt x="2851277" y="592074"/>
                  </a:lnTo>
                  <a:lnTo>
                    <a:pt x="2871089" y="590168"/>
                  </a:lnTo>
                  <a:lnTo>
                    <a:pt x="2890901" y="590168"/>
                  </a:lnTo>
                  <a:lnTo>
                    <a:pt x="3443224" y="590168"/>
                  </a:lnTo>
                  <a:lnTo>
                    <a:pt x="3463036" y="590168"/>
                  </a:lnTo>
                  <a:lnTo>
                    <a:pt x="3482848" y="592074"/>
                  </a:lnTo>
                  <a:lnTo>
                    <a:pt x="3521329" y="597026"/>
                  </a:lnTo>
                  <a:lnTo>
                    <a:pt x="3558794" y="605916"/>
                  </a:lnTo>
                  <a:lnTo>
                    <a:pt x="3611626" y="624713"/>
                  </a:lnTo>
                  <a:lnTo>
                    <a:pt x="3660013" y="650366"/>
                  </a:lnTo>
                  <a:lnTo>
                    <a:pt x="3675507" y="659256"/>
                  </a:lnTo>
                  <a:lnTo>
                    <a:pt x="3689731" y="670178"/>
                  </a:lnTo>
                  <a:lnTo>
                    <a:pt x="3704082" y="681101"/>
                  </a:lnTo>
                  <a:lnTo>
                    <a:pt x="3717290" y="692912"/>
                  </a:lnTo>
                  <a:lnTo>
                    <a:pt x="3730498" y="704723"/>
                  </a:lnTo>
                  <a:lnTo>
                    <a:pt x="3742563" y="717676"/>
                  </a:lnTo>
                  <a:lnTo>
                    <a:pt x="3754628" y="730503"/>
                  </a:lnTo>
                  <a:lnTo>
                    <a:pt x="3765677" y="744346"/>
                  </a:lnTo>
                  <a:lnTo>
                    <a:pt x="3775583" y="758189"/>
                  </a:lnTo>
                  <a:lnTo>
                    <a:pt x="3784346" y="773048"/>
                  </a:lnTo>
                  <a:lnTo>
                    <a:pt x="3793236" y="787780"/>
                  </a:lnTo>
                  <a:lnTo>
                    <a:pt x="3800856" y="803655"/>
                  </a:lnTo>
                  <a:lnTo>
                    <a:pt x="3808603" y="819403"/>
                  </a:lnTo>
                  <a:lnTo>
                    <a:pt x="3814064" y="836294"/>
                  </a:lnTo>
                  <a:lnTo>
                    <a:pt x="3827272" y="886713"/>
                  </a:lnTo>
                  <a:lnTo>
                    <a:pt x="3831717" y="921257"/>
                  </a:lnTo>
                  <a:lnTo>
                    <a:pt x="3831717" y="939037"/>
                  </a:lnTo>
                  <a:lnTo>
                    <a:pt x="3831717" y="2203830"/>
                  </a:lnTo>
                  <a:lnTo>
                    <a:pt x="3832860" y="2221610"/>
                  </a:lnTo>
                  <a:lnTo>
                    <a:pt x="3833876" y="2239391"/>
                  </a:lnTo>
                  <a:lnTo>
                    <a:pt x="3843782" y="2290826"/>
                  </a:lnTo>
                  <a:lnTo>
                    <a:pt x="3862578" y="2339213"/>
                  </a:lnTo>
                  <a:lnTo>
                    <a:pt x="3888994" y="2384679"/>
                  </a:lnTo>
                  <a:lnTo>
                    <a:pt x="3920871" y="2425191"/>
                  </a:lnTo>
                  <a:lnTo>
                    <a:pt x="3959352" y="2461767"/>
                  </a:lnTo>
                  <a:lnTo>
                    <a:pt x="4003421" y="2493391"/>
                  </a:lnTo>
                  <a:lnTo>
                    <a:pt x="4052951" y="2518155"/>
                  </a:lnTo>
                  <a:lnTo>
                    <a:pt x="4105656" y="2536952"/>
                  </a:lnTo>
                  <a:lnTo>
                    <a:pt x="4143121" y="2545841"/>
                  </a:lnTo>
                  <a:lnTo>
                    <a:pt x="4181602" y="2550794"/>
                  </a:lnTo>
                  <a:lnTo>
                    <a:pt x="4200398" y="2552700"/>
                  </a:lnTo>
                  <a:lnTo>
                    <a:pt x="4221226" y="2552700"/>
                  </a:lnTo>
                  <a:lnTo>
                    <a:pt x="4789043" y="2552700"/>
                  </a:lnTo>
                  <a:lnTo>
                    <a:pt x="4808855" y="2552700"/>
                  </a:lnTo>
                  <a:lnTo>
                    <a:pt x="4828667" y="2550794"/>
                  </a:lnTo>
                  <a:lnTo>
                    <a:pt x="4867275" y="2545841"/>
                  </a:lnTo>
                  <a:lnTo>
                    <a:pt x="4904613" y="2536952"/>
                  </a:lnTo>
                  <a:lnTo>
                    <a:pt x="4939792" y="2525014"/>
                  </a:lnTo>
                  <a:lnTo>
                    <a:pt x="4957445" y="2518155"/>
                  </a:lnTo>
                  <a:lnTo>
                    <a:pt x="5005832" y="2493391"/>
                  </a:lnTo>
                  <a:lnTo>
                    <a:pt x="5049901" y="2461767"/>
                  </a:lnTo>
                  <a:lnTo>
                    <a:pt x="5064252" y="2449956"/>
                  </a:lnTo>
                  <a:lnTo>
                    <a:pt x="5076317" y="2438018"/>
                  </a:lnTo>
                  <a:lnTo>
                    <a:pt x="5089525" y="2425191"/>
                  </a:lnTo>
                  <a:lnTo>
                    <a:pt x="5100574" y="2412365"/>
                  </a:lnTo>
                  <a:lnTo>
                    <a:pt x="5111496" y="2398522"/>
                  </a:lnTo>
                  <a:lnTo>
                    <a:pt x="5121402" y="2384679"/>
                  </a:lnTo>
                  <a:lnTo>
                    <a:pt x="5131308" y="2369819"/>
                  </a:lnTo>
                  <a:lnTo>
                    <a:pt x="5139055" y="2355088"/>
                  </a:lnTo>
                  <a:lnTo>
                    <a:pt x="5147818" y="2339213"/>
                  </a:lnTo>
                  <a:lnTo>
                    <a:pt x="5165471" y="2290826"/>
                  </a:lnTo>
                  <a:lnTo>
                    <a:pt x="5176393" y="2239391"/>
                  </a:lnTo>
                  <a:lnTo>
                    <a:pt x="5177536" y="2221610"/>
                  </a:lnTo>
                  <a:lnTo>
                    <a:pt x="5177536" y="2203830"/>
                  </a:lnTo>
                  <a:lnTo>
                    <a:pt x="5177536" y="348868"/>
                  </a:lnTo>
                  <a:lnTo>
                    <a:pt x="5178679" y="331088"/>
                  </a:lnTo>
                  <a:lnTo>
                    <a:pt x="5179695" y="313308"/>
                  </a:lnTo>
                  <a:lnTo>
                    <a:pt x="5182997" y="295528"/>
                  </a:lnTo>
                  <a:lnTo>
                    <a:pt x="5186299" y="278764"/>
                  </a:lnTo>
                  <a:lnTo>
                    <a:pt x="5190744" y="262000"/>
                  </a:lnTo>
                  <a:lnTo>
                    <a:pt x="5195189" y="245109"/>
                  </a:lnTo>
                  <a:lnTo>
                    <a:pt x="5201793" y="229362"/>
                  </a:lnTo>
                  <a:lnTo>
                    <a:pt x="5208397" y="213487"/>
                  </a:lnTo>
                  <a:lnTo>
                    <a:pt x="5216017" y="197738"/>
                  </a:lnTo>
                  <a:lnTo>
                    <a:pt x="5244719" y="154177"/>
                  </a:lnTo>
                  <a:lnTo>
                    <a:pt x="5279898" y="114680"/>
                  </a:lnTo>
                  <a:lnTo>
                    <a:pt x="5291963" y="101853"/>
                  </a:lnTo>
                  <a:lnTo>
                    <a:pt x="5306314" y="90931"/>
                  </a:lnTo>
                  <a:lnTo>
                    <a:pt x="5319522" y="79120"/>
                  </a:lnTo>
                  <a:lnTo>
                    <a:pt x="5334889" y="69214"/>
                  </a:lnTo>
                  <a:lnTo>
                    <a:pt x="5382260" y="41528"/>
                  </a:lnTo>
                  <a:lnTo>
                    <a:pt x="5433949" y="20700"/>
                  </a:lnTo>
                  <a:lnTo>
                    <a:pt x="5470271" y="10921"/>
                  </a:lnTo>
                  <a:lnTo>
                    <a:pt x="5488940" y="6857"/>
                  </a:lnTo>
                  <a:lnTo>
                    <a:pt x="5507736" y="3937"/>
                  </a:lnTo>
                  <a:lnTo>
                    <a:pt x="5527421" y="1015"/>
                  </a:lnTo>
                  <a:lnTo>
                    <a:pt x="5547233" y="0"/>
                  </a:lnTo>
                  <a:lnTo>
                    <a:pt x="5567045" y="0"/>
                  </a:lnTo>
                  <a:lnTo>
                    <a:pt x="6111748" y="0"/>
                  </a:lnTo>
                  <a:lnTo>
                    <a:pt x="6131560" y="0"/>
                  </a:lnTo>
                  <a:lnTo>
                    <a:pt x="6151372" y="1015"/>
                  </a:lnTo>
                  <a:lnTo>
                    <a:pt x="6171184" y="3937"/>
                  </a:lnTo>
                  <a:lnTo>
                    <a:pt x="6189980" y="6857"/>
                  </a:lnTo>
                  <a:lnTo>
                    <a:pt x="6208649" y="10921"/>
                  </a:lnTo>
                  <a:lnTo>
                    <a:pt x="6227318" y="14858"/>
                  </a:lnTo>
                  <a:lnTo>
                    <a:pt x="6280150" y="33654"/>
                  </a:lnTo>
                  <a:lnTo>
                    <a:pt x="6328537" y="59308"/>
                  </a:lnTo>
                  <a:lnTo>
                    <a:pt x="6372606" y="90931"/>
                  </a:lnTo>
                  <a:lnTo>
                    <a:pt x="6411087" y="126491"/>
                  </a:lnTo>
                  <a:lnTo>
                    <a:pt x="6444107" y="168020"/>
                  </a:lnTo>
                  <a:lnTo>
                    <a:pt x="6469507" y="213487"/>
                  </a:lnTo>
                  <a:lnTo>
                    <a:pt x="6488176" y="262000"/>
                  </a:lnTo>
                  <a:lnTo>
                    <a:pt x="6498082" y="313308"/>
                  </a:lnTo>
                  <a:lnTo>
                    <a:pt x="6500241" y="331088"/>
                  </a:lnTo>
                  <a:lnTo>
                    <a:pt x="6500241" y="348868"/>
                  </a:lnTo>
                  <a:lnTo>
                    <a:pt x="6500241" y="1161414"/>
                  </a:lnTo>
                  <a:lnTo>
                    <a:pt x="6501384" y="1179195"/>
                  </a:lnTo>
                  <a:lnTo>
                    <a:pt x="6502527" y="1197102"/>
                  </a:lnTo>
                  <a:lnTo>
                    <a:pt x="6512306" y="1248409"/>
                  </a:lnTo>
                  <a:lnTo>
                    <a:pt x="6524498" y="1281048"/>
                  </a:lnTo>
                  <a:lnTo>
                    <a:pt x="6531102" y="1296923"/>
                  </a:lnTo>
                  <a:lnTo>
                    <a:pt x="6557517" y="1342389"/>
                  </a:lnTo>
                  <a:lnTo>
                    <a:pt x="6589394" y="1382902"/>
                  </a:lnTo>
                  <a:lnTo>
                    <a:pt x="6614667" y="1407540"/>
                  </a:lnTo>
                  <a:lnTo>
                    <a:pt x="6627876" y="1419478"/>
                  </a:lnTo>
                  <a:lnTo>
                    <a:pt x="6671944" y="1451102"/>
                  </a:lnTo>
                  <a:lnTo>
                    <a:pt x="6721475" y="1475739"/>
                  </a:lnTo>
                  <a:lnTo>
                    <a:pt x="6774307" y="1494535"/>
                  </a:lnTo>
                  <a:lnTo>
                    <a:pt x="6792976" y="1499489"/>
                  </a:lnTo>
                  <a:lnTo>
                    <a:pt x="6811644" y="1503426"/>
                  </a:lnTo>
                  <a:lnTo>
                    <a:pt x="6830440" y="1506473"/>
                  </a:lnTo>
                  <a:lnTo>
                    <a:pt x="6850253" y="1508378"/>
                  </a:lnTo>
                  <a:lnTo>
                    <a:pt x="6870064" y="1510410"/>
                  </a:lnTo>
                  <a:lnTo>
                    <a:pt x="6889877" y="1510410"/>
                  </a:lnTo>
                  <a:lnTo>
                    <a:pt x="7613904" y="1510410"/>
                  </a:lnTo>
                </a:path>
              </a:pathLst>
            </a:custGeom>
            <a:ln w="762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80500" y="2607944"/>
              <a:ext cx="165353" cy="16383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53897" y="2333625"/>
            <a:ext cx="33845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Injection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1522" y="2473642"/>
            <a:ext cx="114300" cy="115570"/>
            <a:chOff x="751522" y="2473642"/>
            <a:chExt cx="114300" cy="115570"/>
          </a:xfrm>
        </p:grpSpPr>
        <p:sp>
          <p:nvSpPr>
            <p:cNvPr id="13" name="object 13"/>
            <p:cNvSpPr/>
            <p:nvPr/>
          </p:nvSpPr>
          <p:spPr>
            <a:xfrm>
              <a:off x="765809" y="2487929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85343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5343" y="86868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5809" y="2487929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0" y="86868"/>
                  </a:moveTo>
                  <a:lnTo>
                    <a:pt x="85343" y="86868"/>
                  </a:lnTo>
                  <a:lnTo>
                    <a:pt x="85343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364926" y="2051494"/>
            <a:ext cx="114300" cy="115570"/>
            <a:chOff x="4364926" y="2051494"/>
            <a:chExt cx="114300" cy="115570"/>
          </a:xfrm>
        </p:grpSpPr>
        <p:sp>
          <p:nvSpPr>
            <p:cNvPr id="16" name="object 16"/>
            <p:cNvSpPr/>
            <p:nvPr/>
          </p:nvSpPr>
          <p:spPr>
            <a:xfrm>
              <a:off x="4379214" y="2065782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85344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5344" y="86868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9214" y="2065782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0" y="86868"/>
                  </a:moveTo>
                  <a:lnTo>
                    <a:pt x="85344" y="86868"/>
                  </a:lnTo>
                  <a:lnTo>
                    <a:pt x="85344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188910" y="2493454"/>
            <a:ext cx="114300" cy="115570"/>
            <a:chOff x="1188910" y="2493454"/>
            <a:chExt cx="114300" cy="115570"/>
          </a:xfrm>
        </p:grpSpPr>
        <p:sp>
          <p:nvSpPr>
            <p:cNvPr id="19" name="object 19"/>
            <p:cNvSpPr/>
            <p:nvPr/>
          </p:nvSpPr>
          <p:spPr>
            <a:xfrm>
              <a:off x="1203197" y="2507742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85343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5343" y="86868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3197" y="2507742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0" y="86868"/>
                  </a:moveTo>
                  <a:lnTo>
                    <a:pt x="85343" y="86868"/>
                  </a:lnTo>
                  <a:lnTo>
                    <a:pt x="85343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56843" y="2261742"/>
            <a:ext cx="546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Sensitive</a:t>
            </a:r>
            <a:r>
              <a:rPr sz="600" b="1" spc="45" dirty="0">
                <a:latin typeface="Arial"/>
                <a:cs typeface="Arial"/>
              </a:rPr>
              <a:t> </a:t>
            </a:r>
            <a:r>
              <a:rPr sz="600" b="1" spc="-20" dirty="0">
                <a:latin typeface="Arial"/>
                <a:cs typeface="Arial"/>
              </a:rPr>
              <a:t>Data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PII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87932" y="2713101"/>
            <a:ext cx="5156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Arial"/>
                <a:cs typeface="Arial"/>
              </a:rPr>
              <a:t>SQL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Injection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72018" y="2939986"/>
            <a:ext cx="115570" cy="115570"/>
            <a:chOff x="1672018" y="2939986"/>
            <a:chExt cx="115570" cy="115570"/>
          </a:xfrm>
        </p:grpSpPr>
        <p:sp>
          <p:nvSpPr>
            <p:cNvPr id="24" name="object 24"/>
            <p:cNvSpPr/>
            <p:nvPr/>
          </p:nvSpPr>
          <p:spPr>
            <a:xfrm>
              <a:off x="1686305" y="295427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4" h="86994">
                  <a:moveTo>
                    <a:pt x="86868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86305" y="295427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4" h="86994">
                  <a:moveTo>
                    <a:pt x="0" y="86868"/>
                  </a:moveTo>
                  <a:lnTo>
                    <a:pt x="86868" y="86868"/>
                  </a:lnTo>
                  <a:lnTo>
                    <a:pt x="86868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46454" y="3724097"/>
            <a:ext cx="422909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Arial"/>
                <a:cs typeface="Arial"/>
              </a:rPr>
              <a:t>User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Intent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81162" y="3397186"/>
            <a:ext cx="114300" cy="115570"/>
            <a:chOff x="1681162" y="3397186"/>
            <a:chExt cx="114300" cy="115570"/>
          </a:xfrm>
        </p:grpSpPr>
        <p:sp>
          <p:nvSpPr>
            <p:cNvPr id="28" name="object 28"/>
            <p:cNvSpPr/>
            <p:nvPr/>
          </p:nvSpPr>
          <p:spPr>
            <a:xfrm>
              <a:off x="1695450" y="3411473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5">
                  <a:moveTo>
                    <a:pt x="85343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5343" y="86868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5450" y="3411473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5">
                  <a:moveTo>
                    <a:pt x="0" y="86868"/>
                  </a:moveTo>
                  <a:lnTo>
                    <a:pt x="85343" y="86868"/>
                  </a:lnTo>
                  <a:lnTo>
                    <a:pt x="85343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503741" y="1002601"/>
            <a:ext cx="6155690" cy="3244215"/>
            <a:chOff x="2503741" y="1002601"/>
            <a:chExt cx="6155690" cy="3244215"/>
          </a:xfrm>
        </p:grpSpPr>
        <p:sp>
          <p:nvSpPr>
            <p:cNvPr id="31" name="object 31"/>
            <p:cNvSpPr/>
            <p:nvPr/>
          </p:nvSpPr>
          <p:spPr>
            <a:xfrm>
              <a:off x="2508504" y="1007363"/>
              <a:ext cx="0" cy="3234690"/>
            </a:xfrm>
            <a:custGeom>
              <a:avLst/>
              <a:gdLst/>
              <a:ahLst/>
              <a:cxnLst/>
              <a:rect l="l" t="t" r="r" b="b"/>
              <a:pathLst>
                <a:path h="3234690">
                  <a:moveTo>
                    <a:pt x="0" y="0"/>
                  </a:moveTo>
                  <a:lnTo>
                    <a:pt x="0" y="3234601"/>
                  </a:lnTo>
                </a:path>
              </a:pathLst>
            </a:custGeom>
            <a:ln w="9525">
              <a:solidFill>
                <a:srgbClr val="EB8B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44774" y="1844802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85343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5343" y="86868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44774" y="1844802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0" y="86868"/>
                  </a:moveTo>
                  <a:lnTo>
                    <a:pt x="85343" y="86868"/>
                  </a:lnTo>
                  <a:lnTo>
                    <a:pt x="85343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79214" y="2497074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85344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5344" y="86868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79214" y="2497074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0" y="86868"/>
                  </a:moveTo>
                  <a:lnTo>
                    <a:pt x="85344" y="86868"/>
                  </a:lnTo>
                  <a:lnTo>
                    <a:pt x="85344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59318" y="2697480"/>
              <a:ext cx="361950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361823" y="0"/>
                  </a:lnTo>
                </a:path>
              </a:pathLst>
            </a:custGeom>
            <a:ln w="76200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01818" y="3694937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5">
                  <a:moveTo>
                    <a:pt x="85344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5344" y="86868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01818" y="3694937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5">
                  <a:moveTo>
                    <a:pt x="0" y="86868"/>
                  </a:moveTo>
                  <a:lnTo>
                    <a:pt x="85344" y="86868"/>
                  </a:lnTo>
                  <a:lnTo>
                    <a:pt x="85344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118717" y="3143757"/>
            <a:ext cx="50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Arial"/>
                <a:cs typeface="Arial"/>
              </a:rPr>
              <a:t>Training</a:t>
            </a:r>
            <a:r>
              <a:rPr sz="600" b="1" spc="-40" dirty="0">
                <a:latin typeface="Arial"/>
                <a:cs typeface="Arial"/>
              </a:rPr>
              <a:t> </a:t>
            </a:r>
            <a:r>
              <a:rPr sz="600" b="1" spc="-20" dirty="0">
                <a:latin typeface="Arial"/>
                <a:cs typeface="Arial"/>
              </a:rPr>
              <a:t>Data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Poisoning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87064" y="2840863"/>
            <a:ext cx="4610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20" dirty="0">
                <a:latin typeface="Arial"/>
                <a:cs typeface="Arial"/>
              </a:rPr>
              <a:t>SSRF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600" b="1" spc="-10" dirty="0">
                <a:latin typeface="Arial"/>
                <a:cs typeface="Arial"/>
              </a:rPr>
              <a:t>Vulneribility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037522" y="2882074"/>
            <a:ext cx="114300" cy="115570"/>
            <a:chOff x="3037522" y="2882074"/>
            <a:chExt cx="114300" cy="115570"/>
          </a:xfrm>
        </p:grpSpPr>
        <p:sp>
          <p:nvSpPr>
            <p:cNvPr id="42" name="object 42"/>
            <p:cNvSpPr/>
            <p:nvPr/>
          </p:nvSpPr>
          <p:spPr>
            <a:xfrm>
              <a:off x="3051810" y="2896361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85343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5343" y="86868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51810" y="2896361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0" y="86868"/>
                  </a:moveTo>
                  <a:lnTo>
                    <a:pt x="85343" y="86868"/>
                  </a:lnTo>
                  <a:lnTo>
                    <a:pt x="85343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3034474" y="2199322"/>
            <a:ext cx="114300" cy="115570"/>
            <a:chOff x="3034474" y="2199322"/>
            <a:chExt cx="114300" cy="115570"/>
          </a:xfrm>
        </p:grpSpPr>
        <p:sp>
          <p:nvSpPr>
            <p:cNvPr id="45" name="object 45"/>
            <p:cNvSpPr/>
            <p:nvPr/>
          </p:nvSpPr>
          <p:spPr>
            <a:xfrm>
              <a:off x="3048761" y="2213610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85343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5343" y="86868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48761" y="2213610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0" y="86868"/>
                  </a:moveTo>
                  <a:lnTo>
                    <a:pt x="85343" y="86868"/>
                  </a:lnTo>
                  <a:lnTo>
                    <a:pt x="85343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643377" y="1676146"/>
            <a:ext cx="4191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Integration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600" b="1" spc="-10" dirty="0">
                <a:latin typeface="Arial"/>
                <a:cs typeface="Arial"/>
              </a:rPr>
              <a:t>Monitoring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351466" y="1713166"/>
            <a:ext cx="115570" cy="114300"/>
            <a:chOff x="3351466" y="1713166"/>
            <a:chExt cx="115570" cy="114300"/>
          </a:xfrm>
        </p:grpSpPr>
        <p:sp>
          <p:nvSpPr>
            <p:cNvPr id="49" name="object 49"/>
            <p:cNvSpPr/>
            <p:nvPr/>
          </p:nvSpPr>
          <p:spPr>
            <a:xfrm>
              <a:off x="3365753" y="1727454"/>
              <a:ext cx="86995" cy="85725"/>
            </a:xfrm>
            <a:custGeom>
              <a:avLst/>
              <a:gdLst/>
              <a:ahLst/>
              <a:cxnLst/>
              <a:rect l="l" t="t" r="r" b="b"/>
              <a:pathLst>
                <a:path w="86995" h="85725">
                  <a:moveTo>
                    <a:pt x="86867" y="0"/>
                  </a:moveTo>
                  <a:lnTo>
                    <a:pt x="0" y="0"/>
                  </a:lnTo>
                  <a:lnTo>
                    <a:pt x="0" y="85344"/>
                  </a:lnTo>
                  <a:lnTo>
                    <a:pt x="86867" y="85344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65753" y="1727454"/>
              <a:ext cx="86995" cy="85725"/>
            </a:xfrm>
            <a:custGeom>
              <a:avLst/>
              <a:gdLst/>
              <a:ahLst/>
              <a:cxnLst/>
              <a:rect l="l" t="t" r="r" b="b"/>
              <a:pathLst>
                <a:path w="86995" h="85725">
                  <a:moveTo>
                    <a:pt x="0" y="85344"/>
                  </a:moveTo>
                  <a:lnTo>
                    <a:pt x="86867" y="85344"/>
                  </a:lnTo>
                  <a:lnTo>
                    <a:pt x="86867" y="0"/>
                  </a:lnTo>
                  <a:lnTo>
                    <a:pt x="0" y="0"/>
                  </a:lnTo>
                  <a:lnTo>
                    <a:pt x="0" y="85344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203194" y="1444497"/>
            <a:ext cx="396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Encrypted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Request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877246" y="1713166"/>
            <a:ext cx="115570" cy="114300"/>
            <a:chOff x="3877246" y="1713166"/>
            <a:chExt cx="115570" cy="114300"/>
          </a:xfrm>
        </p:grpSpPr>
        <p:sp>
          <p:nvSpPr>
            <p:cNvPr id="53" name="object 53"/>
            <p:cNvSpPr/>
            <p:nvPr/>
          </p:nvSpPr>
          <p:spPr>
            <a:xfrm>
              <a:off x="3891534" y="1727454"/>
              <a:ext cx="86995" cy="85725"/>
            </a:xfrm>
            <a:custGeom>
              <a:avLst/>
              <a:gdLst/>
              <a:ahLst/>
              <a:cxnLst/>
              <a:rect l="l" t="t" r="r" b="b"/>
              <a:pathLst>
                <a:path w="86995" h="85725">
                  <a:moveTo>
                    <a:pt x="86867" y="0"/>
                  </a:moveTo>
                  <a:lnTo>
                    <a:pt x="0" y="0"/>
                  </a:lnTo>
                  <a:lnTo>
                    <a:pt x="0" y="85344"/>
                  </a:lnTo>
                  <a:lnTo>
                    <a:pt x="86867" y="85344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91534" y="1727454"/>
              <a:ext cx="86995" cy="85725"/>
            </a:xfrm>
            <a:custGeom>
              <a:avLst/>
              <a:gdLst/>
              <a:ahLst/>
              <a:cxnLst/>
              <a:rect l="l" t="t" r="r" b="b"/>
              <a:pathLst>
                <a:path w="86995" h="85725">
                  <a:moveTo>
                    <a:pt x="0" y="85344"/>
                  </a:moveTo>
                  <a:lnTo>
                    <a:pt x="86867" y="85344"/>
                  </a:lnTo>
                  <a:lnTo>
                    <a:pt x="86867" y="0"/>
                  </a:lnTo>
                  <a:lnTo>
                    <a:pt x="0" y="0"/>
                  </a:lnTo>
                  <a:lnTo>
                    <a:pt x="0" y="85344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716782" y="1358900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Arial"/>
                <a:cs typeface="Arial"/>
              </a:rPr>
              <a:t>Valid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-50" dirty="0">
                <a:latin typeface="Arial"/>
                <a:cs typeface="Arial"/>
              </a:rPr>
              <a:t>&amp;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Authorised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Request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53203" y="2025776"/>
            <a:ext cx="6172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Arial"/>
                <a:cs typeface="Arial"/>
              </a:rPr>
              <a:t>Access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controls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221985" y="3848506"/>
            <a:ext cx="5461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Cryptographic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600" b="1" spc="-10" dirty="0">
                <a:latin typeface="Arial"/>
                <a:cs typeface="Arial"/>
              </a:rPr>
              <a:t>failures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027354" y="1458658"/>
            <a:ext cx="114300" cy="115570"/>
            <a:chOff x="7027354" y="1458658"/>
            <a:chExt cx="114300" cy="115570"/>
          </a:xfrm>
        </p:grpSpPr>
        <p:sp>
          <p:nvSpPr>
            <p:cNvPr id="59" name="object 59"/>
            <p:cNvSpPr/>
            <p:nvPr/>
          </p:nvSpPr>
          <p:spPr>
            <a:xfrm>
              <a:off x="7041642" y="1472946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85344" y="0"/>
                  </a:moveTo>
                  <a:lnTo>
                    <a:pt x="0" y="0"/>
                  </a:lnTo>
                  <a:lnTo>
                    <a:pt x="0" y="86867"/>
                  </a:lnTo>
                  <a:lnTo>
                    <a:pt x="85344" y="86867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41642" y="1472946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0" y="86867"/>
                  </a:moveTo>
                  <a:lnTo>
                    <a:pt x="85344" y="86867"/>
                  </a:lnTo>
                  <a:lnTo>
                    <a:pt x="85344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195566" y="1458214"/>
            <a:ext cx="46863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Rule-Engine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298563" y="2476626"/>
            <a:ext cx="49275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Arial"/>
                <a:cs typeface="Arial"/>
              </a:rPr>
              <a:t>AI</a:t>
            </a:r>
            <a:r>
              <a:rPr sz="600" b="1" spc="-10" dirty="0">
                <a:latin typeface="Arial"/>
                <a:cs typeface="Arial"/>
              </a:rPr>
              <a:t> Alignment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159686" y="2636710"/>
            <a:ext cx="114300" cy="115570"/>
            <a:chOff x="8159686" y="2636710"/>
            <a:chExt cx="114300" cy="115570"/>
          </a:xfrm>
        </p:grpSpPr>
        <p:sp>
          <p:nvSpPr>
            <p:cNvPr id="64" name="object 64"/>
            <p:cNvSpPr/>
            <p:nvPr/>
          </p:nvSpPr>
          <p:spPr>
            <a:xfrm>
              <a:off x="8173973" y="2650998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85344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5344" y="86868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173973" y="2650998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0" y="86868"/>
                  </a:moveTo>
                  <a:lnTo>
                    <a:pt x="85344" y="86868"/>
                  </a:lnTo>
                  <a:lnTo>
                    <a:pt x="85344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8087614" y="2349500"/>
            <a:ext cx="504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Hallucination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Check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30708" y="1050416"/>
            <a:ext cx="8602980" cy="88265"/>
          </a:xfrm>
          <a:custGeom>
            <a:avLst/>
            <a:gdLst/>
            <a:ahLst/>
            <a:cxnLst/>
            <a:rect l="l" t="t" r="r" b="b"/>
            <a:pathLst>
              <a:path w="8602980" h="88265">
                <a:moveTo>
                  <a:pt x="114300" y="43561"/>
                </a:moveTo>
                <a:lnTo>
                  <a:pt x="76200" y="43561"/>
                </a:lnTo>
                <a:lnTo>
                  <a:pt x="76200" y="11811"/>
                </a:lnTo>
                <a:lnTo>
                  <a:pt x="0" y="49911"/>
                </a:lnTo>
                <a:lnTo>
                  <a:pt x="76200" y="88011"/>
                </a:lnTo>
                <a:lnTo>
                  <a:pt x="76200" y="56261"/>
                </a:lnTo>
                <a:lnTo>
                  <a:pt x="114300" y="56261"/>
                </a:lnTo>
                <a:lnTo>
                  <a:pt x="114300" y="43561"/>
                </a:lnTo>
                <a:close/>
              </a:path>
              <a:path w="8602980" h="88265">
                <a:moveTo>
                  <a:pt x="203200" y="43561"/>
                </a:moveTo>
                <a:lnTo>
                  <a:pt x="152400" y="43561"/>
                </a:lnTo>
                <a:lnTo>
                  <a:pt x="152400" y="56261"/>
                </a:lnTo>
                <a:lnTo>
                  <a:pt x="203200" y="56261"/>
                </a:lnTo>
                <a:lnTo>
                  <a:pt x="203200" y="43561"/>
                </a:lnTo>
                <a:close/>
              </a:path>
              <a:path w="8602980" h="88265">
                <a:moveTo>
                  <a:pt x="292100" y="43561"/>
                </a:moveTo>
                <a:lnTo>
                  <a:pt x="241300" y="43561"/>
                </a:lnTo>
                <a:lnTo>
                  <a:pt x="241300" y="56261"/>
                </a:lnTo>
                <a:lnTo>
                  <a:pt x="292100" y="56261"/>
                </a:lnTo>
                <a:lnTo>
                  <a:pt x="292100" y="43561"/>
                </a:lnTo>
                <a:close/>
              </a:path>
              <a:path w="8602980" h="88265">
                <a:moveTo>
                  <a:pt x="381000" y="43561"/>
                </a:moveTo>
                <a:lnTo>
                  <a:pt x="330200" y="43561"/>
                </a:lnTo>
                <a:lnTo>
                  <a:pt x="330200" y="56261"/>
                </a:lnTo>
                <a:lnTo>
                  <a:pt x="381000" y="56261"/>
                </a:lnTo>
                <a:lnTo>
                  <a:pt x="381000" y="43561"/>
                </a:lnTo>
                <a:close/>
              </a:path>
              <a:path w="8602980" h="88265">
                <a:moveTo>
                  <a:pt x="469900" y="43561"/>
                </a:moveTo>
                <a:lnTo>
                  <a:pt x="419100" y="43561"/>
                </a:lnTo>
                <a:lnTo>
                  <a:pt x="419100" y="56261"/>
                </a:lnTo>
                <a:lnTo>
                  <a:pt x="469900" y="56261"/>
                </a:lnTo>
                <a:lnTo>
                  <a:pt x="469900" y="43561"/>
                </a:lnTo>
                <a:close/>
              </a:path>
              <a:path w="8602980" h="88265">
                <a:moveTo>
                  <a:pt x="558800" y="43561"/>
                </a:moveTo>
                <a:lnTo>
                  <a:pt x="508000" y="43561"/>
                </a:lnTo>
                <a:lnTo>
                  <a:pt x="508000" y="56261"/>
                </a:lnTo>
                <a:lnTo>
                  <a:pt x="558800" y="56261"/>
                </a:lnTo>
                <a:lnTo>
                  <a:pt x="558800" y="43561"/>
                </a:lnTo>
                <a:close/>
              </a:path>
              <a:path w="8602980" h="88265">
                <a:moveTo>
                  <a:pt x="647700" y="43561"/>
                </a:moveTo>
                <a:lnTo>
                  <a:pt x="596900" y="43561"/>
                </a:lnTo>
                <a:lnTo>
                  <a:pt x="596900" y="56261"/>
                </a:lnTo>
                <a:lnTo>
                  <a:pt x="647700" y="56261"/>
                </a:lnTo>
                <a:lnTo>
                  <a:pt x="647700" y="43561"/>
                </a:lnTo>
                <a:close/>
              </a:path>
              <a:path w="8602980" h="88265">
                <a:moveTo>
                  <a:pt x="736600" y="43561"/>
                </a:moveTo>
                <a:lnTo>
                  <a:pt x="685800" y="43561"/>
                </a:lnTo>
                <a:lnTo>
                  <a:pt x="685800" y="56261"/>
                </a:lnTo>
                <a:lnTo>
                  <a:pt x="736600" y="56261"/>
                </a:lnTo>
                <a:lnTo>
                  <a:pt x="736600" y="43561"/>
                </a:lnTo>
                <a:close/>
              </a:path>
              <a:path w="8602980" h="88265">
                <a:moveTo>
                  <a:pt x="825500" y="43561"/>
                </a:moveTo>
                <a:lnTo>
                  <a:pt x="774700" y="43561"/>
                </a:lnTo>
                <a:lnTo>
                  <a:pt x="774700" y="56261"/>
                </a:lnTo>
                <a:lnTo>
                  <a:pt x="825500" y="56261"/>
                </a:lnTo>
                <a:lnTo>
                  <a:pt x="825500" y="43561"/>
                </a:lnTo>
                <a:close/>
              </a:path>
              <a:path w="8602980" h="88265">
                <a:moveTo>
                  <a:pt x="914400" y="43561"/>
                </a:moveTo>
                <a:lnTo>
                  <a:pt x="863600" y="43561"/>
                </a:lnTo>
                <a:lnTo>
                  <a:pt x="863600" y="56261"/>
                </a:lnTo>
                <a:lnTo>
                  <a:pt x="914400" y="56261"/>
                </a:lnTo>
                <a:lnTo>
                  <a:pt x="914400" y="43561"/>
                </a:lnTo>
                <a:close/>
              </a:path>
              <a:path w="8602980" h="88265">
                <a:moveTo>
                  <a:pt x="1003300" y="43561"/>
                </a:moveTo>
                <a:lnTo>
                  <a:pt x="952500" y="43561"/>
                </a:lnTo>
                <a:lnTo>
                  <a:pt x="952500" y="56261"/>
                </a:lnTo>
                <a:lnTo>
                  <a:pt x="1003300" y="56261"/>
                </a:lnTo>
                <a:lnTo>
                  <a:pt x="1003300" y="43561"/>
                </a:lnTo>
                <a:close/>
              </a:path>
              <a:path w="8602980" h="88265">
                <a:moveTo>
                  <a:pt x="1092200" y="43561"/>
                </a:moveTo>
                <a:lnTo>
                  <a:pt x="1041400" y="43561"/>
                </a:lnTo>
                <a:lnTo>
                  <a:pt x="1041400" y="56261"/>
                </a:lnTo>
                <a:lnTo>
                  <a:pt x="1092200" y="56261"/>
                </a:lnTo>
                <a:lnTo>
                  <a:pt x="1092200" y="43561"/>
                </a:lnTo>
                <a:close/>
              </a:path>
              <a:path w="8602980" h="88265">
                <a:moveTo>
                  <a:pt x="1181100" y="43561"/>
                </a:moveTo>
                <a:lnTo>
                  <a:pt x="1130300" y="43561"/>
                </a:lnTo>
                <a:lnTo>
                  <a:pt x="1130300" y="56261"/>
                </a:lnTo>
                <a:lnTo>
                  <a:pt x="1181100" y="56261"/>
                </a:lnTo>
                <a:lnTo>
                  <a:pt x="1181100" y="43561"/>
                </a:lnTo>
                <a:close/>
              </a:path>
              <a:path w="8602980" h="88265">
                <a:moveTo>
                  <a:pt x="1270000" y="43561"/>
                </a:moveTo>
                <a:lnTo>
                  <a:pt x="1219200" y="43561"/>
                </a:lnTo>
                <a:lnTo>
                  <a:pt x="1219200" y="56261"/>
                </a:lnTo>
                <a:lnTo>
                  <a:pt x="1270000" y="56261"/>
                </a:lnTo>
                <a:lnTo>
                  <a:pt x="1270000" y="43561"/>
                </a:lnTo>
                <a:close/>
              </a:path>
              <a:path w="8602980" h="88265">
                <a:moveTo>
                  <a:pt x="1358900" y="43561"/>
                </a:moveTo>
                <a:lnTo>
                  <a:pt x="1308087" y="43561"/>
                </a:lnTo>
                <a:lnTo>
                  <a:pt x="1308087" y="56261"/>
                </a:lnTo>
                <a:lnTo>
                  <a:pt x="1358900" y="56261"/>
                </a:lnTo>
                <a:lnTo>
                  <a:pt x="1358900" y="43561"/>
                </a:lnTo>
                <a:close/>
              </a:path>
              <a:path w="8602980" h="88265">
                <a:moveTo>
                  <a:pt x="1447800" y="43561"/>
                </a:moveTo>
                <a:lnTo>
                  <a:pt x="1397000" y="43561"/>
                </a:lnTo>
                <a:lnTo>
                  <a:pt x="1397000" y="56261"/>
                </a:lnTo>
                <a:lnTo>
                  <a:pt x="1447800" y="56261"/>
                </a:lnTo>
                <a:lnTo>
                  <a:pt x="1447800" y="43561"/>
                </a:lnTo>
                <a:close/>
              </a:path>
              <a:path w="8602980" h="88265">
                <a:moveTo>
                  <a:pt x="1536700" y="43561"/>
                </a:moveTo>
                <a:lnTo>
                  <a:pt x="1485900" y="43561"/>
                </a:lnTo>
                <a:lnTo>
                  <a:pt x="1485900" y="56261"/>
                </a:lnTo>
                <a:lnTo>
                  <a:pt x="1536700" y="56261"/>
                </a:lnTo>
                <a:lnTo>
                  <a:pt x="1536700" y="43561"/>
                </a:lnTo>
                <a:close/>
              </a:path>
              <a:path w="8602980" h="88265">
                <a:moveTo>
                  <a:pt x="1625600" y="43561"/>
                </a:moveTo>
                <a:lnTo>
                  <a:pt x="1574800" y="43561"/>
                </a:lnTo>
                <a:lnTo>
                  <a:pt x="1574800" y="56261"/>
                </a:lnTo>
                <a:lnTo>
                  <a:pt x="1625600" y="56261"/>
                </a:lnTo>
                <a:lnTo>
                  <a:pt x="1625600" y="43561"/>
                </a:lnTo>
                <a:close/>
              </a:path>
              <a:path w="8602980" h="88265">
                <a:moveTo>
                  <a:pt x="1714500" y="43561"/>
                </a:moveTo>
                <a:lnTo>
                  <a:pt x="1663700" y="43561"/>
                </a:lnTo>
                <a:lnTo>
                  <a:pt x="1663700" y="56261"/>
                </a:lnTo>
                <a:lnTo>
                  <a:pt x="1714500" y="56261"/>
                </a:lnTo>
                <a:lnTo>
                  <a:pt x="1714500" y="43561"/>
                </a:lnTo>
                <a:close/>
              </a:path>
              <a:path w="8602980" h="88265">
                <a:moveTo>
                  <a:pt x="1803400" y="43561"/>
                </a:moveTo>
                <a:lnTo>
                  <a:pt x="1752600" y="43561"/>
                </a:lnTo>
                <a:lnTo>
                  <a:pt x="1752600" y="56261"/>
                </a:lnTo>
                <a:lnTo>
                  <a:pt x="1803400" y="56261"/>
                </a:lnTo>
                <a:lnTo>
                  <a:pt x="1803400" y="43561"/>
                </a:lnTo>
                <a:close/>
              </a:path>
              <a:path w="8602980" h="88265">
                <a:moveTo>
                  <a:pt x="1892300" y="43561"/>
                </a:moveTo>
                <a:lnTo>
                  <a:pt x="1841500" y="43561"/>
                </a:lnTo>
                <a:lnTo>
                  <a:pt x="1841500" y="56261"/>
                </a:lnTo>
                <a:lnTo>
                  <a:pt x="1892300" y="56261"/>
                </a:lnTo>
                <a:lnTo>
                  <a:pt x="1892300" y="43561"/>
                </a:lnTo>
                <a:close/>
              </a:path>
              <a:path w="8602980" h="88265">
                <a:moveTo>
                  <a:pt x="1981200" y="43561"/>
                </a:moveTo>
                <a:lnTo>
                  <a:pt x="1930400" y="43561"/>
                </a:lnTo>
                <a:lnTo>
                  <a:pt x="1930400" y="56261"/>
                </a:lnTo>
                <a:lnTo>
                  <a:pt x="1981200" y="56261"/>
                </a:lnTo>
                <a:lnTo>
                  <a:pt x="1981200" y="43561"/>
                </a:lnTo>
                <a:close/>
              </a:path>
              <a:path w="8602980" h="88265">
                <a:moveTo>
                  <a:pt x="2138426" y="49911"/>
                </a:moveTo>
                <a:lnTo>
                  <a:pt x="2125726" y="43561"/>
                </a:lnTo>
                <a:lnTo>
                  <a:pt x="2062226" y="11811"/>
                </a:lnTo>
                <a:lnTo>
                  <a:pt x="2062226" y="43561"/>
                </a:lnTo>
                <a:lnTo>
                  <a:pt x="2019300" y="43561"/>
                </a:lnTo>
                <a:lnTo>
                  <a:pt x="2019300" y="56261"/>
                </a:lnTo>
                <a:lnTo>
                  <a:pt x="2062226" y="56261"/>
                </a:lnTo>
                <a:lnTo>
                  <a:pt x="2062226" y="88011"/>
                </a:lnTo>
                <a:lnTo>
                  <a:pt x="2125726" y="56261"/>
                </a:lnTo>
                <a:lnTo>
                  <a:pt x="2138426" y="49911"/>
                </a:lnTo>
                <a:close/>
              </a:path>
              <a:path w="8602980" h="88265">
                <a:moveTo>
                  <a:pt x="2343912" y="40513"/>
                </a:moveTo>
                <a:lnTo>
                  <a:pt x="2305812" y="40513"/>
                </a:lnTo>
                <a:lnTo>
                  <a:pt x="2305812" y="8763"/>
                </a:lnTo>
                <a:lnTo>
                  <a:pt x="2229612" y="46863"/>
                </a:lnTo>
                <a:lnTo>
                  <a:pt x="2305812" y="84963"/>
                </a:lnTo>
                <a:lnTo>
                  <a:pt x="2305812" y="53213"/>
                </a:lnTo>
                <a:lnTo>
                  <a:pt x="2343912" y="53213"/>
                </a:lnTo>
                <a:lnTo>
                  <a:pt x="2343912" y="40513"/>
                </a:lnTo>
                <a:close/>
              </a:path>
              <a:path w="8602980" h="88265">
                <a:moveTo>
                  <a:pt x="2432812" y="40513"/>
                </a:moveTo>
                <a:lnTo>
                  <a:pt x="2382012" y="40513"/>
                </a:lnTo>
                <a:lnTo>
                  <a:pt x="2382012" y="53213"/>
                </a:lnTo>
                <a:lnTo>
                  <a:pt x="2432812" y="53213"/>
                </a:lnTo>
                <a:lnTo>
                  <a:pt x="2432812" y="40513"/>
                </a:lnTo>
                <a:close/>
              </a:path>
              <a:path w="8602980" h="88265">
                <a:moveTo>
                  <a:pt x="2521712" y="40513"/>
                </a:moveTo>
                <a:lnTo>
                  <a:pt x="2470912" y="40513"/>
                </a:lnTo>
                <a:lnTo>
                  <a:pt x="2470912" y="53213"/>
                </a:lnTo>
                <a:lnTo>
                  <a:pt x="2521712" y="53213"/>
                </a:lnTo>
                <a:lnTo>
                  <a:pt x="2521712" y="40513"/>
                </a:lnTo>
                <a:close/>
              </a:path>
              <a:path w="8602980" h="88265">
                <a:moveTo>
                  <a:pt x="2610612" y="40513"/>
                </a:moveTo>
                <a:lnTo>
                  <a:pt x="2559812" y="40513"/>
                </a:lnTo>
                <a:lnTo>
                  <a:pt x="2559812" y="53213"/>
                </a:lnTo>
                <a:lnTo>
                  <a:pt x="2610612" y="53213"/>
                </a:lnTo>
                <a:lnTo>
                  <a:pt x="2610612" y="40513"/>
                </a:lnTo>
                <a:close/>
              </a:path>
              <a:path w="8602980" h="88265">
                <a:moveTo>
                  <a:pt x="2699512" y="40513"/>
                </a:moveTo>
                <a:lnTo>
                  <a:pt x="2648712" y="40513"/>
                </a:lnTo>
                <a:lnTo>
                  <a:pt x="2648712" y="53213"/>
                </a:lnTo>
                <a:lnTo>
                  <a:pt x="2699512" y="53213"/>
                </a:lnTo>
                <a:lnTo>
                  <a:pt x="2699512" y="40513"/>
                </a:lnTo>
                <a:close/>
              </a:path>
              <a:path w="8602980" h="88265">
                <a:moveTo>
                  <a:pt x="2788412" y="40513"/>
                </a:moveTo>
                <a:lnTo>
                  <a:pt x="2737612" y="40513"/>
                </a:lnTo>
                <a:lnTo>
                  <a:pt x="2737612" y="53213"/>
                </a:lnTo>
                <a:lnTo>
                  <a:pt x="2788412" y="53213"/>
                </a:lnTo>
                <a:lnTo>
                  <a:pt x="2788412" y="40513"/>
                </a:lnTo>
                <a:close/>
              </a:path>
              <a:path w="8602980" h="88265">
                <a:moveTo>
                  <a:pt x="2877312" y="40513"/>
                </a:moveTo>
                <a:lnTo>
                  <a:pt x="2826512" y="40513"/>
                </a:lnTo>
                <a:lnTo>
                  <a:pt x="2826512" y="53213"/>
                </a:lnTo>
                <a:lnTo>
                  <a:pt x="2877312" y="53213"/>
                </a:lnTo>
                <a:lnTo>
                  <a:pt x="2877312" y="40513"/>
                </a:lnTo>
                <a:close/>
              </a:path>
              <a:path w="8602980" h="88265">
                <a:moveTo>
                  <a:pt x="2966212" y="40513"/>
                </a:moveTo>
                <a:lnTo>
                  <a:pt x="2915412" y="40513"/>
                </a:lnTo>
                <a:lnTo>
                  <a:pt x="2915412" y="53213"/>
                </a:lnTo>
                <a:lnTo>
                  <a:pt x="2966212" y="53213"/>
                </a:lnTo>
                <a:lnTo>
                  <a:pt x="2966212" y="40513"/>
                </a:lnTo>
                <a:close/>
              </a:path>
              <a:path w="8602980" h="88265">
                <a:moveTo>
                  <a:pt x="3055112" y="40513"/>
                </a:moveTo>
                <a:lnTo>
                  <a:pt x="3004312" y="40513"/>
                </a:lnTo>
                <a:lnTo>
                  <a:pt x="3004312" y="53213"/>
                </a:lnTo>
                <a:lnTo>
                  <a:pt x="3055112" y="53213"/>
                </a:lnTo>
                <a:lnTo>
                  <a:pt x="3055112" y="40513"/>
                </a:lnTo>
                <a:close/>
              </a:path>
              <a:path w="8602980" h="88265">
                <a:moveTo>
                  <a:pt x="3144012" y="40513"/>
                </a:moveTo>
                <a:lnTo>
                  <a:pt x="3093212" y="40513"/>
                </a:lnTo>
                <a:lnTo>
                  <a:pt x="3093212" y="53213"/>
                </a:lnTo>
                <a:lnTo>
                  <a:pt x="3144012" y="53213"/>
                </a:lnTo>
                <a:lnTo>
                  <a:pt x="3144012" y="40513"/>
                </a:lnTo>
                <a:close/>
              </a:path>
              <a:path w="8602980" h="88265">
                <a:moveTo>
                  <a:pt x="3232912" y="40513"/>
                </a:moveTo>
                <a:lnTo>
                  <a:pt x="3182112" y="40513"/>
                </a:lnTo>
                <a:lnTo>
                  <a:pt x="3182112" y="53213"/>
                </a:lnTo>
                <a:lnTo>
                  <a:pt x="3232912" y="53213"/>
                </a:lnTo>
                <a:lnTo>
                  <a:pt x="3232912" y="40513"/>
                </a:lnTo>
                <a:close/>
              </a:path>
              <a:path w="8602980" h="88265">
                <a:moveTo>
                  <a:pt x="3321812" y="40513"/>
                </a:moveTo>
                <a:lnTo>
                  <a:pt x="3271012" y="40513"/>
                </a:lnTo>
                <a:lnTo>
                  <a:pt x="3271012" y="53213"/>
                </a:lnTo>
                <a:lnTo>
                  <a:pt x="3321812" y="53213"/>
                </a:lnTo>
                <a:lnTo>
                  <a:pt x="3321812" y="40513"/>
                </a:lnTo>
                <a:close/>
              </a:path>
              <a:path w="8602980" h="88265">
                <a:moveTo>
                  <a:pt x="3410712" y="40513"/>
                </a:moveTo>
                <a:lnTo>
                  <a:pt x="3359912" y="40513"/>
                </a:lnTo>
                <a:lnTo>
                  <a:pt x="3359912" y="53213"/>
                </a:lnTo>
                <a:lnTo>
                  <a:pt x="3410712" y="53213"/>
                </a:lnTo>
                <a:lnTo>
                  <a:pt x="3410712" y="40513"/>
                </a:lnTo>
                <a:close/>
              </a:path>
              <a:path w="8602980" h="88265">
                <a:moveTo>
                  <a:pt x="3499612" y="40513"/>
                </a:moveTo>
                <a:lnTo>
                  <a:pt x="3448812" y="40513"/>
                </a:lnTo>
                <a:lnTo>
                  <a:pt x="3448812" y="53213"/>
                </a:lnTo>
                <a:lnTo>
                  <a:pt x="3499612" y="53213"/>
                </a:lnTo>
                <a:lnTo>
                  <a:pt x="3499612" y="40513"/>
                </a:lnTo>
                <a:close/>
              </a:path>
              <a:path w="8602980" h="88265">
                <a:moveTo>
                  <a:pt x="3588512" y="40513"/>
                </a:moveTo>
                <a:lnTo>
                  <a:pt x="3537712" y="40513"/>
                </a:lnTo>
                <a:lnTo>
                  <a:pt x="3537712" y="53213"/>
                </a:lnTo>
                <a:lnTo>
                  <a:pt x="3588512" y="53213"/>
                </a:lnTo>
                <a:lnTo>
                  <a:pt x="3588512" y="40513"/>
                </a:lnTo>
                <a:close/>
              </a:path>
              <a:path w="8602980" h="88265">
                <a:moveTo>
                  <a:pt x="3677412" y="40513"/>
                </a:moveTo>
                <a:lnTo>
                  <a:pt x="3626612" y="40513"/>
                </a:lnTo>
                <a:lnTo>
                  <a:pt x="3626612" y="53213"/>
                </a:lnTo>
                <a:lnTo>
                  <a:pt x="3677412" y="53213"/>
                </a:lnTo>
                <a:lnTo>
                  <a:pt x="3677412" y="40513"/>
                </a:lnTo>
                <a:close/>
              </a:path>
              <a:path w="8602980" h="88265">
                <a:moveTo>
                  <a:pt x="3766312" y="40513"/>
                </a:moveTo>
                <a:lnTo>
                  <a:pt x="3715512" y="40513"/>
                </a:lnTo>
                <a:lnTo>
                  <a:pt x="3715512" y="53213"/>
                </a:lnTo>
                <a:lnTo>
                  <a:pt x="3766312" y="53213"/>
                </a:lnTo>
                <a:lnTo>
                  <a:pt x="3766312" y="40513"/>
                </a:lnTo>
                <a:close/>
              </a:path>
              <a:path w="8602980" h="88265">
                <a:moveTo>
                  <a:pt x="3855212" y="40513"/>
                </a:moveTo>
                <a:lnTo>
                  <a:pt x="3804412" y="40513"/>
                </a:lnTo>
                <a:lnTo>
                  <a:pt x="3804412" y="53213"/>
                </a:lnTo>
                <a:lnTo>
                  <a:pt x="3855212" y="53213"/>
                </a:lnTo>
                <a:lnTo>
                  <a:pt x="3855212" y="40513"/>
                </a:lnTo>
                <a:close/>
              </a:path>
              <a:path w="8602980" h="88265">
                <a:moveTo>
                  <a:pt x="3940556" y="46863"/>
                </a:moveTo>
                <a:lnTo>
                  <a:pt x="3864356" y="8763"/>
                </a:lnTo>
                <a:lnTo>
                  <a:pt x="3864356" y="84963"/>
                </a:lnTo>
                <a:lnTo>
                  <a:pt x="3940556" y="46863"/>
                </a:lnTo>
                <a:close/>
              </a:path>
              <a:path w="8602980" h="88265">
                <a:moveTo>
                  <a:pt x="4087368" y="40513"/>
                </a:moveTo>
                <a:lnTo>
                  <a:pt x="4049268" y="40513"/>
                </a:lnTo>
                <a:lnTo>
                  <a:pt x="4049268" y="8763"/>
                </a:lnTo>
                <a:lnTo>
                  <a:pt x="3973068" y="46863"/>
                </a:lnTo>
                <a:lnTo>
                  <a:pt x="4049268" y="84963"/>
                </a:lnTo>
                <a:lnTo>
                  <a:pt x="4049268" y="53213"/>
                </a:lnTo>
                <a:lnTo>
                  <a:pt x="4087368" y="53213"/>
                </a:lnTo>
                <a:lnTo>
                  <a:pt x="4087368" y="40513"/>
                </a:lnTo>
                <a:close/>
              </a:path>
              <a:path w="8602980" h="88265">
                <a:moveTo>
                  <a:pt x="4176268" y="40513"/>
                </a:moveTo>
                <a:lnTo>
                  <a:pt x="4125468" y="40513"/>
                </a:lnTo>
                <a:lnTo>
                  <a:pt x="4125468" y="53213"/>
                </a:lnTo>
                <a:lnTo>
                  <a:pt x="4176268" y="53213"/>
                </a:lnTo>
                <a:lnTo>
                  <a:pt x="4176268" y="40513"/>
                </a:lnTo>
                <a:close/>
              </a:path>
              <a:path w="8602980" h="88265">
                <a:moveTo>
                  <a:pt x="4265168" y="40513"/>
                </a:moveTo>
                <a:lnTo>
                  <a:pt x="4214368" y="40513"/>
                </a:lnTo>
                <a:lnTo>
                  <a:pt x="4214368" y="53213"/>
                </a:lnTo>
                <a:lnTo>
                  <a:pt x="4265168" y="53213"/>
                </a:lnTo>
                <a:lnTo>
                  <a:pt x="4265168" y="40513"/>
                </a:lnTo>
                <a:close/>
              </a:path>
              <a:path w="8602980" h="88265">
                <a:moveTo>
                  <a:pt x="4354068" y="40513"/>
                </a:moveTo>
                <a:lnTo>
                  <a:pt x="4303268" y="40513"/>
                </a:lnTo>
                <a:lnTo>
                  <a:pt x="4303268" y="53213"/>
                </a:lnTo>
                <a:lnTo>
                  <a:pt x="4354068" y="53213"/>
                </a:lnTo>
                <a:lnTo>
                  <a:pt x="4354068" y="40513"/>
                </a:lnTo>
                <a:close/>
              </a:path>
              <a:path w="8602980" h="88265">
                <a:moveTo>
                  <a:pt x="4442968" y="40513"/>
                </a:moveTo>
                <a:lnTo>
                  <a:pt x="4392168" y="40513"/>
                </a:lnTo>
                <a:lnTo>
                  <a:pt x="4392168" y="53213"/>
                </a:lnTo>
                <a:lnTo>
                  <a:pt x="4442968" y="53213"/>
                </a:lnTo>
                <a:lnTo>
                  <a:pt x="4442968" y="40513"/>
                </a:lnTo>
                <a:close/>
              </a:path>
              <a:path w="8602980" h="88265">
                <a:moveTo>
                  <a:pt x="4531868" y="40513"/>
                </a:moveTo>
                <a:lnTo>
                  <a:pt x="4481068" y="40513"/>
                </a:lnTo>
                <a:lnTo>
                  <a:pt x="4481068" y="53213"/>
                </a:lnTo>
                <a:lnTo>
                  <a:pt x="4531868" y="53213"/>
                </a:lnTo>
                <a:lnTo>
                  <a:pt x="4531868" y="40513"/>
                </a:lnTo>
                <a:close/>
              </a:path>
              <a:path w="8602980" h="88265">
                <a:moveTo>
                  <a:pt x="4620768" y="40513"/>
                </a:moveTo>
                <a:lnTo>
                  <a:pt x="4569968" y="40513"/>
                </a:lnTo>
                <a:lnTo>
                  <a:pt x="4569968" y="53213"/>
                </a:lnTo>
                <a:lnTo>
                  <a:pt x="4620768" y="53213"/>
                </a:lnTo>
                <a:lnTo>
                  <a:pt x="4620768" y="40513"/>
                </a:lnTo>
                <a:close/>
              </a:path>
              <a:path w="8602980" h="88265">
                <a:moveTo>
                  <a:pt x="4709668" y="40513"/>
                </a:moveTo>
                <a:lnTo>
                  <a:pt x="4658868" y="40513"/>
                </a:lnTo>
                <a:lnTo>
                  <a:pt x="4658868" y="53213"/>
                </a:lnTo>
                <a:lnTo>
                  <a:pt x="4709668" y="53213"/>
                </a:lnTo>
                <a:lnTo>
                  <a:pt x="4709668" y="40513"/>
                </a:lnTo>
                <a:close/>
              </a:path>
              <a:path w="8602980" h="88265">
                <a:moveTo>
                  <a:pt x="4798568" y="40513"/>
                </a:moveTo>
                <a:lnTo>
                  <a:pt x="4747768" y="40513"/>
                </a:lnTo>
                <a:lnTo>
                  <a:pt x="4747768" y="53213"/>
                </a:lnTo>
                <a:lnTo>
                  <a:pt x="4798568" y="53213"/>
                </a:lnTo>
                <a:lnTo>
                  <a:pt x="4798568" y="40513"/>
                </a:lnTo>
                <a:close/>
              </a:path>
              <a:path w="8602980" h="88265">
                <a:moveTo>
                  <a:pt x="4887468" y="40513"/>
                </a:moveTo>
                <a:lnTo>
                  <a:pt x="4836668" y="40513"/>
                </a:lnTo>
                <a:lnTo>
                  <a:pt x="4836668" y="53213"/>
                </a:lnTo>
                <a:lnTo>
                  <a:pt x="4887468" y="53213"/>
                </a:lnTo>
                <a:lnTo>
                  <a:pt x="4887468" y="40513"/>
                </a:lnTo>
                <a:close/>
              </a:path>
              <a:path w="8602980" h="88265">
                <a:moveTo>
                  <a:pt x="4976368" y="40513"/>
                </a:moveTo>
                <a:lnTo>
                  <a:pt x="4925568" y="40513"/>
                </a:lnTo>
                <a:lnTo>
                  <a:pt x="4925568" y="53213"/>
                </a:lnTo>
                <a:lnTo>
                  <a:pt x="4976368" y="53213"/>
                </a:lnTo>
                <a:lnTo>
                  <a:pt x="4976368" y="40513"/>
                </a:lnTo>
                <a:close/>
              </a:path>
              <a:path w="8602980" h="88265">
                <a:moveTo>
                  <a:pt x="5065268" y="40513"/>
                </a:moveTo>
                <a:lnTo>
                  <a:pt x="5014468" y="40513"/>
                </a:lnTo>
                <a:lnTo>
                  <a:pt x="5014468" y="53213"/>
                </a:lnTo>
                <a:lnTo>
                  <a:pt x="5065268" y="53213"/>
                </a:lnTo>
                <a:lnTo>
                  <a:pt x="5065268" y="40513"/>
                </a:lnTo>
                <a:close/>
              </a:path>
              <a:path w="8602980" h="88265">
                <a:moveTo>
                  <a:pt x="5154168" y="40513"/>
                </a:moveTo>
                <a:lnTo>
                  <a:pt x="5103368" y="40513"/>
                </a:lnTo>
                <a:lnTo>
                  <a:pt x="5103368" y="53213"/>
                </a:lnTo>
                <a:lnTo>
                  <a:pt x="5154168" y="53213"/>
                </a:lnTo>
                <a:lnTo>
                  <a:pt x="5154168" y="40513"/>
                </a:lnTo>
                <a:close/>
              </a:path>
              <a:path w="8602980" h="88265">
                <a:moveTo>
                  <a:pt x="5243068" y="40513"/>
                </a:moveTo>
                <a:lnTo>
                  <a:pt x="5192268" y="40513"/>
                </a:lnTo>
                <a:lnTo>
                  <a:pt x="5192268" y="53213"/>
                </a:lnTo>
                <a:lnTo>
                  <a:pt x="5243068" y="53213"/>
                </a:lnTo>
                <a:lnTo>
                  <a:pt x="5243068" y="40513"/>
                </a:lnTo>
                <a:close/>
              </a:path>
              <a:path w="8602980" h="88265">
                <a:moveTo>
                  <a:pt x="5331968" y="40513"/>
                </a:moveTo>
                <a:lnTo>
                  <a:pt x="5281168" y="40513"/>
                </a:lnTo>
                <a:lnTo>
                  <a:pt x="5281168" y="53213"/>
                </a:lnTo>
                <a:lnTo>
                  <a:pt x="5331968" y="53213"/>
                </a:lnTo>
                <a:lnTo>
                  <a:pt x="5331968" y="40513"/>
                </a:lnTo>
                <a:close/>
              </a:path>
              <a:path w="8602980" h="88265">
                <a:moveTo>
                  <a:pt x="5420868" y="40513"/>
                </a:moveTo>
                <a:lnTo>
                  <a:pt x="5370068" y="40513"/>
                </a:lnTo>
                <a:lnTo>
                  <a:pt x="5370068" y="53213"/>
                </a:lnTo>
                <a:lnTo>
                  <a:pt x="5420868" y="53213"/>
                </a:lnTo>
                <a:lnTo>
                  <a:pt x="5420868" y="40513"/>
                </a:lnTo>
                <a:close/>
              </a:path>
              <a:path w="8602980" h="88265">
                <a:moveTo>
                  <a:pt x="5509768" y="40513"/>
                </a:moveTo>
                <a:lnTo>
                  <a:pt x="5458968" y="40513"/>
                </a:lnTo>
                <a:lnTo>
                  <a:pt x="5458968" y="53213"/>
                </a:lnTo>
                <a:lnTo>
                  <a:pt x="5509768" y="53213"/>
                </a:lnTo>
                <a:lnTo>
                  <a:pt x="5509768" y="40513"/>
                </a:lnTo>
                <a:close/>
              </a:path>
              <a:path w="8602980" h="88265">
                <a:moveTo>
                  <a:pt x="5641086" y="46863"/>
                </a:moveTo>
                <a:lnTo>
                  <a:pt x="5628386" y="40513"/>
                </a:lnTo>
                <a:lnTo>
                  <a:pt x="5564886" y="8763"/>
                </a:lnTo>
                <a:lnTo>
                  <a:pt x="5564886" y="40513"/>
                </a:lnTo>
                <a:lnTo>
                  <a:pt x="5547868" y="40513"/>
                </a:lnTo>
                <a:lnTo>
                  <a:pt x="5547868" y="53213"/>
                </a:lnTo>
                <a:lnTo>
                  <a:pt x="5564886" y="53213"/>
                </a:lnTo>
                <a:lnTo>
                  <a:pt x="5564886" y="84963"/>
                </a:lnTo>
                <a:lnTo>
                  <a:pt x="5628386" y="53213"/>
                </a:lnTo>
                <a:lnTo>
                  <a:pt x="5641086" y="46863"/>
                </a:lnTo>
                <a:close/>
              </a:path>
              <a:path w="8602980" h="88265">
                <a:moveTo>
                  <a:pt x="5779008" y="42037"/>
                </a:moveTo>
                <a:lnTo>
                  <a:pt x="5740882" y="42240"/>
                </a:lnTo>
                <a:lnTo>
                  <a:pt x="5740781" y="10414"/>
                </a:lnTo>
                <a:lnTo>
                  <a:pt x="5664708" y="48895"/>
                </a:lnTo>
                <a:lnTo>
                  <a:pt x="5741035" y="86614"/>
                </a:lnTo>
                <a:lnTo>
                  <a:pt x="5740920" y="54991"/>
                </a:lnTo>
                <a:lnTo>
                  <a:pt x="5779008" y="54737"/>
                </a:lnTo>
                <a:lnTo>
                  <a:pt x="5779008" y="42037"/>
                </a:lnTo>
                <a:close/>
              </a:path>
              <a:path w="8602980" h="88265">
                <a:moveTo>
                  <a:pt x="5867908" y="41656"/>
                </a:moveTo>
                <a:lnTo>
                  <a:pt x="5817108" y="41910"/>
                </a:lnTo>
                <a:lnTo>
                  <a:pt x="5817108" y="54610"/>
                </a:lnTo>
                <a:lnTo>
                  <a:pt x="5867908" y="54356"/>
                </a:lnTo>
                <a:lnTo>
                  <a:pt x="5867908" y="41656"/>
                </a:lnTo>
                <a:close/>
              </a:path>
              <a:path w="8602980" h="88265">
                <a:moveTo>
                  <a:pt x="5956808" y="41275"/>
                </a:moveTo>
                <a:lnTo>
                  <a:pt x="5906008" y="41529"/>
                </a:lnTo>
                <a:lnTo>
                  <a:pt x="5906008" y="54229"/>
                </a:lnTo>
                <a:lnTo>
                  <a:pt x="5956808" y="53975"/>
                </a:lnTo>
                <a:lnTo>
                  <a:pt x="5956808" y="41275"/>
                </a:lnTo>
                <a:close/>
              </a:path>
              <a:path w="8602980" h="88265">
                <a:moveTo>
                  <a:pt x="6045708" y="40894"/>
                </a:moveTo>
                <a:lnTo>
                  <a:pt x="5994908" y="41021"/>
                </a:lnTo>
                <a:lnTo>
                  <a:pt x="5994908" y="53721"/>
                </a:lnTo>
                <a:lnTo>
                  <a:pt x="6045708" y="53594"/>
                </a:lnTo>
                <a:lnTo>
                  <a:pt x="6045708" y="40894"/>
                </a:lnTo>
                <a:close/>
              </a:path>
              <a:path w="8602980" h="88265">
                <a:moveTo>
                  <a:pt x="6134608" y="40513"/>
                </a:moveTo>
                <a:lnTo>
                  <a:pt x="6083808" y="40640"/>
                </a:lnTo>
                <a:lnTo>
                  <a:pt x="6083808" y="53340"/>
                </a:lnTo>
                <a:lnTo>
                  <a:pt x="6134608" y="53213"/>
                </a:lnTo>
                <a:lnTo>
                  <a:pt x="6134608" y="40513"/>
                </a:lnTo>
                <a:close/>
              </a:path>
              <a:path w="8602980" h="88265">
                <a:moveTo>
                  <a:pt x="6223508" y="40132"/>
                </a:moveTo>
                <a:lnTo>
                  <a:pt x="6172708" y="40259"/>
                </a:lnTo>
                <a:lnTo>
                  <a:pt x="6172708" y="52959"/>
                </a:lnTo>
                <a:lnTo>
                  <a:pt x="6223508" y="52832"/>
                </a:lnTo>
                <a:lnTo>
                  <a:pt x="6223508" y="40132"/>
                </a:lnTo>
                <a:close/>
              </a:path>
              <a:path w="8602980" h="88265">
                <a:moveTo>
                  <a:pt x="6312408" y="39624"/>
                </a:moveTo>
                <a:lnTo>
                  <a:pt x="6261608" y="39878"/>
                </a:lnTo>
                <a:lnTo>
                  <a:pt x="6261608" y="52578"/>
                </a:lnTo>
                <a:lnTo>
                  <a:pt x="6312408" y="52324"/>
                </a:lnTo>
                <a:lnTo>
                  <a:pt x="6312408" y="39624"/>
                </a:lnTo>
                <a:close/>
              </a:path>
              <a:path w="8602980" h="88265">
                <a:moveTo>
                  <a:pt x="6401308" y="39243"/>
                </a:moveTo>
                <a:lnTo>
                  <a:pt x="6350508" y="39497"/>
                </a:lnTo>
                <a:lnTo>
                  <a:pt x="6350508" y="52197"/>
                </a:lnTo>
                <a:lnTo>
                  <a:pt x="6401308" y="51943"/>
                </a:lnTo>
                <a:lnTo>
                  <a:pt x="6401308" y="39243"/>
                </a:lnTo>
                <a:close/>
              </a:path>
              <a:path w="8602980" h="88265">
                <a:moveTo>
                  <a:pt x="6490208" y="38862"/>
                </a:moveTo>
                <a:lnTo>
                  <a:pt x="6439408" y="39116"/>
                </a:lnTo>
                <a:lnTo>
                  <a:pt x="6439408" y="51816"/>
                </a:lnTo>
                <a:lnTo>
                  <a:pt x="6490208" y="51562"/>
                </a:lnTo>
                <a:lnTo>
                  <a:pt x="6490208" y="38862"/>
                </a:lnTo>
                <a:close/>
              </a:path>
              <a:path w="8602980" h="88265">
                <a:moveTo>
                  <a:pt x="6579108" y="38481"/>
                </a:moveTo>
                <a:lnTo>
                  <a:pt x="6528308" y="38735"/>
                </a:lnTo>
                <a:lnTo>
                  <a:pt x="6528308" y="51435"/>
                </a:lnTo>
                <a:lnTo>
                  <a:pt x="6579108" y="51181"/>
                </a:lnTo>
                <a:lnTo>
                  <a:pt x="6579108" y="38481"/>
                </a:lnTo>
                <a:close/>
              </a:path>
              <a:path w="8602980" h="88265">
                <a:moveTo>
                  <a:pt x="6668008" y="38100"/>
                </a:moveTo>
                <a:lnTo>
                  <a:pt x="6617208" y="38354"/>
                </a:lnTo>
                <a:lnTo>
                  <a:pt x="6617208" y="51054"/>
                </a:lnTo>
                <a:lnTo>
                  <a:pt x="6668008" y="50800"/>
                </a:lnTo>
                <a:lnTo>
                  <a:pt x="6668008" y="38100"/>
                </a:lnTo>
                <a:close/>
              </a:path>
              <a:path w="8602980" h="88265">
                <a:moveTo>
                  <a:pt x="6756908" y="37719"/>
                </a:moveTo>
                <a:lnTo>
                  <a:pt x="6706108" y="37973"/>
                </a:lnTo>
                <a:lnTo>
                  <a:pt x="6706108" y="50673"/>
                </a:lnTo>
                <a:lnTo>
                  <a:pt x="6756908" y="50419"/>
                </a:lnTo>
                <a:lnTo>
                  <a:pt x="6756908" y="37719"/>
                </a:lnTo>
                <a:close/>
              </a:path>
              <a:path w="8602980" h="88265">
                <a:moveTo>
                  <a:pt x="6845808" y="37338"/>
                </a:moveTo>
                <a:lnTo>
                  <a:pt x="6795008" y="37592"/>
                </a:lnTo>
                <a:lnTo>
                  <a:pt x="6795008" y="50292"/>
                </a:lnTo>
                <a:lnTo>
                  <a:pt x="6845808" y="50038"/>
                </a:lnTo>
                <a:lnTo>
                  <a:pt x="6845808" y="37338"/>
                </a:lnTo>
                <a:close/>
              </a:path>
              <a:path w="8602980" h="88265">
                <a:moveTo>
                  <a:pt x="6934708" y="36957"/>
                </a:moveTo>
                <a:lnTo>
                  <a:pt x="6883908" y="37084"/>
                </a:lnTo>
                <a:lnTo>
                  <a:pt x="6883908" y="49784"/>
                </a:lnTo>
                <a:lnTo>
                  <a:pt x="6934708" y="49657"/>
                </a:lnTo>
                <a:lnTo>
                  <a:pt x="6934708" y="36957"/>
                </a:lnTo>
                <a:close/>
              </a:path>
              <a:path w="8602980" h="88265">
                <a:moveTo>
                  <a:pt x="7023608" y="36576"/>
                </a:moveTo>
                <a:lnTo>
                  <a:pt x="6972808" y="36703"/>
                </a:lnTo>
                <a:lnTo>
                  <a:pt x="6972808" y="49403"/>
                </a:lnTo>
                <a:lnTo>
                  <a:pt x="7023608" y="49276"/>
                </a:lnTo>
                <a:lnTo>
                  <a:pt x="7023608" y="36576"/>
                </a:lnTo>
                <a:close/>
              </a:path>
              <a:path w="8602980" h="88265">
                <a:moveTo>
                  <a:pt x="7112508" y="36195"/>
                </a:moveTo>
                <a:lnTo>
                  <a:pt x="7061708" y="36322"/>
                </a:lnTo>
                <a:lnTo>
                  <a:pt x="7061708" y="49022"/>
                </a:lnTo>
                <a:lnTo>
                  <a:pt x="7112508" y="48895"/>
                </a:lnTo>
                <a:lnTo>
                  <a:pt x="7112508" y="36195"/>
                </a:lnTo>
                <a:close/>
              </a:path>
              <a:path w="8602980" h="88265">
                <a:moveTo>
                  <a:pt x="7201408" y="35687"/>
                </a:moveTo>
                <a:lnTo>
                  <a:pt x="7150608" y="35941"/>
                </a:lnTo>
                <a:lnTo>
                  <a:pt x="7150608" y="48641"/>
                </a:lnTo>
                <a:lnTo>
                  <a:pt x="7201408" y="48387"/>
                </a:lnTo>
                <a:lnTo>
                  <a:pt x="7201408" y="35687"/>
                </a:lnTo>
                <a:close/>
              </a:path>
              <a:path w="8602980" h="88265">
                <a:moveTo>
                  <a:pt x="7290308" y="35306"/>
                </a:moveTo>
                <a:lnTo>
                  <a:pt x="7239508" y="35560"/>
                </a:lnTo>
                <a:lnTo>
                  <a:pt x="7239508" y="48260"/>
                </a:lnTo>
                <a:lnTo>
                  <a:pt x="7290308" y="48006"/>
                </a:lnTo>
                <a:lnTo>
                  <a:pt x="7290308" y="35306"/>
                </a:lnTo>
                <a:close/>
              </a:path>
              <a:path w="8602980" h="88265">
                <a:moveTo>
                  <a:pt x="7379208" y="34925"/>
                </a:moveTo>
                <a:lnTo>
                  <a:pt x="7328408" y="35179"/>
                </a:lnTo>
                <a:lnTo>
                  <a:pt x="7328408" y="47879"/>
                </a:lnTo>
                <a:lnTo>
                  <a:pt x="7379208" y="47625"/>
                </a:lnTo>
                <a:lnTo>
                  <a:pt x="7379208" y="34925"/>
                </a:lnTo>
                <a:close/>
              </a:path>
              <a:path w="8602980" h="88265">
                <a:moveTo>
                  <a:pt x="7499604" y="40767"/>
                </a:moveTo>
                <a:lnTo>
                  <a:pt x="7487259" y="34671"/>
                </a:lnTo>
                <a:lnTo>
                  <a:pt x="7423277" y="3048"/>
                </a:lnTo>
                <a:lnTo>
                  <a:pt x="7423378" y="34759"/>
                </a:lnTo>
                <a:lnTo>
                  <a:pt x="7417308" y="34798"/>
                </a:lnTo>
                <a:lnTo>
                  <a:pt x="7417308" y="47498"/>
                </a:lnTo>
                <a:lnTo>
                  <a:pt x="7423417" y="47459"/>
                </a:lnTo>
                <a:lnTo>
                  <a:pt x="7423531" y="79248"/>
                </a:lnTo>
                <a:lnTo>
                  <a:pt x="7499604" y="40767"/>
                </a:lnTo>
                <a:close/>
              </a:path>
              <a:path w="8602980" h="88265">
                <a:moveTo>
                  <a:pt x="7688580" y="31877"/>
                </a:moveTo>
                <a:lnTo>
                  <a:pt x="7650442" y="31686"/>
                </a:lnTo>
                <a:lnTo>
                  <a:pt x="7650607" y="0"/>
                </a:lnTo>
                <a:lnTo>
                  <a:pt x="7574280" y="37719"/>
                </a:lnTo>
                <a:lnTo>
                  <a:pt x="7650226" y="76200"/>
                </a:lnTo>
                <a:lnTo>
                  <a:pt x="7650378" y="44386"/>
                </a:lnTo>
                <a:lnTo>
                  <a:pt x="7688580" y="44577"/>
                </a:lnTo>
                <a:lnTo>
                  <a:pt x="7688580" y="31877"/>
                </a:lnTo>
                <a:close/>
              </a:path>
              <a:path w="8602980" h="88265">
                <a:moveTo>
                  <a:pt x="7777480" y="32385"/>
                </a:moveTo>
                <a:lnTo>
                  <a:pt x="7726680" y="32131"/>
                </a:lnTo>
                <a:lnTo>
                  <a:pt x="7726680" y="44831"/>
                </a:lnTo>
                <a:lnTo>
                  <a:pt x="7777480" y="45085"/>
                </a:lnTo>
                <a:lnTo>
                  <a:pt x="7777480" y="32385"/>
                </a:lnTo>
                <a:close/>
              </a:path>
              <a:path w="8602980" h="88265">
                <a:moveTo>
                  <a:pt x="7866380" y="32766"/>
                </a:moveTo>
                <a:lnTo>
                  <a:pt x="7815580" y="32512"/>
                </a:lnTo>
                <a:lnTo>
                  <a:pt x="7815580" y="45212"/>
                </a:lnTo>
                <a:lnTo>
                  <a:pt x="7866380" y="45466"/>
                </a:lnTo>
                <a:lnTo>
                  <a:pt x="7866380" y="32766"/>
                </a:lnTo>
                <a:close/>
              </a:path>
              <a:path w="8602980" h="88265">
                <a:moveTo>
                  <a:pt x="7955280" y="33274"/>
                </a:moveTo>
                <a:lnTo>
                  <a:pt x="7904480" y="33020"/>
                </a:lnTo>
                <a:lnTo>
                  <a:pt x="7904480" y="45720"/>
                </a:lnTo>
                <a:lnTo>
                  <a:pt x="7955280" y="45974"/>
                </a:lnTo>
                <a:lnTo>
                  <a:pt x="7955280" y="33274"/>
                </a:lnTo>
                <a:close/>
              </a:path>
              <a:path w="8602980" h="88265">
                <a:moveTo>
                  <a:pt x="8044180" y="33655"/>
                </a:moveTo>
                <a:lnTo>
                  <a:pt x="7993380" y="33401"/>
                </a:lnTo>
                <a:lnTo>
                  <a:pt x="7993380" y="46101"/>
                </a:lnTo>
                <a:lnTo>
                  <a:pt x="8044180" y="46355"/>
                </a:lnTo>
                <a:lnTo>
                  <a:pt x="8044180" y="33655"/>
                </a:lnTo>
                <a:close/>
              </a:path>
              <a:path w="8602980" h="88265">
                <a:moveTo>
                  <a:pt x="8133080" y="34163"/>
                </a:moveTo>
                <a:lnTo>
                  <a:pt x="8082280" y="33909"/>
                </a:lnTo>
                <a:lnTo>
                  <a:pt x="8082280" y="46609"/>
                </a:lnTo>
                <a:lnTo>
                  <a:pt x="8133080" y="46863"/>
                </a:lnTo>
                <a:lnTo>
                  <a:pt x="8133080" y="34163"/>
                </a:lnTo>
                <a:close/>
              </a:path>
              <a:path w="8602980" h="88265">
                <a:moveTo>
                  <a:pt x="8221980" y="34544"/>
                </a:moveTo>
                <a:lnTo>
                  <a:pt x="8171180" y="34290"/>
                </a:lnTo>
                <a:lnTo>
                  <a:pt x="8171180" y="46990"/>
                </a:lnTo>
                <a:lnTo>
                  <a:pt x="8221980" y="47244"/>
                </a:lnTo>
                <a:lnTo>
                  <a:pt x="8221980" y="34544"/>
                </a:lnTo>
                <a:close/>
              </a:path>
              <a:path w="8602980" h="88265">
                <a:moveTo>
                  <a:pt x="8310880" y="35052"/>
                </a:moveTo>
                <a:lnTo>
                  <a:pt x="8260080" y="34798"/>
                </a:lnTo>
                <a:lnTo>
                  <a:pt x="8260080" y="47498"/>
                </a:lnTo>
                <a:lnTo>
                  <a:pt x="8310880" y="47752"/>
                </a:lnTo>
                <a:lnTo>
                  <a:pt x="8310880" y="35052"/>
                </a:lnTo>
                <a:close/>
              </a:path>
              <a:path w="8602980" h="88265">
                <a:moveTo>
                  <a:pt x="8399780" y="35433"/>
                </a:moveTo>
                <a:lnTo>
                  <a:pt x="8348980" y="35179"/>
                </a:lnTo>
                <a:lnTo>
                  <a:pt x="8348980" y="47879"/>
                </a:lnTo>
                <a:lnTo>
                  <a:pt x="8399780" y="48133"/>
                </a:lnTo>
                <a:lnTo>
                  <a:pt x="8399780" y="35433"/>
                </a:lnTo>
                <a:close/>
              </a:path>
              <a:path w="8602980" h="88265">
                <a:moveTo>
                  <a:pt x="8488680" y="35814"/>
                </a:moveTo>
                <a:lnTo>
                  <a:pt x="8437880" y="35560"/>
                </a:lnTo>
                <a:lnTo>
                  <a:pt x="8437880" y="48260"/>
                </a:lnTo>
                <a:lnTo>
                  <a:pt x="8488680" y="48514"/>
                </a:lnTo>
                <a:lnTo>
                  <a:pt x="8488680" y="35814"/>
                </a:lnTo>
                <a:close/>
              </a:path>
              <a:path w="8602980" h="88265">
                <a:moveTo>
                  <a:pt x="8602599" y="42799"/>
                </a:moveTo>
                <a:lnTo>
                  <a:pt x="8589289" y="36068"/>
                </a:lnTo>
                <a:lnTo>
                  <a:pt x="8526526" y="4318"/>
                </a:lnTo>
                <a:lnTo>
                  <a:pt x="8526145" y="80518"/>
                </a:lnTo>
                <a:lnTo>
                  <a:pt x="8590496" y="48768"/>
                </a:lnTo>
                <a:lnTo>
                  <a:pt x="8602599" y="4279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25067" y="960119"/>
            <a:ext cx="943610" cy="24574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969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470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980944" y="960119"/>
            <a:ext cx="1007744" cy="24892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6096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14671" y="960119"/>
            <a:ext cx="1074420" cy="24574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969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470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Secure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496811" y="960119"/>
            <a:ext cx="855344" cy="24892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6096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480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049768" y="960119"/>
            <a:ext cx="702945" cy="3352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43180" rIns="0" bIns="0" rtlCol="0">
            <a:spAutoFit/>
          </a:bodyPr>
          <a:lstStyle/>
          <a:p>
            <a:pPr marL="199390" marR="22860" indent="-169545">
              <a:lnSpc>
                <a:spcPct val="100000"/>
              </a:lnSpc>
              <a:spcBef>
                <a:spcPts val="340"/>
              </a:spcBef>
            </a:pP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Hallucination Check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030402" y="1742122"/>
            <a:ext cx="114300" cy="115570"/>
            <a:chOff x="7030402" y="1742122"/>
            <a:chExt cx="114300" cy="115570"/>
          </a:xfrm>
        </p:grpSpPr>
        <p:sp>
          <p:nvSpPr>
            <p:cNvPr id="74" name="object 74"/>
            <p:cNvSpPr/>
            <p:nvPr/>
          </p:nvSpPr>
          <p:spPr>
            <a:xfrm>
              <a:off x="7044690" y="1756410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85344" y="0"/>
                  </a:moveTo>
                  <a:lnTo>
                    <a:pt x="0" y="0"/>
                  </a:lnTo>
                  <a:lnTo>
                    <a:pt x="0" y="86867"/>
                  </a:lnTo>
                  <a:lnTo>
                    <a:pt x="85344" y="86867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044690" y="1756410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0" y="86867"/>
                  </a:moveTo>
                  <a:lnTo>
                    <a:pt x="85344" y="86867"/>
                  </a:lnTo>
                  <a:lnTo>
                    <a:pt x="85344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486271" y="1725295"/>
            <a:ext cx="52006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Arial"/>
                <a:cs typeface="Arial"/>
              </a:rPr>
              <a:t>Data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Leakage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489126" y="2635186"/>
            <a:ext cx="115570" cy="115570"/>
            <a:chOff x="7489126" y="2635186"/>
            <a:chExt cx="115570" cy="115570"/>
          </a:xfrm>
        </p:grpSpPr>
        <p:sp>
          <p:nvSpPr>
            <p:cNvPr id="78" name="object 78"/>
            <p:cNvSpPr/>
            <p:nvPr/>
          </p:nvSpPr>
          <p:spPr>
            <a:xfrm>
              <a:off x="7503414" y="264947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68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503414" y="264947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0" y="86868"/>
                  </a:moveTo>
                  <a:lnTo>
                    <a:pt x="86868" y="86868"/>
                  </a:lnTo>
                  <a:lnTo>
                    <a:pt x="86868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4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7036498" y="2208466"/>
            <a:ext cx="114300" cy="115570"/>
            <a:chOff x="7036498" y="2208466"/>
            <a:chExt cx="114300" cy="115570"/>
          </a:xfrm>
        </p:grpSpPr>
        <p:sp>
          <p:nvSpPr>
            <p:cNvPr id="81" name="object 81"/>
            <p:cNvSpPr/>
            <p:nvPr/>
          </p:nvSpPr>
          <p:spPr>
            <a:xfrm>
              <a:off x="7050785" y="2222754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85344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5344" y="86868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50785" y="2222754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0" y="86868"/>
                  </a:moveTo>
                  <a:lnTo>
                    <a:pt x="85344" y="86868"/>
                  </a:lnTo>
                  <a:lnTo>
                    <a:pt x="85344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4674298" y="3686746"/>
            <a:ext cx="127635" cy="115570"/>
            <a:chOff x="4674298" y="3686746"/>
            <a:chExt cx="127635" cy="115570"/>
          </a:xfrm>
        </p:grpSpPr>
        <p:sp>
          <p:nvSpPr>
            <p:cNvPr id="84" name="object 84"/>
            <p:cNvSpPr/>
            <p:nvPr/>
          </p:nvSpPr>
          <p:spPr>
            <a:xfrm>
              <a:off x="4688585" y="3701034"/>
              <a:ext cx="99060" cy="86995"/>
            </a:xfrm>
            <a:custGeom>
              <a:avLst/>
              <a:gdLst/>
              <a:ahLst/>
              <a:cxnLst/>
              <a:rect l="l" t="t" r="r" b="b"/>
              <a:pathLst>
                <a:path w="99060" h="86995">
                  <a:moveTo>
                    <a:pt x="99060" y="0"/>
                  </a:moveTo>
                  <a:lnTo>
                    <a:pt x="0" y="0"/>
                  </a:lnTo>
                  <a:lnTo>
                    <a:pt x="0" y="86867"/>
                  </a:lnTo>
                  <a:lnTo>
                    <a:pt x="99060" y="86867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688585" y="3701034"/>
              <a:ext cx="99060" cy="86995"/>
            </a:xfrm>
            <a:custGeom>
              <a:avLst/>
              <a:gdLst/>
              <a:ahLst/>
              <a:cxnLst/>
              <a:rect l="l" t="t" r="r" b="b"/>
              <a:pathLst>
                <a:path w="99060" h="86995">
                  <a:moveTo>
                    <a:pt x="0" y="86867"/>
                  </a:moveTo>
                  <a:lnTo>
                    <a:pt x="99060" y="86867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4502658" y="3853688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Authorised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Table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-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spc="-20" dirty="0">
                <a:latin typeface="Arial"/>
                <a:cs typeface="Arial"/>
              </a:rPr>
              <a:t>Role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Mapping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5460" y="2273300"/>
            <a:ext cx="87756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Arial"/>
                <a:cs typeface="Arial"/>
              </a:rPr>
              <a:t>Inception</a:t>
            </a:r>
            <a:r>
              <a:rPr sz="800" b="1" spc="385" dirty="0">
                <a:latin typeface="Arial"/>
                <a:cs typeface="Arial"/>
              </a:rPr>
              <a:t> </a:t>
            </a:r>
            <a:r>
              <a:rPr sz="900" b="1" spc="-15" baseline="41666" dirty="0">
                <a:latin typeface="Arial"/>
                <a:cs typeface="Arial"/>
              </a:rPr>
              <a:t>Prompt</a:t>
            </a:r>
            <a:endParaRPr sz="900" baseline="41666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370823" y="2830830"/>
            <a:ext cx="5816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latin typeface="Arial"/>
                <a:cs typeface="Arial"/>
              </a:rPr>
              <a:t>Conclusion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69163" y="4363211"/>
            <a:ext cx="1118870" cy="356870"/>
          </a:xfrm>
          <a:prstGeom prst="rect">
            <a:avLst/>
          </a:prstGeom>
          <a:solidFill>
            <a:srgbClr val="D04901"/>
          </a:solidFill>
        </p:spPr>
        <p:txBody>
          <a:bodyPr vert="horz" wrap="square" lIns="0" tIns="10795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850"/>
              </a:spcBef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Interaction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681162" y="3732466"/>
            <a:ext cx="114300" cy="114300"/>
            <a:chOff x="1681162" y="3732466"/>
            <a:chExt cx="114300" cy="114300"/>
          </a:xfrm>
        </p:grpSpPr>
        <p:sp>
          <p:nvSpPr>
            <p:cNvPr id="91" name="object 91"/>
            <p:cNvSpPr/>
            <p:nvPr/>
          </p:nvSpPr>
          <p:spPr>
            <a:xfrm>
              <a:off x="1695450" y="3746753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343" y="0"/>
                  </a:moveTo>
                  <a:lnTo>
                    <a:pt x="0" y="0"/>
                  </a:lnTo>
                  <a:lnTo>
                    <a:pt x="0" y="85344"/>
                  </a:lnTo>
                  <a:lnTo>
                    <a:pt x="85343" y="85344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695450" y="3746753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85344"/>
                  </a:moveTo>
                  <a:lnTo>
                    <a:pt x="85343" y="85344"/>
                  </a:lnTo>
                  <a:lnTo>
                    <a:pt x="85343" y="0"/>
                  </a:lnTo>
                  <a:lnTo>
                    <a:pt x="0" y="0"/>
                  </a:lnTo>
                  <a:lnTo>
                    <a:pt x="0" y="85344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/>
          <p:nvPr/>
        </p:nvSpPr>
        <p:spPr>
          <a:xfrm>
            <a:off x="667512" y="2682239"/>
            <a:ext cx="109855" cy="1691639"/>
          </a:xfrm>
          <a:custGeom>
            <a:avLst/>
            <a:gdLst/>
            <a:ahLst/>
            <a:cxnLst/>
            <a:rect l="l" t="t" r="r" b="b"/>
            <a:pathLst>
              <a:path w="109854" h="1691639">
                <a:moveTo>
                  <a:pt x="54864" y="0"/>
                </a:moveTo>
                <a:lnTo>
                  <a:pt x="0" y="54864"/>
                </a:lnTo>
                <a:lnTo>
                  <a:pt x="27431" y="54864"/>
                </a:lnTo>
                <a:lnTo>
                  <a:pt x="27431" y="1691640"/>
                </a:lnTo>
                <a:lnTo>
                  <a:pt x="82295" y="1691640"/>
                </a:lnTo>
                <a:lnTo>
                  <a:pt x="82295" y="54864"/>
                </a:lnTo>
                <a:lnTo>
                  <a:pt x="109728" y="54864"/>
                </a:lnTo>
                <a:lnTo>
                  <a:pt x="54864" y="0"/>
                </a:lnTo>
                <a:close/>
              </a:path>
            </a:pathLst>
          </a:custGeom>
          <a:solidFill>
            <a:srgbClr val="D04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2138552" y="4843373"/>
            <a:ext cx="6616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latin typeface="Georgia"/>
                <a:cs typeface="Georgia"/>
              </a:rPr>
              <a:t>Input</a:t>
            </a:r>
            <a:r>
              <a:rPr sz="700" b="1" spc="-30" dirty="0">
                <a:latin typeface="Georgia"/>
                <a:cs typeface="Georgia"/>
              </a:rPr>
              <a:t> </a:t>
            </a:r>
            <a:r>
              <a:rPr sz="700" b="1" spc="-10" dirty="0">
                <a:latin typeface="Georgia"/>
                <a:cs typeface="Georgia"/>
              </a:rPr>
              <a:t>Analyze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541769" y="2213610"/>
            <a:ext cx="4851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Overreliance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3025330" y="3900106"/>
            <a:ext cx="135255" cy="135255"/>
            <a:chOff x="3025330" y="3900106"/>
            <a:chExt cx="135255" cy="135255"/>
          </a:xfrm>
        </p:grpSpPr>
        <p:sp>
          <p:nvSpPr>
            <p:cNvPr id="97" name="object 97"/>
            <p:cNvSpPr/>
            <p:nvPr/>
          </p:nvSpPr>
          <p:spPr>
            <a:xfrm>
              <a:off x="3039617" y="3914394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79">
                  <a:moveTo>
                    <a:pt x="106680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106680" y="106679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39617" y="3914394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79">
                  <a:moveTo>
                    <a:pt x="0" y="106679"/>
                  </a:moveTo>
                  <a:lnTo>
                    <a:pt x="106680" y="106679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3204210" y="3873804"/>
            <a:ext cx="462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Inadequate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Sandboxing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286243" y="4367784"/>
            <a:ext cx="1167765" cy="356870"/>
          </a:xfrm>
          <a:prstGeom prst="rect">
            <a:avLst/>
          </a:prstGeom>
          <a:solidFill>
            <a:srgbClr val="EB8B00"/>
          </a:solidFill>
        </p:spPr>
        <p:txBody>
          <a:bodyPr vert="horz" wrap="square" lIns="0" tIns="10731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44"/>
              </a:spcBef>
            </a:pP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9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187064" y="2192273"/>
            <a:ext cx="6985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Arial"/>
                <a:cs typeface="Arial"/>
              </a:rPr>
              <a:t>Toxic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Dependency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716785" y="2437257"/>
            <a:ext cx="34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RolePlay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Attack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829180" y="2953892"/>
            <a:ext cx="512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Arial"/>
                <a:cs typeface="Arial"/>
              </a:rPr>
              <a:t>XSS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Injection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830070" y="3399282"/>
            <a:ext cx="601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Unauthorised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Code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Execution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541265" y="2455545"/>
            <a:ext cx="500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Arial"/>
                <a:cs typeface="Arial"/>
              </a:rPr>
              <a:t>CRUD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&amp;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SQL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600" b="1" spc="-10" dirty="0">
                <a:latin typeface="Arial"/>
                <a:cs typeface="Arial"/>
              </a:rPr>
              <a:t>Injection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060257" y="2592133"/>
            <a:ext cx="6023610" cy="2145030"/>
            <a:chOff x="2060257" y="2592133"/>
            <a:chExt cx="6023610" cy="2145030"/>
          </a:xfrm>
        </p:grpSpPr>
        <p:sp>
          <p:nvSpPr>
            <p:cNvPr id="107" name="object 107"/>
            <p:cNvSpPr/>
            <p:nvPr/>
          </p:nvSpPr>
          <p:spPr>
            <a:xfrm>
              <a:off x="5721858" y="3208781"/>
              <a:ext cx="86995" cy="85725"/>
            </a:xfrm>
            <a:custGeom>
              <a:avLst/>
              <a:gdLst/>
              <a:ahLst/>
              <a:cxnLst/>
              <a:rect l="l" t="t" r="r" b="b"/>
              <a:pathLst>
                <a:path w="86995" h="85725">
                  <a:moveTo>
                    <a:pt x="86867" y="0"/>
                  </a:moveTo>
                  <a:lnTo>
                    <a:pt x="0" y="0"/>
                  </a:lnTo>
                  <a:lnTo>
                    <a:pt x="0" y="85343"/>
                  </a:lnTo>
                  <a:lnTo>
                    <a:pt x="86867" y="85343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721858" y="3208781"/>
              <a:ext cx="86995" cy="85725"/>
            </a:xfrm>
            <a:custGeom>
              <a:avLst/>
              <a:gdLst/>
              <a:ahLst/>
              <a:cxnLst/>
              <a:rect l="l" t="t" r="r" b="b"/>
              <a:pathLst>
                <a:path w="86995" h="85725">
                  <a:moveTo>
                    <a:pt x="0" y="85343"/>
                  </a:moveTo>
                  <a:lnTo>
                    <a:pt x="86867" y="85343"/>
                  </a:lnTo>
                  <a:lnTo>
                    <a:pt x="86867" y="0"/>
                  </a:lnTo>
                  <a:lnTo>
                    <a:pt x="0" y="0"/>
                  </a:lnTo>
                  <a:lnTo>
                    <a:pt x="0" y="85343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613904" y="2819399"/>
              <a:ext cx="464820" cy="1516380"/>
            </a:xfrm>
            <a:custGeom>
              <a:avLst/>
              <a:gdLst/>
              <a:ahLst/>
              <a:cxnLst/>
              <a:rect l="l" t="t" r="r" b="b"/>
              <a:pathLst>
                <a:path w="464820" h="1516379">
                  <a:moveTo>
                    <a:pt x="464820" y="8001"/>
                  </a:moveTo>
                  <a:lnTo>
                    <a:pt x="464058" y="4826"/>
                  </a:lnTo>
                  <a:lnTo>
                    <a:pt x="464058" y="1651"/>
                  </a:lnTo>
                  <a:lnTo>
                    <a:pt x="425831" y="36195"/>
                  </a:lnTo>
                  <a:lnTo>
                    <a:pt x="389382" y="4064"/>
                  </a:lnTo>
                  <a:lnTo>
                    <a:pt x="388912" y="26009"/>
                  </a:lnTo>
                  <a:lnTo>
                    <a:pt x="385267" y="48171"/>
                  </a:lnTo>
                  <a:lnTo>
                    <a:pt x="368681" y="91694"/>
                  </a:lnTo>
                  <a:lnTo>
                    <a:pt x="336677" y="130987"/>
                  </a:lnTo>
                  <a:lnTo>
                    <a:pt x="295529" y="157454"/>
                  </a:lnTo>
                  <a:lnTo>
                    <a:pt x="248831" y="170078"/>
                  </a:lnTo>
                  <a:lnTo>
                    <a:pt x="200215" y="167817"/>
                  </a:lnTo>
                  <a:lnTo>
                    <a:pt x="153289" y="149606"/>
                  </a:lnTo>
                  <a:lnTo>
                    <a:pt x="100076" y="99504"/>
                  </a:lnTo>
                  <a:lnTo>
                    <a:pt x="75438" y="33782"/>
                  </a:lnTo>
                  <a:lnTo>
                    <a:pt x="38100" y="0"/>
                  </a:lnTo>
                  <a:lnTo>
                    <a:pt x="0" y="33782"/>
                  </a:lnTo>
                  <a:lnTo>
                    <a:pt x="9982" y="83299"/>
                  </a:lnTo>
                  <a:lnTo>
                    <a:pt x="29616" y="128409"/>
                  </a:lnTo>
                  <a:lnTo>
                    <a:pt x="57734" y="167944"/>
                  </a:lnTo>
                  <a:lnTo>
                    <a:pt x="93192" y="200723"/>
                  </a:lnTo>
                  <a:lnTo>
                    <a:pt x="134823" y="225590"/>
                  </a:lnTo>
                  <a:lnTo>
                    <a:pt x="181483" y="241376"/>
                  </a:lnTo>
                  <a:lnTo>
                    <a:pt x="205740" y="244030"/>
                  </a:lnTo>
                  <a:lnTo>
                    <a:pt x="205740" y="1437132"/>
                  </a:lnTo>
                  <a:lnTo>
                    <a:pt x="166116" y="1437132"/>
                  </a:lnTo>
                  <a:lnTo>
                    <a:pt x="245364" y="1516380"/>
                  </a:lnTo>
                  <a:lnTo>
                    <a:pt x="324612" y="1437132"/>
                  </a:lnTo>
                  <a:lnTo>
                    <a:pt x="284988" y="1437132"/>
                  </a:lnTo>
                  <a:lnTo>
                    <a:pt x="284988" y="240157"/>
                  </a:lnTo>
                  <a:lnTo>
                    <a:pt x="322351" y="228384"/>
                  </a:lnTo>
                  <a:lnTo>
                    <a:pt x="361886" y="206679"/>
                  </a:lnTo>
                  <a:lnTo>
                    <a:pt x="396379" y="177914"/>
                  </a:lnTo>
                  <a:lnTo>
                    <a:pt x="424878" y="143052"/>
                  </a:lnTo>
                  <a:lnTo>
                    <a:pt x="446430" y="103035"/>
                  </a:lnTo>
                  <a:lnTo>
                    <a:pt x="460057" y="58801"/>
                  </a:lnTo>
                  <a:lnTo>
                    <a:pt x="464820" y="11303"/>
                  </a:lnTo>
                  <a:lnTo>
                    <a:pt x="464820" y="8001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613904" y="2819399"/>
              <a:ext cx="464820" cy="247015"/>
            </a:xfrm>
            <a:custGeom>
              <a:avLst/>
              <a:gdLst/>
              <a:ahLst/>
              <a:cxnLst/>
              <a:rect l="l" t="t" r="r" b="b"/>
              <a:pathLst>
                <a:path w="464820" h="247014">
                  <a:moveTo>
                    <a:pt x="232028" y="246887"/>
                  </a:moveTo>
                  <a:lnTo>
                    <a:pt x="278749" y="242104"/>
                  </a:lnTo>
                  <a:lnTo>
                    <a:pt x="322355" y="228383"/>
                  </a:lnTo>
                  <a:lnTo>
                    <a:pt x="361886" y="206670"/>
                  </a:lnTo>
                  <a:lnTo>
                    <a:pt x="396382" y="177911"/>
                  </a:lnTo>
                  <a:lnTo>
                    <a:pt x="424884" y="143049"/>
                  </a:lnTo>
                  <a:lnTo>
                    <a:pt x="446430" y="103030"/>
                  </a:lnTo>
                  <a:lnTo>
                    <a:pt x="460062" y="58800"/>
                  </a:lnTo>
                  <a:lnTo>
                    <a:pt x="464820" y="11302"/>
                  </a:lnTo>
                  <a:lnTo>
                    <a:pt x="464820" y="8000"/>
                  </a:lnTo>
                  <a:lnTo>
                    <a:pt x="464057" y="4825"/>
                  </a:lnTo>
                  <a:lnTo>
                    <a:pt x="464057" y="1650"/>
                  </a:lnTo>
                  <a:lnTo>
                    <a:pt x="441958" y="21621"/>
                  </a:lnTo>
                  <a:lnTo>
                    <a:pt x="430609" y="31876"/>
                  </a:lnTo>
                  <a:lnTo>
                    <a:pt x="426428" y="35655"/>
                  </a:lnTo>
                  <a:lnTo>
                    <a:pt x="425830" y="36194"/>
                  </a:lnTo>
                  <a:lnTo>
                    <a:pt x="404758" y="17619"/>
                  </a:lnTo>
                  <a:lnTo>
                    <a:pt x="393938" y="8080"/>
                  </a:lnTo>
                  <a:lnTo>
                    <a:pt x="389951" y="4566"/>
                  </a:lnTo>
                  <a:lnTo>
                    <a:pt x="389381" y="4063"/>
                  </a:lnTo>
                  <a:lnTo>
                    <a:pt x="385270" y="48164"/>
                  </a:lnTo>
                  <a:lnTo>
                    <a:pt x="368680" y="91693"/>
                  </a:lnTo>
                  <a:lnTo>
                    <a:pt x="336685" y="130976"/>
                  </a:lnTo>
                  <a:lnTo>
                    <a:pt x="295533" y="157451"/>
                  </a:lnTo>
                  <a:lnTo>
                    <a:pt x="248839" y="170076"/>
                  </a:lnTo>
                  <a:lnTo>
                    <a:pt x="200220" y="167808"/>
                  </a:lnTo>
                  <a:lnTo>
                    <a:pt x="153289" y="149606"/>
                  </a:lnTo>
                  <a:lnTo>
                    <a:pt x="100075" y="99504"/>
                  </a:lnTo>
                  <a:lnTo>
                    <a:pt x="75438" y="33781"/>
                  </a:lnTo>
                  <a:lnTo>
                    <a:pt x="53851" y="14251"/>
                  </a:lnTo>
                  <a:lnTo>
                    <a:pt x="42767" y="4222"/>
                  </a:lnTo>
                  <a:lnTo>
                    <a:pt x="38683" y="527"/>
                  </a:lnTo>
                  <a:lnTo>
                    <a:pt x="38100" y="0"/>
                  </a:lnTo>
                  <a:lnTo>
                    <a:pt x="16073" y="19530"/>
                  </a:lnTo>
                  <a:lnTo>
                    <a:pt x="4762" y="29559"/>
                  </a:lnTo>
                  <a:lnTo>
                    <a:pt x="595" y="33254"/>
                  </a:lnTo>
                  <a:lnTo>
                    <a:pt x="0" y="33781"/>
                  </a:lnTo>
                  <a:lnTo>
                    <a:pt x="9993" y="83295"/>
                  </a:lnTo>
                  <a:lnTo>
                    <a:pt x="29626" y="128404"/>
                  </a:lnTo>
                  <a:lnTo>
                    <a:pt x="57746" y="167936"/>
                  </a:lnTo>
                  <a:lnTo>
                    <a:pt x="93199" y="200721"/>
                  </a:lnTo>
                  <a:lnTo>
                    <a:pt x="134832" y="225589"/>
                  </a:lnTo>
                  <a:lnTo>
                    <a:pt x="181493" y="241368"/>
                  </a:lnTo>
                  <a:lnTo>
                    <a:pt x="232028" y="24688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13904" y="2596895"/>
              <a:ext cx="463550" cy="245745"/>
            </a:xfrm>
            <a:custGeom>
              <a:avLst/>
              <a:gdLst/>
              <a:ahLst/>
              <a:cxnLst/>
              <a:rect l="l" t="t" r="r" b="b"/>
              <a:pathLst>
                <a:path w="463550" h="245744">
                  <a:moveTo>
                    <a:pt x="232410" y="0"/>
                  </a:moveTo>
                  <a:lnTo>
                    <a:pt x="185523" y="4749"/>
                  </a:lnTo>
                  <a:lnTo>
                    <a:pt x="141874" y="18375"/>
                  </a:lnTo>
                  <a:lnTo>
                    <a:pt x="102393" y="39942"/>
                  </a:lnTo>
                  <a:lnTo>
                    <a:pt x="68008" y="68516"/>
                  </a:lnTo>
                  <a:lnTo>
                    <a:pt x="39647" y="103162"/>
                  </a:lnTo>
                  <a:lnTo>
                    <a:pt x="18240" y="142946"/>
                  </a:lnTo>
                  <a:lnTo>
                    <a:pt x="4714" y="186933"/>
                  </a:lnTo>
                  <a:lnTo>
                    <a:pt x="0" y="234187"/>
                  </a:lnTo>
                  <a:lnTo>
                    <a:pt x="0" y="242951"/>
                  </a:lnTo>
                  <a:lnTo>
                    <a:pt x="38862" y="208661"/>
                  </a:lnTo>
                  <a:lnTo>
                    <a:pt x="74549" y="241427"/>
                  </a:lnTo>
                  <a:lnTo>
                    <a:pt x="79041" y="197342"/>
                  </a:lnTo>
                  <a:lnTo>
                    <a:pt x="96012" y="155067"/>
                  </a:lnTo>
                  <a:lnTo>
                    <a:pt x="127858" y="115694"/>
                  </a:lnTo>
                  <a:lnTo>
                    <a:pt x="168788" y="89295"/>
                  </a:lnTo>
                  <a:lnTo>
                    <a:pt x="215295" y="76739"/>
                  </a:lnTo>
                  <a:lnTo>
                    <a:pt x="263875" y="78899"/>
                  </a:lnTo>
                  <a:lnTo>
                    <a:pt x="311023" y="96647"/>
                  </a:lnTo>
                  <a:lnTo>
                    <a:pt x="363458" y="146478"/>
                  </a:lnTo>
                  <a:lnTo>
                    <a:pt x="387985" y="211836"/>
                  </a:lnTo>
                  <a:lnTo>
                    <a:pt x="425957" y="245364"/>
                  </a:lnTo>
                  <a:lnTo>
                    <a:pt x="463296" y="211836"/>
                  </a:lnTo>
                  <a:lnTo>
                    <a:pt x="453358" y="162592"/>
                  </a:lnTo>
                  <a:lnTo>
                    <a:pt x="433795" y="117743"/>
                  </a:lnTo>
                  <a:lnTo>
                    <a:pt x="405772" y="78448"/>
                  </a:lnTo>
                  <a:lnTo>
                    <a:pt x="370456" y="45866"/>
                  </a:lnTo>
                  <a:lnTo>
                    <a:pt x="329012" y="21158"/>
                  </a:lnTo>
                  <a:lnTo>
                    <a:pt x="282608" y="5482"/>
                  </a:lnTo>
                  <a:lnTo>
                    <a:pt x="232410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613904" y="2596895"/>
              <a:ext cx="463550" cy="245745"/>
            </a:xfrm>
            <a:custGeom>
              <a:avLst/>
              <a:gdLst/>
              <a:ahLst/>
              <a:cxnLst/>
              <a:rect l="l" t="t" r="r" b="b"/>
              <a:pathLst>
                <a:path w="463550" h="245744">
                  <a:moveTo>
                    <a:pt x="74549" y="241427"/>
                  </a:moveTo>
                  <a:lnTo>
                    <a:pt x="79041" y="197342"/>
                  </a:lnTo>
                  <a:lnTo>
                    <a:pt x="96012" y="155067"/>
                  </a:lnTo>
                  <a:lnTo>
                    <a:pt x="127858" y="115694"/>
                  </a:lnTo>
                  <a:lnTo>
                    <a:pt x="168788" y="89295"/>
                  </a:lnTo>
                  <a:lnTo>
                    <a:pt x="215295" y="76739"/>
                  </a:lnTo>
                  <a:lnTo>
                    <a:pt x="263875" y="78899"/>
                  </a:lnTo>
                  <a:lnTo>
                    <a:pt x="311023" y="96647"/>
                  </a:lnTo>
                  <a:lnTo>
                    <a:pt x="363458" y="146478"/>
                  </a:lnTo>
                  <a:lnTo>
                    <a:pt x="387985" y="211836"/>
                  </a:lnTo>
                  <a:lnTo>
                    <a:pt x="409938" y="231219"/>
                  </a:lnTo>
                  <a:lnTo>
                    <a:pt x="421211" y="241173"/>
                  </a:lnTo>
                  <a:lnTo>
                    <a:pt x="425364" y="244840"/>
                  </a:lnTo>
                  <a:lnTo>
                    <a:pt x="425957" y="245364"/>
                  </a:lnTo>
                  <a:lnTo>
                    <a:pt x="447544" y="225980"/>
                  </a:lnTo>
                  <a:lnTo>
                    <a:pt x="458628" y="216027"/>
                  </a:lnTo>
                  <a:lnTo>
                    <a:pt x="462712" y="212359"/>
                  </a:lnTo>
                  <a:lnTo>
                    <a:pt x="463296" y="211836"/>
                  </a:lnTo>
                  <a:lnTo>
                    <a:pt x="453358" y="162592"/>
                  </a:lnTo>
                  <a:lnTo>
                    <a:pt x="433795" y="117743"/>
                  </a:lnTo>
                  <a:lnTo>
                    <a:pt x="405772" y="78448"/>
                  </a:lnTo>
                  <a:lnTo>
                    <a:pt x="370456" y="45866"/>
                  </a:lnTo>
                  <a:lnTo>
                    <a:pt x="329012" y="21158"/>
                  </a:lnTo>
                  <a:lnTo>
                    <a:pt x="282608" y="5482"/>
                  </a:lnTo>
                  <a:lnTo>
                    <a:pt x="232410" y="0"/>
                  </a:lnTo>
                  <a:lnTo>
                    <a:pt x="185523" y="4749"/>
                  </a:lnTo>
                  <a:lnTo>
                    <a:pt x="141874" y="18375"/>
                  </a:lnTo>
                  <a:lnTo>
                    <a:pt x="102393" y="39942"/>
                  </a:lnTo>
                  <a:lnTo>
                    <a:pt x="68008" y="68516"/>
                  </a:lnTo>
                  <a:lnTo>
                    <a:pt x="39647" y="103162"/>
                  </a:lnTo>
                  <a:lnTo>
                    <a:pt x="18240" y="142946"/>
                  </a:lnTo>
                  <a:lnTo>
                    <a:pt x="4714" y="186933"/>
                  </a:lnTo>
                  <a:lnTo>
                    <a:pt x="0" y="234187"/>
                  </a:lnTo>
                  <a:lnTo>
                    <a:pt x="0" y="237362"/>
                  </a:lnTo>
                  <a:lnTo>
                    <a:pt x="0" y="240537"/>
                  </a:lnTo>
                  <a:lnTo>
                    <a:pt x="0" y="242951"/>
                  </a:lnTo>
                  <a:lnTo>
                    <a:pt x="22467" y="223127"/>
                  </a:lnTo>
                  <a:lnTo>
                    <a:pt x="34004" y="212947"/>
                  </a:lnTo>
                  <a:lnTo>
                    <a:pt x="38254" y="209196"/>
                  </a:lnTo>
                  <a:lnTo>
                    <a:pt x="38862" y="208661"/>
                  </a:lnTo>
                  <a:lnTo>
                    <a:pt x="74549" y="24142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488692" y="3843527"/>
              <a:ext cx="467995" cy="887094"/>
            </a:xfrm>
            <a:custGeom>
              <a:avLst/>
              <a:gdLst/>
              <a:ahLst/>
              <a:cxnLst/>
              <a:rect l="l" t="t" r="r" b="b"/>
              <a:pathLst>
                <a:path w="467994" h="887095">
                  <a:moveTo>
                    <a:pt x="21335" y="0"/>
                  </a:moveTo>
                  <a:lnTo>
                    <a:pt x="15239" y="0"/>
                  </a:lnTo>
                  <a:lnTo>
                    <a:pt x="9143" y="1524"/>
                  </a:lnTo>
                  <a:lnTo>
                    <a:pt x="3047" y="1524"/>
                  </a:lnTo>
                  <a:lnTo>
                    <a:pt x="68580" y="74295"/>
                  </a:lnTo>
                  <a:lnTo>
                    <a:pt x="7619" y="144043"/>
                  </a:lnTo>
                  <a:lnTo>
                    <a:pt x="49220" y="144870"/>
                  </a:lnTo>
                  <a:lnTo>
                    <a:pt x="91249" y="151809"/>
                  </a:lnTo>
                  <a:lnTo>
                    <a:pt x="132992" y="164720"/>
                  </a:lnTo>
                  <a:lnTo>
                    <a:pt x="173735" y="183464"/>
                  </a:lnTo>
                  <a:lnTo>
                    <a:pt x="213882" y="211384"/>
                  </a:lnTo>
                  <a:lnTo>
                    <a:pt x="248204" y="244535"/>
                  </a:lnTo>
                  <a:lnTo>
                    <a:pt x="276455" y="282052"/>
                  </a:lnTo>
                  <a:lnTo>
                    <a:pt x="298387" y="323073"/>
                  </a:lnTo>
                  <a:lnTo>
                    <a:pt x="313753" y="366731"/>
                  </a:lnTo>
                  <a:lnTo>
                    <a:pt x="322307" y="412163"/>
                  </a:lnTo>
                  <a:lnTo>
                    <a:pt x="323802" y="458505"/>
                  </a:lnTo>
                  <a:lnTo>
                    <a:pt x="317991" y="504893"/>
                  </a:lnTo>
                  <a:lnTo>
                    <a:pt x="304627" y="550461"/>
                  </a:lnTo>
                  <a:lnTo>
                    <a:pt x="283463" y="594347"/>
                  </a:lnTo>
                  <a:lnTo>
                    <a:pt x="256412" y="633989"/>
                  </a:lnTo>
                  <a:lnTo>
                    <a:pt x="224536" y="667905"/>
                  </a:lnTo>
                  <a:lnTo>
                    <a:pt x="188594" y="695925"/>
                  </a:lnTo>
                  <a:lnTo>
                    <a:pt x="149351" y="717880"/>
                  </a:lnTo>
                  <a:lnTo>
                    <a:pt x="107568" y="733603"/>
                  </a:lnTo>
                  <a:lnTo>
                    <a:pt x="64007" y="742924"/>
                  </a:lnTo>
                  <a:lnTo>
                    <a:pt x="0" y="814197"/>
                  </a:lnTo>
                  <a:lnTo>
                    <a:pt x="64007" y="886968"/>
                  </a:lnTo>
                  <a:lnTo>
                    <a:pt x="111851" y="879890"/>
                  </a:lnTo>
                  <a:lnTo>
                    <a:pt x="157878" y="867935"/>
                  </a:lnTo>
                  <a:lnTo>
                    <a:pt x="201812" y="851379"/>
                  </a:lnTo>
                  <a:lnTo>
                    <a:pt x="243377" y="830496"/>
                  </a:lnTo>
                  <a:lnTo>
                    <a:pt x="282297" y="805562"/>
                  </a:lnTo>
                  <a:lnTo>
                    <a:pt x="318293" y="776852"/>
                  </a:lnTo>
                  <a:lnTo>
                    <a:pt x="351091" y="744640"/>
                  </a:lnTo>
                  <a:lnTo>
                    <a:pt x="380413" y="709203"/>
                  </a:lnTo>
                  <a:lnTo>
                    <a:pt x="405983" y="670815"/>
                  </a:lnTo>
                  <a:lnTo>
                    <a:pt x="427524" y="629751"/>
                  </a:lnTo>
                  <a:lnTo>
                    <a:pt x="444759" y="586288"/>
                  </a:lnTo>
                  <a:lnTo>
                    <a:pt x="457413" y="540698"/>
                  </a:lnTo>
                  <a:lnTo>
                    <a:pt x="465208" y="493259"/>
                  </a:lnTo>
                  <a:lnTo>
                    <a:pt x="467868" y="444246"/>
                  </a:lnTo>
                  <a:lnTo>
                    <a:pt x="465251" y="396057"/>
                  </a:lnTo>
                  <a:lnTo>
                    <a:pt x="457581" y="349318"/>
                  </a:lnTo>
                  <a:lnTo>
                    <a:pt x="445129" y="304307"/>
                  </a:lnTo>
                  <a:lnTo>
                    <a:pt x="428167" y="261301"/>
                  </a:lnTo>
                  <a:lnTo>
                    <a:pt x="406964" y="220579"/>
                  </a:lnTo>
                  <a:lnTo>
                    <a:pt x="381792" y="182417"/>
                  </a:lnTo>
                  <a:lnTo>
                    <a:pt x="352922" y="147093"/>
                  </a:lnTo>
                  <a:lnTo>
                    <a:pt x="320624" y="114885"/>
                  </a:lnTo>
                  <a:lnTo>
                    <a:pt x="285170" y="86071"/>
                  </a:lnTo>
                  <a:lnTo>
                    <a:pt x="246831" y="60928"/>
                  </a:lnTo>
                  <a:lnTo>
                    <a:pt x="205877" y="39734"/>
                  </a:lnTo>
                  <a:lnTo>
                    <a:pt x="162580" y="22767"/>
                  </a:lnTo>
                  <a:lnTo>
                    <a:pt x="117210" y="10303"/>
                  </a:lnTo>
                  <a:lnTo>
                    <a:pt x="70038" y="2622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488692" y="3843527"/>
              <a:ext cx="467995" cy="887094"/>
            </a:xfrm>
            <a:custGeom>
              <a:avLst/>
              <a:gdLst/>
              <a:ahLst/>
              <a:cxnLst/>
              <a:rect l="l" t="t" r="r" b="b"/>
              <a:pathLst>
                <a:path w="467994" h="887095">
                  <a:moveTo>
                    <a:pt x="467868" y="444246"/>
                  </a:moveTo>
                  <a:lnTo>
                    <a:pt x="465251" y="396057"/>
                  </a:lnTo>
                  <a:lnTo>
                    <a:pt x="457581" y="349318"/>
                  </a:lnTo>
                  <a:lnTo>
                    <a:pt x="445129" y="304307"/>
                  </a:lnTo>
                  <a:lnTo>
                    <a:pt x="428167" y="261301"/>
                  </a:lnTo>
                  <a:lnTo>
                    <a:pt x="406964" y="220579"/>
                  </a:lnTo>
                  <a:lnTo>
                    <a:pt x="381792" y="182417"/>
                  </a:lnTo>
                  <a:lnTo>
                    <a:pt x="352922" y="147093"/>
                  </a:lnTo>
                  <a:lnTo>
                    <a:pt x="320624" y="114885"/>
                  </a:lnTo>
                  <a:lnTo>
                    <a:pt x="285170" y="86071"/>
                  </a:lnTo>
                  <a:lnTo>
                    <a:pt x="246831" y="60928"/>
                  </a:lnTo>
                  <a:lnTo>
                    <a:pt x="205877" y="39734"/>
                  </a:lnTo>
                  <a:lnTo>
                    <a:pt x="162580" y="22767"/>
                  </a:lnTo>
                  <a:lnTo>
                    <a:pt x="117210" y="10303"/>
                  </a:lnTo>
                  <a:lnTo>
                    <a:pt x="70038" y="2622"/>
                  </a:lnTo>
                  <a:lnTo>
                    <a:pt x="21335" y="0"/>
                  </a:lnTo>
                  <a:lnTo>
                    <a:pt x="15239" y="0"/>
                  </a:lnTo>
                  <a:lnTo>
                    <a:pt x="9143" y="1524"/>
                  </a:lnTo>
                  <a:lnTo>
                    <a:pt x="3047" y="1524"/>
                  </a:lnTo>
                  <a:lnTo>
                    <a:pt x="40933" y="43594"/>
                  </a:lnTo>
                  <a:lnTo>
                    <a:pt x="60388" y="65198"/>
                  </a:lnTo>
                  <a:lnTo>
                    <a:pt x="67556" y="73157"/>
                  </a:lnTo>
                  <a:lnTo>
                    <a:pt x="68580" y="74295"/>
                  </a:lnTo>
                  <a:lnTo>
                    <a:pt x="33337" y="114618"/>
                  </a:lnTo>
                  <a:lnTo>
                    <a:pt x="15239" y="135324"/>
                  </a:lnTo>
                  <a:lnTo>
                    <a:pt x="8572" y="142953"/>
                  </a:lnTo>
                  <a:lnTo>
                    <a:pt x="7619" y="144043"/>
                  </a:lnTo>
                  <a:lnTo>
                    <a:pt x="49220" y="144870"/>
                  </a:lnTo>
                  <a:lnTo>
                    <a:pt x="91249" y="151809"/>
                  </a:lnTo>
                  <a:lnTo>
                    <a:pt x="132992" y="164720"/>
                  </a:lnTo>
                  <a:lnTo>
                    <a:pt x="173735" y="183464"/>
                  </a:lnTo>
                  <a:lnTo>
                    <a:pt x="213882" y="211384"/>
                  </a:lnTo>
                  <a:lnTo>
                    <a:pt x="248204" y="244535"/>
                  </a:lnTo>
                  <a:lnTo>
                    <a:pt x="276455" y="282052"/>
                  </a:lnTo>
                  <a:lnTo>
                    <a:pt x="298387" y="323073"/>
                  </a:lnTo>
                  <a:lnTo>
                    <a:pt x="313753" y="366731"/>
                  </a:lnTo>
                  <a:lnTo>
                    <a:pt x="322307" y="412163"/>
                  </a:lnTo>
                  <a:lnTo>
                    <a:pt x="323802" y="458505"/>
                  </a:lnTo>
                  <a:lnTo>
                    <a:pt x="317991" y="504893"/>
                  </a:lnTo>
                  <a:lnTo>
                    <a:pt x="304627" y="550461"/>
                  </a:lnTo>
                  <a:lnTo>
                    <a:pt x="283463" y="594347"/>
                  </a:lnTo>
                  <a:lnTo>
                    <a:pt x="256412" y="633989"/>
                  </a:lnTo>
                  <a:lnTo>
                    <a:pt x="224536" y="667905"/>
                  </a:lnTo>
                  <a:lnTo>
                    <a:pt x="188594" y="695925"/>
                  </a:lnTo>
                  <a:lnTo>
                    <a:pt x="149351" y="717880"/>
                  </a:lnTo>
                  <a:lnTo>
                    <a:pt x="107568" y="733603"/>
                  </a:lnTo>
                  <a:lnTo>
                    <a:pt x="64007" y="742924"/>
                  </a:lnTo>
                  <a:lnTo>
                    <a:pt x="27003" y="784128"/>
                  </a:lnTo>
                  <a:lnTo>
                    <a:pt x="8000" y="805287"/>
                  </a:lnTo>
                  <a:lnTo>
                    <a:pt x="1000" y="813083"/>
                  </a:lnTo>
                  <a:lnTo>
                    <a:pt x="0" y="814197"/>
                  </a:lnTo>
                  <a:lnTo>
                    <a:pt x="37004" y="856267"/>
                  </a:lnTo>
                  <a:lnTo>
                    <a:pt x="56006" y="877871"/>
                  </a:lnTo>
                  <a:lnTo>
                    <a:pt x="63007" y="885830"/>
                  </a:lnTo>
                  <a:lnTo>
                    <a:pt x="111851" y="879890"/>
                  </a:lnTo>
                  <a:lnTo>
                    <a:pt x="157878" y="867935"/>
                  </a:lnTo>
                  <a:lnTo>
                    <a:pt x="201812" y="851379"/>
                  </a:lnTo>
                  <a:lnTo>
                    <a:pt x="243377" y="830496"/>
                  </a:lnTo>
                  <a:lnTo>
                    <a:pt x="282297" y="805562"/>
                  </a:lnTo>
                  <a:lnTo>
                    <a:pt x="318293" y="776852"/>
                  </a:lnTo>
                  <a:lnTo>
                    <a:pt x="351091" y="744640"/>
                  </a:lnTo>
                  <a:lnTo>
                    <a:pt x="380413" y="709203"/>
                  </a:lnTo>
                  <a:lnTo>
                    <a:pt x="405983" y="670815"/>
                  </a:lnTo>
                  <a:lnTo>
                    <a:pt x="427524" y="629751"/>
                  </a:lnTo>
                  <a:lnTo>
                    <a:pt x="444759" y="586288"/>
                  </a:lnTo>
                  <a:lnTo>
                    <a:pt x="457413" y="540698"/>
                  </a:lnTo>
                  <a:lnTo>
                    <a:pt x="465208" y="493259"/>
                  </a:lnTo>
                  <a:lnTo>
                    <a:pt x="467868" y="44424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065020" y="3846575"/>
              <a:ext cx="467995" cy="885825"/>
            </a:xfrm>
            <a:custGeom>
              <a:avLst/>
              <a:gdLst/>
              <a:ahLst/>
              <a:cxnLst/>
              <a:rect l="l" t="t" r="r" b="b"/>
              <a:pathLst>
                <a:path w="467994" h="885825">
                  <a:moveTo>
                    <a:pt x="403860" y="0"/>
                  </a:moveTo>
                  <a:lnTo>
                    <a:pt x="356016" y="7074"/>
                  </a:lnTo>
                  <a:lnTo>
                    <a:pt x="309989" y="19023"/>
                  </a:lnTo>
                  <a:lnTo>
                    <a:pt x="266055" y="35568"/>
                  </a:lnTo>
                  <a:lnTo>
                    <a:pt x="224490" y="56430"/>
                  </a:lnTo>
                  <a:lnTo>
                    <a:pt x="185570" y="81331"/>
                  </a:lnTo>
                  <a:lnTo>
                    <a:pt x="149574" y="109991"/>
                  </a:lnTo>
                  <a:lnTo>
                    <a:pt x="116776" y="142133"/>
                  </a:lnTo>
                  <a:lnTo>
                    <a:pt x="87454" y="177478"/>
                  </a:lnTo>
                  <a:lnTo>
                    <a:pt x="61884" y="215747"/>
                  </a:lnTo>
                  <a:lnTo>
                    <a:pt x="40343" y="256663"/>
                  </a:lnTo>
                  <a:lnTo>
                    <a:pt x="23108" y="299945"/>
                  </a:lnTo>
                  <a:lnTo>
                    <a:pt x="10454" y="345316"/>
                  </a:lnTo>
                  <a:lnTo>
                    <a:pt x="2659" y="392497"/>
                  </a:lnTo>
                  <a:lnTo>
                    <a:pt x="0" y="441210"/>
                  </a:lnTo>
                  <a:lnTo>
                    <a:pt x="2616" y="489662"/>
                  </a:lnTo>
                  <a:lnTo>
                    <a:pt x="10286" y="536591"/>
                  </a:lnTo>
                  <a:lnTo>
                    <a:pt x="22738" y="581728"/>
                  </a:lnTo>
                  <a:lnTo>
                    <a:pt x="39700" y="624802"/>
                  </a:lnTo>
                  <a:lnTo>
                    <a:pt x="60903" y="665545"/>
                  </a:lnTo>
                  <a:lnTo>
                    <a:pt x="86075" y="703687"/>
                  </a:lnTo>
                  <a:lnTo>
                    <a:pt x="114945" y="738959"/>
                  </a:lnTo>
                  <a:lnTo>
                    <a:pt x="147243" y="771090"/>
                  </a:lnTo>
                  <a:lnTo>
                    <a:pt x="182697" y="799811"/>
                  </a:lnTo>
                  <a:lnTo>
                    <a:pt x="221036" y="824854"/>
                  </a:lnTo>
                  <a:lnTo>
                    <a:pt x="261990" y="845947"/>
                  </a:lnTo>
                  <a:lnTo>
                    <a:pt x="305287" y="862823"/>
                  </a:lnTo>
                  <a:lnTo>
                    <a:pt x="350657" y="875210"/>
                  </a:lnTo>
                  <a:lnTo>
                    <a:pt x="397829" y="882840"/>
                  </a:lnTo>
                  <a:lnTo>
                    <a:pt x="446531" y="885444"/>
                  </a:lnTo>
                  <a:lnTo>
                    <a:pt x="463296" y="885444"/>
                  </a:lnTo>
                  <a:lnTo>
                    <a:pt x="397763" y="811149"/>
                  </a:lnTo>
                  <a:lnTo>
                    <a:pt x="460248" y="742924"/>
                  </a:lnTo>
                  <a:lnTo>
                    <a:pt x="418028" y="741429"/>
                  </a:lnTo>
                  <a:lnTo>
                    <a:pt x="376237" y="734393"/>
                  </a:lnTo>
                  <a:lnTo>
                    <a:pt x="335303" y="721389"/>
                  </a:lnTo>
                  <a:lnTo>
                    <a:pt x="295656" y="701992"/>
                  </a:lnTo>
                  <a:lnTo>
                    <a:pt x="255137" y="674110"/>
                  </a:lnTo>
                  <a:lnTo>
                    <a:pt x="220589" y="641061"/>
                  </a:lnTo>
                  <a:lnTo>
                    <a:pt x="192223" y="603683"/>
                  </a:lnTo>
                  <a:lnTo>
                    <a:pt x="170249" y="562813"/>
                  </a:lnTo>
                  <a:lnTo>
                    <a:pt x="154876" y="519287"/>
                  </a:lnTo>
                  <a:lnTo>
                    <a:pt x="146316" y="473942"/>
                  </a:lnTo>
                  <a:lnTo>
                    <a:pt x="144778" y="427614"/>
                  </a:lnTo>
                  <a:lnTo>
                    <a:pt x="150473" y="381142"/>
                  </a:lnTo>
                  <a:lnTo>
                    <a:pt x="163612" y="335361"/>
                  </a:lnTo>
                  <a:lnTo>
                    <a:pt x="184404" y="291109"/>
                  </a:lnTo>
                  <a:lnTo>
                    <a:pt x="211455" y="252102"/>
                  </a:lnTo>
                  <a:lnTo>
                    <a:pt x="243331" y="218611"/>
                  </a:lnTo>
                  <a:lnTo>
                    <a:pt x="279273" y="190847"/>
                  </a:lnTo>
                  <a:lnTo>
                    <a:pt x="318516" y="169021"/>
                  </a:lnTo>
                  <a:lnTo>
                    <a:pt x="360299" y="153345"/>
                  </a:lnTo>
                  <a:lnTo>
                    <a:pt x="403860" y="144030"/>
                  </a:lnTo>
                  <a:lnTo>
                    <a:pt x="467868" y="71259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065020" y="3846575"/>
              <a:ext cx="467995" cy="885825"/>
            </a:xfrm>
            <a:custGeom>
              <a:avLst/>
              <a:gdLst/>
              <a:ahLst/>
              <a:cxnLst/>
              <a:rect l="l" t="t" r="r" b="b"/>
              <a:pathLst>
                <a:path w="467994" h="885825">
                  <a:moveTo>
                    <a:pt x="460248" y="742924"/>
                  </a:moveTo>
                  <a:lnTo>
                    <a:pt x="418028" y="741429"/>
                  </a:lnTo>
                  <a:lnTo>
                    <a:pt x="376237" y="734393"/>
                  </a:lnTo>
                  <a:lnTo>
                    <a:pt x="335303" y="721389"/>
                  </a:lnTo>
                  <a:lnTo>
                    <a:pt x="295656" y="701992"/>
                  </a:lnTo>
                  <a:lnTo>
                    <a:pt x="255137" y="674110"/>
                  </a:lnTo>
                  <a:lnTo>
                    <a:pt x="220589" y="641061"/>
                  </a:lnTo>
                  <a:lnTo>
                    <a:pt x="192223" y="603683"/>
                  </a:lnTo>
                  <a:lnTo>
                    <a:pt x="170249" y="562813"/>
                  </a:lnTo>
                  <a:lnTo>
                    <a:pt x="154876" y="519287"/>
                  </a:lnTo>
                  <a:lnTo>
                    <a:pt x="146316" y="473942"/>
                  </a:lnTo>
                  <a:lnTo>
                    <a:pt x="144778" y="427614"/>
                  </a:lnTo>
                  <a:lnTo>
                    <a:pt x="150473" y="381142"/>
                  </a:lnTo>
                  <a:lnTo>
                    <a:pt x="163612" y="335361"/>
                  </a:lnTo>
                  <a:lnTo>
                    <a:pt x="184404" y="291109"/>
                  </a:lnTo>
                  <a:lnTo>
                    <a:pt x="211455" y="252102"/>
                  </a:lnTo>
                  <a:lnTo>
                    <a:pt x="243331" y="218611"/>
                  </a:lnTo>
                  <a:lnTo>
                    <a:pt x="279273" y="190847"/>
                  </a:lnTo>
                  <a:lnTo>
                    <a:pt x="318516" y="169021"/>
                  </a:lnTo>
                  <a:lnTo>
                    <a:pt x="360299" y="153345"/>
                  </a:lnTo>
                  <a:lnTo>
                    <a:pt x="403860" y="144030"/>
                  </a:lnTo>
                  <a:lnTo>
                    <a:pt x="440864" y="101959"/>
                  </a:lnTo>
                  <a:lnTo>
                    <a:pt x="459867" y="80356"/>
                  </a:lnTo>
                  <a:lnTo>
                    <a:pt x="466867" y="72396"/>
                  </a:lnTo>
                  <a:lnTo>
                    <a:pt x="467868" y="71259"/>
                  </a:lnTo>
                  <a:lnTo>
                    <a:pt x="430863" y="30062"/>
                  </a:lnTo>
                  <a:lnTo>
                    <a:pt x="411861" y="8907"/>
                  </a:lnTo>
                  <a:lnTo>
                    <a:pt x="404860" y="1113"/>
                  </a:lnTo>
                  <a:lnTo>
                    <a:pt x="403860" y="0"/>
                  </a:lnTo>
                  <a:lnTo>
                    <a:pt x="356016" y="7074"/>
                  </a:lnTo>
                  <a:lnTo>
                    <a:pt x="309989" y="19023"/>
                  </a:lnTo>
                  <a:lnTo>
                    <a:pt x="266055" y="35568"/>
                  </a:lnTo>
                  <a:lnTo>
                    <a:pt x="224490" y="56430"/>
                  </a:lnTo>
                  <a:lnTo>
                    <a:pt x="185570" y="81331"/>
                  </a:lnTo>
                  <a:lnTo>
                    <a:pt x="149574" y="109991"/>
                  </a:lnTo>
                  <a:lnTo>
                    <a:pt x="116776" y="142133"/>
                  </a:lnTo>
                  <a:lnTo>
                    <a:pt x="87454" y="177478"/>
                  </a:lnTo>
                  <a:lnTo>
                    <a:pt x="61884" y="215747"/>
                  </a:lnTo>
                  <a:lnTo>
                    <a:pt x="40343" y="256663"/>
                  </a:lnTo>
                  <a:lnTo>
                    <a:pt x="23108" y="299945"/>
                  </a:lnTo>
                  <a:lnTo>
                    <a:pt x="10454" y="345316"/>
                  </a:lnTo>
                  <a:lnTo>
                    <a:pt x="2659" y="392497"/>
                  </a:lnTo>
                  <a:lnTo>
                    <a:pt x="0" y="441210"/>
                  </a:lnTo>
                  <a:lnTo>
                    <a:pt x="2616" y="489662"/>
                  </a:lnTo>
                  <a:lnTo>
                    <a:pt x="10286" y="536591"/>
                  </a:lnTo>
                  <a:lnTo>
                    <a:pt x="22738" y="581728"/>
                  </a:lnTo>
                  <a:lnTo>
                    <a:pt x="39700" y="624802"/>
                  </a:lnTo>
                  <a:lnTo>
                    <a:pt x="60903" y="665545"/>
                  </a:lnTo>
                  <a:lnTo>
                    <a:pt x="86075" y="703687"/>
                  </a:lnTo>
                  <a:lnTo>
                    <a:pt x="114945" y="738959"/>
                  </a:lnTo>
                  <a:lnTo>
                    <a:pt x="147243" y="771090"/>
                  </a:lnTo>
                  <a:lnTo>
                    <a:pt x="182697" y="799811"/>
                  </a:lnTo>
                  <a:lnTo>
                    <a:pt x="221036" y="824854"/>
                  </a:lnTo>
                  <a:lnTo>
                    <a:pt x="261990" y="845947"/>
                  </a:lnTo>
                  <a:lnTo>
                    <a:pt x="305287" y="862823"/>
                  </a:lnTo>
                  <a:lnTo>
                    <a:pt x="350657" y="875210"/>
                  </a:lnTo>
                  <a:lnTo>
                    <a:pt x="397829" y="882840"/>
                  </a:lnTo>
                  <a:lnTo>
                    <a:pt x="446531" y="885444"/>
                  </a:lnTo>
                  <a:lnTo>
                    <a:pt x="452628" y="885444"/>
                  </a:lnTo>
                  <a:lnTo>
                    <a:pt x="458724" y="885444"/>
                  </a:lnTo>
                  <a:lnTo>
                    <a:pt x="463296" y="885444"/>
                  </a:lnTo>
                  <a:lnTo>
                    <a:pt x="425410" y="842492"/>
                  </a:lnTo>
                  <a:lnTo>
                    <a:pt x="405955" y="820435"/>
                  </a:lnTo>
                  <a:lnTo>
                    <a:pt x="398787" y="812309"/>
                  </a:lnTo>
                  <a:lnTo>
                    <a:pt x="397763" y="811149"/>
                  </a:lnTo>
                  <a:lnTo>
                    <a:pt x="460248" y="74292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5433440" y="2250693"/>
            <a:ext cx="7283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dirty="0">
                <a:latin typeface="Georgia"/>
                <a:cs typeface="Georgia"/>
              </a:rPr>
              <a:t>Output</a:t>
            </a:r>
            <a:r>
              <a:rPr sz="700" b="1" spc="-25" dirty="0">
                <a:latin typeface="Georgia"/>
                <a:cs typeface="Georgia"/>
              </a:rPr>
              <a:t> </a:t>
            </a:r>
            <a:r>
              <a:rPr sz="700" b="1" spc="-10" dirty="0">
                <a:latin typeface="Georgia"/>
                <a:cs typeface="Georgia"/>
              </a:rPr>
              <a:t>Analyze</a:t>
            </a:r>
            <a:endParaRPr sz="700">
              <a:latin typeface="Georgia"/>
              <a:cs typeface="Georgia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7038022" y="1970722"/>
            <a:ext cx="114300" cy="115570"/>
            <a:chOff x="7038022" y="1970722"/>
            <a:chExt cx="114300" cy="115570"/>
          </a:xfrm>
        </p:grpSpPr>
        <p:sp>
          <p:nvSpPr>
            <p:cNvPr id="119" name="object 119"/>
            <p:cNvSpPr/>
            <p:nvPr/>
          </p:nvSpPr>
          <p:spPr>
            <a:xfrm>
              <a:off x="7052309" y="1985010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85344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5344" y="86868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052309" y="1985010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0" y="86868"/>
                  </a:moveTo>
                  <a:lnTo>
                    <a:pt x="85344" y="86868"/>
                  </a:lnTo>
                  <a:lnTo>
                    <a:pt x="85344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1" name="object 121"/>
          <p:cNvGrpSpPr/>
          <p:nvPr/>
        </p:nvGrpSpPr>
        <p:grpSpPr>
          <a:xfrm>
            <a:off x="300609" y="1359217"/>
            <a:ext cx="5919470" cy="2369820"/>
            <a:chOff x="300609" y="1359217"/>
            <a:chExt cx="5919470" cy="2369820"/>
          </a:xfrm>
        </p:grpSpPr>
        <p:sp>
          <p:nvSpPr>
            <p:cNvPr id="122" name="object 122"/>
            <p:cNvSpPr/>
            <p:nvPr/>
          </p:nvSpPr>
          <p:spPr>
            <a:xfrm>
              <a:off x="5747004" y="1363980"/>
              <a:ext cx="467995" cy="885825"/>
            </a:xfrm>
            <a:custGeom>
              <a:avLst/>
              <a:gdLst/>
              <a:ahLst/>
              <a:cxnLst/>
              <a:rect l="l" t="t" r="r" b="b"/>
              <a:pathLst>
                <a:path w="467995" h="885825">
                  <a:moveTo>
                    <a:pt x="21336" y="0"/>
                  </a:moveTo>
                  <a:lnTo>
                    <a:pt x="15240" y="0"/>
                  </a:lnTo>
                  <a:lnTo>
                    <a:pt x="9144" y="1524"/>
                  </a:lnTo>
                  <a:lnTo>
                    <a:pt x="3048" y="1524"/>
                  </a:lnTo>
                  <a:lnTo>
                    <a:pt x="68580" y="74168"/>
                  </a:lnTo>
                  <a:lnTo>
                    <a:pt x="7620" y="143764"/>
                  </a:lnTo>
                  <a:lnTo>
                    <a:pt x="49220" y="144593"/>
                  </a:lnTo>
                  <a:lnTo>
                    <a:pt x="91249" y="151542"/>
                  </a:lnTo>
                  <a:lnTo>
                    <a:pt x="132992" y="164445"/>
                  </a:lnTo>
                  <a:lnTo>
                    <a:pt x="173736" y="183134"/>
                  </a:lnTo>
                  <a:lnTo>
                    <a:pt x="213882" y="211024"/>
                  </a:lnTo>
                  <a:lnTo>
                    <a:pt x="248204" y="244132"/>
                  </a:lnTo>
                  <a:lnTo>
                    <a:pt x="276455" y="281596"/>
                  </a:lnTo>
                  <a:lnTo>
                    <a:pt x="298387" y="322553"/>
                  </a:lnTo>
                  <a:lnTo>
                    <a:pt x="313753" y="366141"/>
                  </a:lnTo>
                  <a:lnTo>
                    <a:pt x="322307" y="411496"/>
                  </a:lnTo>
                  <a:lnTo>
                    <a:pt x="323802" y="457756"/>
                  </a:lnTo>
                  <a:lnTo>
                    <a:pt x="317991" y="504059"/>
                  </a:lnTo>
                  <a:lnTo>
                    <a:pt x="304627" y="549543"/>
                  </a:lnTo>
                  <a:lnTo>
                    <a:pt x="283463" y="593344"/>
                  </a:lnTo>
                  <a:lnTo>
                    <a:pt x="256412" y="632898"/>
                  </a:lnTo>
                  <a:lnTo>
                    <a:pt x="224536" y="666740"/>
                  </a:lnTo>
                  <a:lnTo>
                    <a:pt x="188595" y="694705"/>
                  </a:lnTo>
                  <a:lnTo>
                    <a:pt x="149352" y="716628"/>
                  </a:lnTo>
                  <a:lnTo>
                    <a:pt x="107569" y="732341"/>
                  </a:lnTo>
                  <a:lnTo>
                    <a:pt x="64008" y="741680"/>
                  </a:lnTo>
                  <a:lnTo>
                    <a:pt x="0" y="812800"/>
                  </a:lnTo>
                  <a:lnTo>
                    <a:pt x="64008" y="885444"/>
                  </a:lnTo>
                  <a:lnTo>
                    <a:pt x="111851" y="878373"/>
                  </a:lnTo>
                  <a:lnTo>
                    <a:pt x="157878" y="866433"/>
                  </a:lnTo>
                  <a:lnTo>
                    <a:pt x="201812" y="849901"/>
                  </a:lnTo>
                  <a:lnTo>
                    <a:pt x="243377" y="829049"/>
                  </a:lnTo>
                  <a:lnTo>
                    <a:pt x="282297" y="804153"/>
                  </a:lnTo>
                  <a:lnTo>
                    <a:pt x="318293" y="775489"/>
                  </a:lnTo>
                  <a:lnTo>
                    <a:pt x="351091" y="743331"/>
                  </a:lnTo>
                  <a:lnTo>
                    <a:pt x="380413" y="707953"/>
                  </a:lnTo>
                  <a:lnTo>
                    <a:pt x="405983" y="669631"/>
                  </a:lnTo>
                  <a:lnTo>
                    <a:pt x="427524" y="628641"/>
                  </a:lnTo>
                  <a:lnTo>
                    <a:pt x="444759" y="585255"/>
                  </a:lnTo>
                  <a:lnTo>
                    <a:pt x="457413" y="539751"/>
                  </a:lnTo>
                  <a:lnTo>
                    <a:pt x="465208" y="492402"/>
                  </a:lnTo>
                  <a:lnTo>
                    <a:pt x="467868" y="443484"/>
                  </a:lnTo>
                  <a:lnTo>
                    <a:pt x="465251" y="395373"/>
                  </a:lnTo>
                  <a:lnTo>
                    <a:pt x="457581" y="348711"/>
                  </a:lnTo>
                  <a:lnTo>
                    <a:pt x="445129" y="303775"/>
                  </a:lnTo>
                  <a:lnTo>
                    <a:pt x="428167" y="260842"/>
                  </a:lnTo>
                  <a:lnTo>
                    <a:pt x="406964" y="220189"/>
                  </a:lnTo>
                  <a:lnTo>
                    <a:pt x="381792" y="182093"/>
                  </a:lnTo>
                  <a:lnTo>
                    <a:pt x="352922" y="146831"/>
                  </a:lnTo>
                  <a:lnTo>
                    <a:pt x="320624" y="114680"/>
                  </a:lnTo>
                  <a:lnTo>
                    <a:pt x="285170" y="85917"/>
                  </a:lnTo>
                  <a:lnTo>
                    <a:pt x="246831" y="60818"/>
                  </a:lnTo>
                  <a:lnTo>
                    <a:pt x="205877" y="39662"/>
                  </a:lnTo>
                  <a:lnTo>
                    <a:pt x="162580" y="22725"/>
                  </a:lnTo>
                  <a:lnTo>
                    <a:pt x="117210" y="10285"/>
                  </a:lnTo>
                  <a:lnTo>
                    <a:pt x="70038" y="2617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747004" y="1363980"/>
              <a:ext cx="467995" cy="885825"/>
            </a:xfrm>
            <a:custGeom>
              <a:avLst/>
              <a:gdLst/>
              <a:ahLst/>
              <a:cxnLst/>
              <a:rect l="l" t="t" r="r" b="b"/>
              <a:pathLst>
                <a:path w="467995" h="885825">
                  <a:moveTo>
                    <a:pt x="467868" y="443484"/>
                  </a:moveTo>
                  <a:lnTo>
                    <a:pt x="465251" y="395373"/>
                  </a:lnTo>
                  <a:lnTo>
                    <a:pt x="457581" y="348711"/>
                  </a:lnTo>
                  <a:lnTo>
                    <a:pt x="445129" y="303775"/>
                  </a:lnTo>
                  <a:lnTo>
                    <a:pt x="428167" y="260842"/>
                  </a:lnTo>
                  <a:lnTo>
                    <a:pt x="406964" y="220189"/>
                  </a:lnTo>
                  <a:lnTo>
                    <a:pt x="381792" y="182093"/>
                  </a:lnTo>
                  <a:lnTo>
                    <a:pt x="352922" y="146831"/>
                  </a:lnTo>
                  <a:lnTo>
                    <a:pt x="320624" y="114680"/>
                  </a:lnTo>
                  <a:lnTo>
                    <a:pt x="285170" y="85917"/>
                  </a:lnTo>
                  <a:lnTo>
                    <a:pt x="246831" y="60818"/>
                  </a:lnTo>
                  <a:lnTo>
                    <a:pt x="205877" y="39662"/>
                  </a:lnTo>
                  <a:lnTo>
                    <a:pt x="162580" y="22725"/>
                  </a:lnTo>
                  <a:lnTo>
                    <a:pt x="117210" y="10285"/>
                  </a:lnTo>
                  <a:lnTo>
                    <a:pt x="70038" y="2617"/>
                  </a:lnTo>
                  <a:lnTo>
                    <a:pt x="21336" y="0"/>
                  </a:lnTo>
                  <a:lnTo>
                    <a:pt x="15240" y="0"/>
                  </a:lnTo>
                  <a:lnTo>
                    <a:pt x="9144" y="1524"/>
                  </a:lnTo>
                  <a:lnTo>
                    <a:pt x="3048" y="1524"/>
                  </a:lnTo>
                  <a:lnTo>
                    <a:pt x="40933" y="43521"/>
                  </a:lnTo>
                  <a:lnTo>
                    <a:pt x="60388" y="65087"/>
                  </a:lnTo>
                  <a:lnTo>
                    <a:pt x="67556" y="73032"/>
                  </a:lnTo>
                  <a:lnTo>
                    <a:pt x="68580" y="74168"/>
                  </a:lnTo>
                  <a:lnTo>
                    <a:pt x="33337" y="114403"/>
                  </a:lnTo>
                  <a:lnTo>
                    <a:pt x="15239" y="135064"/>
                  </a:lnTo>
                  <a:lnTo>
                    <a:pt x="8572" y="142676"/>
                  </a:lnTo>
                  <a:lnTo>
                    <a:pt x="7620" y="143764"/>
                  </a:lnTo>
                  <a:lnTo>
                    <a:pt x="49220" y="144593"/>
                  </a:lnTo>
                  <a:lnTo>
                    <a:pt x="91249" y="151542"/>
                  </a:lnTo>
                  <a:lnTo>
                    <a:pt x="132992" y="164445"/>
                  </a:lnTo>
                  <a:lnTo>
                    <a:pt x="173736" y="183134"/>
                  </a:lnTo>
                  <a:lnTo>
                    <a:pt x="213882" y="211024"/>
                  </a:lnTo>
                  <a:lnTo>
                    <a:pt x="248204" y="244132"/>
                  </a:lnTo>
                  <a:lnTo>
                    <a:pt x="276455" y="281596"/>
                  </a:lnTo>
                  <a:lnTo>
                    <a:pt x="298387" y="322553"/>
                  </a:lnTo>
                  <a:lnTo>
                    <a:pt x="313753" y="366141"/>
                  </a:lnTo>
                  <a:lnTo>
                    <a:pt x="322307" y="411496"/>
                  </a:lnTo>
                  <a:lnTo>
                    <a:pt x="323802" y="457756"/>
                  </a:lnTo>
                  <a:lnTo>
                    <a:pt x="317991" y="504059"/>
                  </a:lnTo>
                  <a:lnTo>
                    <a:pt x="304627" y="549543"/>
                  </a:lnTo>
                  <a:lnTo>
                    <a:pt x="283463" y="593344"/>
                  </a:lnTo>
                  <a:lnTo>
                    <a:pt x="256412" y="632898"/>
                  </a:lnTo>
                  <a:lnTo>
                    <a:pt x="224536" y="666740"/>
                  </a:lnTo>
                  <a:lnTo>
                    <a:pt x="188595" y="694705"/>
                  </a:lnTo>
                  <a:lnTo>
                    <a:pt x="149352" y="716628"/>
                  </a:lnTo>
                  <a:lnTo>
                    <a:pt x="107569" y="732341"/>
                  </a:lnTo>
                  <a:lnTo>
                    <a:pt x="64008" y="741680"/>
                  </a:lnTo>
                  <a:lnTo>
                    <a:pt x="27003" y="782796"/>
                  </a:lnTo>
                  <a:lnTo>
                    <a:pt x="8000" y="803910"/>
                  </a:lnTo>
                  <a:lnTo>
                    <a:pt x="1000" y="811688"/>
                  </a:lnTo>
                  <a:lnTo>
                    <a:pt x="0" y="812800"/>
                  </a:lnTo>
                  <a:lnTo>
                    <a:pt x="37004" y="854797"/>
                  </a:lnTo>
                  <a:lnTo>
                    <a:pt x="56007" y="876363"/>
                  </a:lnTo>
                  <a:lnTo>
                    <a:pt x="63007" y="884308"/>
                  </a:lnTo>
                  <a:lnTo>
                    <a:pt x="111851" y="878373"/>
                  </a:lnTo>
                  <a:lnTo>
                    <a:pt x="157878" y="866433"/>
                  </a:lnTo>
                  <a:lnTo>
                    <a:pt x="201812" y="849901"/>
                  </a:lnTo>
                  <a:lnTo>
                    <a:pt x="243377" y="829049"/>
                  </a:lnTo>
                  <a:lnTo>
                    <a:pt x="282297" y="804153"/>
                  </a:lnTo>
                  <a:lnTo>
                    <a:pt x="318293" y="775489"/>
                  </a:lnTo>
                  <a:lnTo>
                    <a:pt x="351091" y="743331"/>
                  </a:lnTo>
                  <a:lnTo>
                    <a:pt x="380413" y="707953"/>
                  </a:lnTo>
                  <a:lnTo>
                    <a:pt x="405983" y="669631"/>
                  </a:lnTo>
                  <a:lnTo>
                    <a:pt x="427524" y="628641"/>
                  </a:lnTo>
                  <a:lnTo>
                    <a:pt x="444759" y="585255"/>
                  </a:lnTo>
                  <a:lnTo>
                    <a:pt x="457413" y="539751"/>
                  </a:lnTo>
                  <a:lnTo>
                    <a:pt x="465208" y="492402"/>
                  </a:lnTo>
                  <a:lnTo>
                    <a:pt x="467868" y="44348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23331" y="1367028"/>
              <a:ext cx="466725" cy="885825"/>
            </a:xfrm>
            <a:custGeom>
              <a:avLst/>
              <a:gdLst/>
              <a:ahLst/>
              <a:cxnLst/>
              <a:rect l="l" t="t" r="r" b="b"/>
              <a:pathLst>
                <a:path w="466725" h="885825">
                  <a:moveTo>
                    <a:pt x="402589" y="0"/>
                  </a:moveTo>
                  <a:lnTo>
                    <a:pt x="354882" y="7074"/>
                  </a:lnTo>
                  <a:lnTo>
                    <a:pt x="308989" y="19021"/>
                  </a:lnTo>
                  <a:lnTo>
                    <a:pt x="265187" y="35562"/>
                  </a:lnTo>
                  <a:lnTo>
                    <a:pt x="223749" y="56421"/>
                  </a:lnTo>
                  <a:lnTo>
                    <a:pt x="184952" y="81317"/>
                  </a:lnTo>
                  <a:lnTo>
                    <a:pt x="149070" y="109974"/>
                  </a:lnTo>
                  <a:lnTo>
                    <a:pt x="116379" y="142112"/>
                  </a:lnTo>
                  <a:lnTo>
                    <a:pt x="87154" y="177454"/>
                  </a:lnTo>
                  <a:lnTo>
                    <a:pt x="61670" y="215722"/>
                  </a:lnTo>
                  <a:lnTo>
                    <a:pt x="40203" y="256636"/>
                  </a:lnTo>
                  <a:lnTo>
                    <a:pt x="23027" y="299919"/>
                  </a:lnTo>
                  <a:lnTo>
                    <a:pt x="10417" y="345292"/>
                  </a:lnTo>
                  <a:lnTo>
                    <a:pt x="2650" y="392478"/>
                  </a:lnTo>
                  <a:lnTo>
                    <a:pt x="0" y="441198"/>
                  </a:lnTo>
                  <a:lnTo>
                    <a:pt x="2608" y="489650"/>
                  </a:lnTo>
                  <a:lnTo>
                    <a:pt x="10253" y="536579"/>
                  </a:lnTo>
                  <a:lnTo>
                    <a:pt x="22665" y="581716"/>
                  </a:lnTo>
                  <a:lnTo>
                    <a:pt x="39574" y="624792"/>
                  </a:lnTo>
                  <a:lnTo>
                    <a:pt x="60710" y="665536"/>
                  </a:lnTo>
                  <a:lnTo>
                    <a:pt x="85803" y="703679"/>
                  </a:lnTo>
                  <a:lnTo>
                    <a:pt x="114582" y="738952"/>
                  </a:lnTo>
                  <a:lnTo>
                    <a:pt x="146778" y="771084"/>
                  </a:lnTo>
                  <a:lnTo>
                    <a:pt x="182121" y="799807"/>
                  </a:lnTo>
                  <a:lnTo>
                    <a:pt x="220340" y="824850"/>
                  </a:lnTo>
                  <a:lnTo>
                    <a:pt x="261166" y="845945"/>
                  </a:lnTo>
                  <a:lnTo>
                    <a:pt x="304328" y="862821"/>
                  </a:lnTo>
                  <a:lnTo>
                    <a:pt x="349557" y="875209"/>
                  </a:lnTo>
                  <a:lnTo>
                    <a:pt x="396583" y="882840"/>
                  </a:lnTo>
                  <a:lnTo>
                    <a:pt x="445134" y="885444"/>
                  </a:lnTo>
                  <a:lnTo>
                    <a:pt x="461771" y="885444"/>
                  </a:lnTo>
                  <a:lnTo>
                    <a:pt x="396493" y="811149"/>
                  </a:lnTo>
                  <a:lnTo>
                    <a:pt x="458723" y="742950"/>
                  </a:lnTo>
                  <a:lnTo>
                    <a:pt x="416673" y="741451"/>
                  </a:lnTo>
                  <a:lnTo>
                    <a:pt x="375015" y="734393"/>
                  </a:lnTo>
                  <a:lnTo>
                    <a:pt x="334190" y="721358"/>
                  </a:lnTo>
                  <a:lnTo>
                    <a:pt x="294639" y="701929"/>
                  </a:lnTo>
                  <a:lnTo>
                    <a:pt x="254262" y="674069"/>
                  </a:lnTo>
                  <a:lnTo>
                    <a:pt x="219832" y="641035"/>
                  </a:lnTo>
                  <a:lnTo>
                    <a:pt x="191561" y="603665"/>
                  </a:lnTo>
                  <a:lnTo>
                    <a:pt x="169659" y="562797"/>
                  </a:lnTo>
                  <a:lnTo>
                    <a:pt x="154336" y="519271"/>
                  </a:lnTo>
                  <a:lnTo>
                    <a:pt x="145803" y="473923"/>
                  </a:lnTo>
                  <a:lnTo>
                    <a:pt x="144269" y="427592"/>
                  </a:lnTo>
                  <a:lnTo>
                    <a:pt x="149945" y="381116"/>
                  </a:lnTo>
                  <a:lnTo>
                    <a:pt x="163041" y="335334"/>
                  </a:lnTo>
                  <a:lnTo>
                    <a:pt x="183768" y="291084"/>
                  </a:lnTo>
                  <a:lnTo>
                    <a:pt x="210746" y="252109"/>
                  </a:lnTo>
                  <a:lnTo>
                    <a:pt x="242532" y="218637"/>
                  </a:lnTo>
                  <a:lnTo>
                    <a:pt x="278368" y="190881"/>
                  </a:lnTo>
                  <a:lnTo>
                    <a:pt x="317495" y="169051"/>
                  </a:lnTo>
                  <a:lnTo>
                    <a:pt x="359155" y="153359"/>
                  </a:lnTo>
                  <a:lnTo>
                    <a:pt x="402589" y="144018"/>
                  </a:lnTo>
                  <a:lnTo>
                    <a:pt x="466343" y="71247"/>
                  </a:lnTo>
                  <a:lnTo>
                    <a:pt x="402589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323331" y="1367028"/>
              <a:ext cx="466725" cy="885825"/>
            </a:xfrm>
            <a:custGeom>
              <a:avLst/>
              <a:gdLst/>
              <a:ahLst/>
              <a:cxnLst/>
              <a:rect l="l" t="t" r="r" b="b"/>
              <a:pathLst>
                <a:path w="466725" h="885825">
                  <a:moveTo>
                    <a:pt x="458723" y="742950"/>
                  </a:moveTo>
                  <a:lnTo>
                    <a:pt x="416673" y="741451"/>
                  </a:lnTo>
                  <a:lnTo>
                    <a:pt x="375015" y="734393"/>
                  </a:lnTo>
                  <a:lnTo>
                    <a:pt x="334190" y="721358"/>
                  </a:lnTo>
                  <a:lnTo>
                    <a:pt x="294639" y="701929"/>
                  </a:lnTo>
                  <a:lnTo>
                    <a:pt x="254262" y="674069"/>
                  </a:lnTo>
                  <a:lnTo>
                    <a:pt x="219832" y="641035"/>
                  </a:lnTo>
                  <a:lnTo>
                    <a:pt x="191561" y="603665"/>
                  </a:lnTo>
                  <a:lnTo>
                    <a:pt x="169659" y="562797"/>
                  </a:lnTo>
                  <a:lnTo>
                    <a:pt x="154336" y="519271"/>
                  </a:lnTo>
                  <a:lnTo>
                    <a:pt x="145803" y="473923"/>
                  </a:lnTo>
                  <a:lnTo>
                    <a:pt x="144269" y="427592"/>
                  </a:lnTo>
                  <a:lnTo>
                    <a:pt x="149945" y="381116"/>
                  </a:lnTo>
                  <a:lnTo>
                    <a:pt x="163041" y="335334"/>
                  </a:lnTo>
                  <a:lnTo>
                    <a:pt x="183768" y="291084"/>
                  </a:lnTo>
                  <a:lnTo>
                    <a:pt x="210746" y="252109"/>
                  </a:lnTo>
                  <a:lnTo>
                    <a:pt x="242532" y="218637"/>
                  </a:lnTo>
                  <a:lnTo>
                    <a:pt x="278368" y="190881"/>
                  </a:lnTo>
                  <a:lnTo>
                    <a:pt x="317495" y="169051"/>
                  </a:lnTo>
                  <a:lnTo>
                    <a:pt x="359155" y="153359"/>
                  </a:lnTo>
                  <a:lnTo>
                    <a:pt x="402589" y="144018"/>
                  </a:lnTo>
                  <a:lnTo>
                    <a:pt x="439447" y="101947"/>
                  </a:lnTo>
                  <a:lnTo>
                    <a:pt x="458374" y="80343"/>
                  </a:lnTo>
                  <a:lnTo>
                    <a:pt x="465347" y="72384"/>
                  </a:lnTo>
                  <a:lnTo>
                    <a:pt x="466343" y="71247"/>
                  </a:lnTo>
                  <a:lnTo>
                    <a:pt x="429486" y="30057"/>
                  </a:lnTo>
                  <a:lnTo>
                    <a:pt x="410559" y="8905"/>
                  </a:lnTo>
                  <a:lnTo>
                    <a:pt x="403586" y="1113"/>
                  </a:lnTo>
                  <a:lnTo>
                    <a:pt x="354882" y="7074"/>
                  </a:lnTo>
                  <a:lnTo>
                    <a:pt x="308989" y="19021"/>
                  </a:lnTo>
                  <a:lnTo>
                    <a:pt x="265187" y="35562"/>
                  </a:lnTo>
                  <a:lnTo>
                    <a:pt x="223749" y="56421"/>
                  </a:lnTo>
                  <a:lnTo>
                    <a:pt x="184952" y="81317"/>
                  </a:lnTo>
                  <a:lnTo>
                    <a:pt x="149070" y="109974"/>
                  </a:lnTo>
                  <a:lnTo>
                    <a:pt x="116379" y="142112"/>
                  </a:lnTo>
                  <a:lnTo>
                    <a:pt x="87154" y="177454"/>
                  </a:lnTo>
                  <a:lnTo>
                    <a:pt x="61670" y="215722"/>
                  </a:lnTo>
                  <a:lnTo>
                    <a:pt x="40203" y="256636"/>
                  </a:lnTo>
                  <a:lnTo>
                    <a:pt x="23027" y="299919"/>
                  </a:lnTo>
                  <a:lnTo>
                    <a:pt x="10417" y="345292"/>
                  </a:lnTo>
                  <a:lnTo>
                    <a:pt x="2650" y="392478"/>
                  </a:lnTo>
                  <a:lnTo>
                    <a:pt x="0" y="441198"/>
                  </a:lnTo>
                  <a:lnTo>
                    <a:pt x="2608" y="489650"/>
                  </a:lnTo>
                  <a:lnTo>
                    <a:pt x="10253" y="536579"/>
                  </a:lnTo>
                  <a:lnTo>
                    <a:pt x="22665" y="581716"/>
                  </a:lnTo>
                  <a:lnTo>
                    <a:pt x="39574" y="624792"/>
                  </a:lnTo>
                  <a:lnTo>
                    <a:pt x="60710" y="665536"/>
                  </a:lnTo>
                  <a:lnTo>
                    <a:pt x="85803" y="703679"/>
                  </a:lnTo>
                  <a:lnTo>
                    <a:pt x="114582" y="738952"/>
                  </a:lnTo>
                  <a:lnTo>
                    <a:pt x="146778" y="771084"/>
                  </a:lnTo>
                  <a:lnTo>
                    <a:pt x="182121" y="799807"/>
                  </a:lnTo>
                  <a:lnTo>
                    <a:pt x="220340" y="824850"/>
                  </a:lnTo>
                  <a:lnTo>
                    <a:pt x="261166" y="845945"/>
                  </a:lnTo>
                  <a:lnTo>
                    <a:pt x="304328" y="862821"/>
                  </a:lnTo>
                  <a:lnTo>
                    <a:pt x="349557" y="875209"/>
                  </a:lnTo>
                  <a:lnTo>
                    <a:pt x="396583" y="882840"/>
                  </a:lnTo>
                  <a:lnTo>
                    <a:pt x="445134" y="885444"/>
                  </a:lnTo>
                  <a:lnTo>
                    <a:pt x="451103" y="885444"/>
                  </a:lnTo>
                  <a:lnTo>
                    <a:pt x="457200" y="885444"/>
                  </a:lnTo>
                  <a:lnTo>
                    <a:pt x="461771" y="885444"/>
                  </a:lnTo>
                  <a:lnTo>
                    <a:pt x="424033" y="842492"/>
                  </a:lnTo>
                  <a:lnTo>
                    <a:pt x="404653" y="820435"/>
                  </a:lnTo>
                  <a:lnTo>
                    <a:pt x="397513" y="812309"/>
                  </a:lnTo>
                  <a:lnTo>
                    <a:pt x="396493" y="811149"/>
                  </a:lnTo>
                  <a:lnTo>
                    <a:pt x="458723" y="74295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23088" y="2537460"/>
              <a:ext cx="344805" cy="0"/>
            </a:xfrm>
            <a:custGeom>
              <a:avLst/>
              <a:gdLst/>
              <a:ahLst/>
              <a:cxnLst/>
              <a:rect l="l" t="t" r="r" b="b"/>
              <a:pathLst>
                <a:path w="344805">
                  <a:moveTo>
                    <a:pt x="0" y="0"/>
                  </a:moveTo>
                  <a:lnTo>
                    <a:pt x="344512" y="0"/>
                  </a:lnTo>
                </a:path>
              </a:pathLst>
            </a:custGeom>
            <a:ln w="76200">
              <a:solidFill>
                <a:srgbClr val="46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609" y="2458593"/>
              <a:ext cx="163829" cy="163830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3048761" y="3627881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5">
                  <a:moveTo>
                    <a:pt x="85343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5343" y="86868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048761" y="3627881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5">
                  <a:moveTo>
                    <a:pt x="0" y="86868"/>
                  </a:moveTo>
                  <a:lnTo>
                    <a:pt x="85343" y="86868"/>
                  </a:lnTo>
                  <a:lnTo>
                    <a:pt x="85343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6366509" y="1940814"/>
            <a:ext cx="640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Insecure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Output</a:t>
            </a:r>
            <a:r>
              <a:rPr sz="600" b="1" spc="13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Handling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1658302" y="2700718"/>
            <a:ext cx="114300" cy="114300"/>
            <a:chOff x="1658302" y="2700718"/>
            <a:chExt cx="114300" cy="114300"/>
          </a:xfrm>
        </p:grpSpPr>
        <p:sp>
          <p:nvSpPr>
            <p:cNvPr id="132" name="object 132"/>
            <p:cNvSpPr/>
            <p:nvPr/>
          </p:nvSpPr>
          <p:spPr>
            <a:xfrm>
              <a:off x="1672589" y="271500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343" y="0"/>
                  </a:moveTo>
                  <a:lnTo>
                    <a:pt x="0" y="0"/>
                  </a:lnTo>
                  <a:lnTo>
                    <a:pt x="0" y="85343"/>
                  </a:lnTo>
                  <a:lnTo>
                    <a:pt x="85343" y="85343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672589" y="271500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85343"/>
                  </a:moveTo>
                  <a:lnTo>
                    <a:pt x="85343" y="85343"/>
                  </a:lnTo>
                  <a:lnTo>
                    <a:pt x="85343" y="0"/>
                  </a:lnTo>
                  <a:lnTo>
                    <a:pt x="0" y="0"/>
                  </a:lnTo>
                  <a:lnTo>
                    <a:pt x="0" y="85343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4" name="object 134"/>
          <p:cNvGrpSpPr/>
          <p:nvPr/>
        </p:nvGrpSpPr>
        <p:grpSpPr>
          <a:xfrm>
            <a:off x="1681162" y="3156394"/>
            <a:ext cx="114300" cy="115570"/>
            <a:chOff x="1681162" y="3156394"/>
            <a:chExt cx="114300" cy="115570"/>
          </a:xfrm>
        </p:grpSpPr>
        <p:sp>
          <p:nvSpPr>
            <p:cNvPr id="135" name="object 135"/>
            <p:cNvSpPr/>
            <p:nvPr/>
          </p:nvSpPr>
          <p:spPr>
            <a:xfrm>
              <a:off x="1695450" y="3170682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5">
                  <a:moveTo>
                    <a:pt x="85343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5343" y="86868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95450" y="3170682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5">
                  <a:moveTo>
                    <a:pt x="0" y="86868"/>
                  </a:moveTo>
                  <a:lnTo>
                    <a:pt x="85343" y="86868"/>
                  </a:lnTo>
                  <a:lnTo>
                    <a:pt x="85343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7" name="object 137"/>
          <p:cNvGrpSpPr/>
          <p:nvPr/>
        </p:nvGrpSpPr>
        <p:grpSpPr>
          <a:xfrm>
            <a:off x="1548574" y="2569654"/>
            <a:ext cx="114300" cy="115570"/>
            <a:chOff x="1548574" y="2569654"/>
            <a:chExt cx="114300" cy="115570"/>
          </a:xfrm>
        </p:grpSpPr>
        <p:sp>
          <p:nvSpPr>
            <p:cNvPr id="138" name="object 138"/>
            <p:cNvSpPr/>
            <p:nvPr/>
          </p:nvSpPr>
          <p:spPr>
            <a:xfrm>
              <a:off x="1562861" y="2583942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85343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5343" y="86868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562861" y="2583942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0" y="86868"/>
                  </a:moveTo>
                  <a:lnTo>
                    <a:pt x="85343" y="86868"/>
                  </a:lnTo>
                  <a:lnTo>
                    <a:pt x="85343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0" name="object 140"/>
          <p:cNvGrpSpPr/>
          <p:nvPr/>
        </p:nvGrpSpPr>
        <p:grpSpPr>
          <a:xfrm>
            <a:off x="4358830" y="3167062"/>
            <a:ext cx="127635" cy="115570"/>
            <a:chOff x="4358830" y="3167062"/>
            <a:chExt cx="127635" cy="115570"/>
          </a:xfrm>
        </p:grpSpPr>
        <p:sp>
          <p:nvSpPr>
            <p:cNvPr id="141" name="object 141"/>
            <p:cNvSpPr/>
            <p:nvPr/>
          </p:nvSpPr>
          <p:spPr>
            <a:xfrm>
              <a:off x="4373117" y="3181350"/>
              <a:ext cx="99060" cy="86995"/>
            </a:xfrm>
            <a:custGeom>
              <a:avLst/>
              <a:gdLst/>
              <a:ahLst/>
              <a:cxnLst/>
              <a:rect l="l" t="t" r="r" b="b"/>
              <a:pathLst>
                <a:path w="99060" h="86995">
                  <a:moveTo>
                    <a:pt x="99060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99060" y="86868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373117" y="3181350"/>
              <a:ext cx="99060" cy="86995"/>
            </a:xfrm>
            <a:custGeom>
              <a:avLst/>
              <a:gdLst/>
              <a:ahLst/>
              <a:cxnLst/>
              <a:rect l="l" t="t" r="r" b="b"/>
              <a:pathLst>
                <a:path w="99060" h="86995">
                  <a:moveTo>
                    <a:pt x="0" y="86868"/>
                  </a:moveTo>
                  <a:lnTo>
                    <a:pt x="99060" y="86868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5125973" y="3133725"/>
            <a:ext cx="546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Arial"/>
                <a:cs typeface="Arial"/>
              </a:rPr>
              <a:t>Supply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Chain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Vulnerabilities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3026854" y="3292030"/>
            <a:ext cx="135255" cy="133985"/>
            <a:chOff x="3026854" y="3292030"/>
            <a:chExt cx="135255" cy="133985"/>
          </a:xfrm>
        </p:grpSpPr>
        <p:sp>
          <p:nvSpPr>
            <p:cNvPr id="145" name="object 145"/>
            <p:cNvSpPr/>
            <p:nvPr/>
          </p:nvSpPr>
          <p:spPr>
            <a:xfrm>
              <a:off x="3041142" y="3306317"/>
              <a:ext cx="106680" cy="105410"/>
            </a:xfrm>
            <a:custGeom>
              <a:avLst/>
              <a:gdLst/>
              <a:ahLst/>
              <a:cxnLst/>
              <a:rect l="l" t="t" r="r" b="b"/>
              <a:pathLst>
                <a:path w="106680" h="105410">
                  <a:moveTo>
                    <a:pt x="106680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106680" y="10515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041142" y="3306317"/>
              <a:ext cx="106680" cy="105410"/>
            </a:xfrm>
            <a:custGeom>
              <a:avLst/>
              <a:gdLst/>
              <a:ahLst/>
              <a:cxnLst/>
              <a:rect l="l" t="t" r="r" b="b"/>
              <a:pathLst>
                <a:path w="106680" h="105410">
                  <a:moveTo>
                    <a:pt x="0" y="105155"/>
                  </a:moveTo>
                  <a:lnTo>
                    <a:pt x="106680" y="105155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3181604" y="3291332"/>
            <a:ext cx="8655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Insecure</a:t>
            </a:r>
            <a:r>
              <a:rPr sz="600" b="1" spc="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Plugin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Design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3034474" y="2575750"/>
            <a:ext cx="114300" cy="115570"/>
            <a:chOff x="3034474" y="2575750"/>
            <a:chExt cx="114300" cy="115570"/>
          </a:xfrm>
        </p:grpSpPr>
        <p:sp>
          <p:nvSpPr>
            <p:cNvPr id="149" name="object 149"/>
            <p:cNvSpPr/>
            <p:nvPr/>
          </p:nvSpPr>
          <p:spPr>
            <a:xfrm>
              <a:off x="3048761" y="2590038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85343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5343" y="86868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048761" y="2590038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0" y="86868"/>
                  </a:moveTo>
                  <a:lnTo>
                    <a:pt x="85343" y="86868"/>
                  </a:lnTo>
                  <a:lnTo>
                    <a:pt x="85343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3188970" y="2574163"/>
            <a:ext cx="69088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Excessive</a:t>
            </a:r>
            <a:r>
              <a:rPr sz="600" b="1" spc="35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Agency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509008" y="3130423"/>
            <a:ext cx="24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Model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Theft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5719762" y="2598610"/>
            <a:ext cx="114300" cy="115570"/>
            <a:chOff x="5719762" y="2598610"/>
            <a:chExt cx="114300" cy="115570"/>
          </a:xfrm>
        </p:grpSpPr>
        <p:sp>
          <p:nvSpPr>
            <p:cNvPr id="154" name="object 154"/>
            <p:cNvSpPr/>
            <p:nvPr/>
          </p:nvSpPr>
          <p:spPr>
            <a:xfrm>
              <a:off x="5734050" y="2612898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85344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85344" y="86868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FF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734050" y="2612898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4">
                  <a:moveTo>
                    <a:pt x="0" y="86868"/>
                  </a:moveTo>
                  <a:lnTo>
                    <a:pt x="85344" y="86868"/>
                  </a:lnTo>
                  <a:lnTo>
                    <a:pt x="85344" y="0"/>
                  </a:lnTo>
                  <a:lnTo>
                    <a:pt x="0" y="0"/>
                  </a:lnTo>
                  <a:lnTo>
                    <a:pt x="0" y="86868"/>
                  </a:lnTo>
                  <a:close/>
                </a:path>
              </a:pathLst>
            </a:custGeom>
            <a:ln w="28575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3185541" y="3569970"/>
            <a:ext cx="87503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Arial"/>
                <a:cs typeface="Arial"/>
              </a:rPr>
              <a:t>Model</a:t>
            </a:r>
            <a:r>
              <a:rPr sz="600" b="1" spc="-4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Denial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of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Service</a:t>
            </a:r>
            <a:endParaRPr sz="6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258561" y="2520188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Sensitive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Information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Disclosure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EB8B00"/>
                </a:solidFill>
              </a:rPr>
              <a:t>Cyber</a:t>
            </a:r>
            <a:r>
              <a:rPr sz="2300" spc="-45" dirty="0">
                <a:solidFill>
                  <a:srgbClr val="EB8B00"/>
                </a:solidFill>
              </a:rPr>
              <a:t> </a:t>
            </a:r>
            <a:r>
              <a:rPr sz="2300" dirty="0">
                <a:solidFill>
                  <a:srgbClr val="EB8B00"/>
                </a:solidFill>
              </a:rPr>
              <a:t>Secure</a:t>
            </a:r>
            <a:r>
              <a:rPr sz="2300" spc="-40" dirty="0">
                <a:solidFill>
                  <a:srgbClr val="EB8B00"/>
                </a:solidFill>
              </a:rPr>
              <a:t> </a:t>
            </a:r>
            <a:r>
              <a:rPr sz="2300" dirty="0">
                <a:solidFill>
                  <a:srgbClr val="EB8B00"/>
                </a:solidFill>
              </a:rPr>
              <a:t>GenAI</a:t>
            </a:r>
            <a:r>
              <a:rPr sz="2300" spc="-30" dirty="0">
                <a:solidFill>
                  <a:srgbClr val="EB8B00"/>
                </a:solidFill>
              </a:rPr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Different</a:t>
            </a:r>
            <a:r>
              <a:rPr spc="-25" dirty="0"/>
              <a:t> </a:t>
            </a:r>
            <a:r>
              <a:rPr dirty="0"/>
              <a:t>Types</a:t>
            </a:r>
            <a:r>
              <a:rPr spc="-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LLM</a:t>
            </a:r>
            <a:r>
              <a:rPr spc="-10" dirty="0"/>
              <a:t> </a:t>
            </a:r>
            <a:r>
              <a:rPr dirty="0"/>
              <a:t>Based</a:t>
            </a:r>
            <a:r>
              <a:rPr spc="-10" dirty="0"/>
              <a:t> Architectures</a:t>
            </a:r>
            <a:endParaRPr sz="230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753110"/>
            <a:chOff x="0" y="0"/>
            <a:chExt cx="9144000" cy="753110"/>
          </a:xfrm>
        </p:grpSpPr>
        <p:sp>
          <p:nvSpPr>
            <p:cNvPr id="4" name="object 4"/>
            <p:cNvSpPr/>
            <p:nvPr/>
          </p:nvSpPr>
          <p:spPr>
            <a:xfrm>
              <a:off x="0" y="707136"/>
              <a:ext cx="599440" cy="45720"/>
            </a:xfrm>
            <a:custGeom>
              <a:avLst/>
              <a:gdLst/>
              <a:ahLst/>
              <a:cxnLst/>
              <a:rect l="l" t="t" r="r" b="b"/>
              <a:pathLst>
                <a:path w="599440" h="45720">
                  <a:moveTo>
                    <a:pt x="59893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98932" y="45720"/>
                  </a:lnTo>
                  <a:lnTo>
                    <a:pt x="598932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8388" y="0"/>
              <a:ext cx="705611" cy="7056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8931" y="707136"/>
              <a:ext cx="600710" cy="45720"/>
            </a:xfrm>
            <a:custGeom>
              <a:avLst/>
              <a:gdLst/>
              <a:ahLst/>
              <a:cxnLst/>
              <a:rect l="l" t="t" r="r" b="b"/>
              <a:pathLst>
                <a:path w="600710" h="45720">
                  <a:moveTo>
                    <a:pt x="6004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00456" y="45720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2061" y="2415349"/>
          <a:ext cx="1740535" cy="1388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8110">
                <a:tc>
                  <a:txBody>
                    <a:bodyPr/>
                    <a:lstStyle/>
                    <a:p>
                      <a:pPr marL="382270">
                        <a:lnSpc>
                          <a:spcPts val="1035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Input</a:t>
                      </a:r>
                      <a:r>
                        <a:rPr sz="900" spc="-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Check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35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049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9654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Simple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LLM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105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Application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Output</a:t>
                      </a:r>
                      <a:r>
                        <a:rPr sz="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Check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04901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Hallucination</a:t>
                      </a:r>
                      <a:r>
                        <a:rPr sz="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Check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049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97873" y="2412301"/>
          <a:ext cx="2156460" cy="1659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8260"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Input</a:t>
                      </a:r>
                      <a:r>
                        <a:rPr sz="8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Check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6034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0490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24815" marR="153670" indent="-264160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Simple</a:t>
                      </a:r>
                      <a:r>
                        <a:rPr sz="9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LLM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Application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Database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Output</a:t>
                      </a:r>
                      <a:r>
                        <a:rPr sz="8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Check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7305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04901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Hallucination</a:t>
                      </a:r>
                      <a:r>
                        <a:rPr sz="800" spc="5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Check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7305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049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Database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Connectivity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9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Check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0490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307329" y="1965198"/>
            <a:ext cx="3441700" cy="2316480"/>
          </a:xfrm>
          <a:custGeom>
            <a:avLst/>
            <a:gdLst/>
            <a:ahLst/>
            <a:cxnLst/>
            <a:rect l="l" t="t" r="r" b="b"/>
            <a:pathLst>
              <a:path w="3441700" h="2316479">
                <a:moveTo>
                  <a:pt x="0" y="2316479"/>
                </a:moveTo>
                <a:lnTo>
                  <a:pt x="3441191" y="2316479"/>
                </a:lnTo>
                <a:lnTo>
                  <a:pt x="3441191" y="0"/>
                </a:lnTo>
                <a:lnTo>
                  <a:pt x="0" y="0"/>
                </a:lnTo>
                <a:lnTo>
                  <a:pt x="0" y="2316479"/>
                </a:lnTo>
                <a:close/>
              </a:path>
            </a:pathLst>
          </a:custGeom>
          <a:ln w="28575">
            <a:solidFill>
              <a:srgbClr val="EB8B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47359" y="3216401"/>
            <a:ext cx="515620" cy="628650"/>
          </a:xfrm>
          <a:prstGeom prst="rect">
            <a:avLst/>
          </a:prstGeom>
          <a:solidFill>
            <a:srgbClr val="DEDEDE"/>
          </a:solidFill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b="1" spc="-25" dirty="0">
                <a:latin typeface="Arial"/>
                <a:cs typeface="Arial"/>
              </a:rPr>
              <a:t>LLM</a:t>
            </a:r>
            <a:endParaRPr sz="800">
              <a:latin typeface="Arial"/>
              <a:cs typeface="Arial"/>
            </a:endParaRPr>
          </a:p>
          <a:p>
            <a:pPr marL="109855" marR="100330" algn="ctr">
              <a:lnSpc>
                <a:spcPct val="100000"/>
              </a:lnSpc>
              <a:spcBef>
                <a:spcPts val="5"/>
              </a:spcBef>
            </a:pPr>
            <a:r>
              <a:rPr sz="800" b="1" spc="-10" dirty="0">
                <a:latin typeface="Arial"/>
                <a:cs typeface="Arial"/>
              </a:rPr>
              <a:t>Model </a:t>
            </a:r>
            <a:r>
              <a:rPr sz="800" b="1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7359" y="2185416"/>
            <a:ext cx="515620" cy="574675"/>
          </a:xfrm>
          <a:prstGeom prst="rect">
            <a:avLst/>
          </a:prstGeom>
          <a:solidFill>
            <a:srgbClr val="DEDEDE"/>
          </a:solidFill>
          <a:ln w="952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b="1" spc="-25" dirty="0">
                <a:latin typeface="Arial"/>
                <a:cs typeface="Arial"/>
              </a:rPr>
              <a:t>LLM</a:t>
            </a:r>
            <a:endParaRPr sz="800">
              <a:latin typeface="Arial"/>
              <a:cs typeface="Arial"/>
            </a:endParaRPr>
          </a:p>
          <a:p>
            <a:pPr marL="109855" marR="100330" algn="ctr">
              <a:lnSpc>
                <a:spcPct val="100000"/>
              </a:lnSpc>
            </a:pPr>
            <a:r>
              <a:rPr sz="800" b="1" spc="-10" dirty="0">
                <a:latin typeface="Arial"/>
                <a:cs typeface="Arial"/>
              </a:rPr>
              <a:t>Model </a:t>
            </a:r>
            <a:r>
              <a:rPr sz="800" b="1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17792" y="2165604"/>
            <a:ext cx="515620" cy="629920"/>
          </a:xfrm>
          <a:custGeom>
            <a:avLst/>
            <a:gdLst/>
            <a:ahLst/>
            <a:cxnLst/>
            <a:rect l="l" t="t" r="r" b="b"/>
            <a:pathLst>
              <a:path w="515620" h="629919">
                <a:moveTo>
                  <a:pt x="0" y="629412"/>
                </a:moveTo>
                <a:lnTo>
                  <a:pt x="515111" y="629412"/>
                </a:lnTo>
                <a:lnTo>
                  <a:pt x="515111" y="0"/>
                </a:lnTo>
                <a:lnTo>
                  <a:pt x="0" y="0"/>
                </a:lnTo>
                <a:lnTo>
                  <a:pt x="0" y="6294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29571" y="2190178"/>
            <a:ext cx="499109" cy="565150"/>
          </a:xfrm>
          <a:prstGeom prst="rect">
            <a:avLst/>
          </a:prstGeom>
          <a:solidFill>
            <a:srgbClr val="DEDEDE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800" b="1" spc="-25" dirty="0">
                <a:latin typeface="Arial"/>
                <a:cs typeface="Arial"/>
              </a:rPr>
              <a:t>LLM</a:t>
            </a:r>
            <a:endParaRPr sz="800">
              <a:latin typeface="Arial"/>
              <a:cs typeface="Arial"/>
            </a:endParaRPr>
          </a:p>
          <a:p>
            <a:pPr marL="97155" marR="95885" algn="ctr">
              <a:lnSpc>
                <a:spcPct val="100000"/>
              </a:lnSpc>
            </a:pPr>
            <a:r>
              <a:rPr sz="800" b="1" spc="-10" dirty="0">
                <a:latin typeface="Arial"/>
                <a:cs typeface="Arial"/>
              </a:rPr>
              <a:t>Model </a:t>
            </a:r>
            <a:r>
              <a:rPr sz="800" b="1" spc="-5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7359" y="3845052"/>
            <a:ext cx="515620" cy="167640"/>
          </a:xfrm>
          <a:prstGeom prst="rect">
            <a:avLst/>
          </a:prstGeom>
          <a:solidFill>
            <a:srgbClr val="D04901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660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Input</a:t>
            </a:r>
            <a:endParaRPr sz="600">
              <a:latin typeface="Arial MT"/>
              <a:cs typeface="Arial MT"/>
            </a:endParaRPr>
          </a:p>
          <a:p>
            <a:pPr marL="150495">
              <a:lnSpc>
                <a:spcPts val="660"/>
              </a:lnSpc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42597" y="2803969"/>
            <a:ext cx="525145" cy="416559"/>
            <a:chOff x="5542597" y="2803969"/>
            <a:chExt cx="525145" cy="416559"/>
          </a:xfrm>
        </p:grpSpPr>
        <p:sp>
          <p:nvSpPr>
            <p:cNvPr id="16" name="object 16"/>
            <p:cNvSpPr/>
            <p:nvPr/>
          </p:nvSpPr>
          <p:spPr>
            <a:xfrm>
              <a:off x="5547359" y="2808732"/>
              <a:ext cx="515620" cy="407034"/>
            </a:xfrm>
            <a:custGeom>
              <a:avLst/>
              <a:gdLst/>
              <a:ahLst/>
              <a:cxnLst/>
              <a:rect l="l" t="t" r="r" b="b"/>
              <a:pathLst>
                <a:path w="515620" h="407035">
                  <a:moveTo>
                    <a:pt x="515112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515112" y="406907"/>
                  </a:lnTo>
                  <a:lnTo>
                    <a:pt x="515112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47359" y="2808732"/>
              <a:ext cx="515620" cy="407034"/>
            </a:xfrm>
            <a:custGeom>
              <a:avLst/>
              <a:gdLst/>
              <a:ahLst/>
              <a:cxnLst/>
              <a:rect l="l" t="t" r="r" b="b"/>
              <a:pathLst>
                <a:path w="515620" h="407035">
                  <a:moveTo>
                    <a:pt x="0" y="406907"/>
                  </a:moveTo>
                  <a:lnTo>
                    <a:pt x="515112" y="406907"/>
                  </a:lnTo>
                  <a:lnTo>
                    <a:pt x="515112" y="0"/>
                  </a:lnTo>
                  <a:lnTo>
                    <a:pt x="0" y="0"/>
                  </a:lnTo>
                  <a:lnTo>
                    <a:pt x="0" y="4069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06288" y="2907283"/>
            <a:ext cx="398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Connected</a:t>
            </a:r>
            <a:r>
              <a:rPr sz="6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r>
              <a:rPr sz="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17792" y="3159251"/>
            <a:ext cx="515620" cy="629920"/>
          </a:xfrm>
          <a:custGeom>
            <a:avLst/>
            <a:gdLst/>
            <a:ahLst/>
            <a:cxnLst/>
            <a:rect l="l" t="t" r="r" b="b"/>
            <a:pathLst>
              <a:path w="515620" h="629920">
                <a:moveTo>
                  <a:pt x="0" y="629412"/>
                </a:moveTo>
                <a:lnTo>
                  <a:pt x="515111" y="629412"/>
                </a:lnTo>
                <a:lnTo>
                  <a:pt x="515111" y="0"/>
                </a:lnTo>
                <a:lnTo>
                  <a:pt x="0" y="0"/>
                </a:lnTo>
                <a:lnTo>
                  <a:pt x="0" y="6294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30650" y="3173158"/>
            <a:ext cx="497840" cy="610870"/>
          </a:xfrm>
          <a:prstGeom prst="rect">
            <a:avLst/>
          </a:prstGeom>
          <a:solidFill>
            <a:srgbClr val="DEDEDE"/>
          </a:solidFill>
        </p:spPr>
        <p:txBody>
          <a:bodyPr vert="horz" wrap="square" lIns="0" tIns="11620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915"/>
              </a:spcBef>
            </a:pPr>
            <a:r>
              <a:rPr sz="800" b="1" spc="-25" dirty="0">
                <a:latin typeface="Arial"/>
                <a:cs typeface="Arial"/>
              </a:rPr>
              <a:t>LLM</a:t>
            </a:r>
            <a:endParaRPr sz="800">
              <a:latin typeface="Arial"/>
              <a:cs typeface="Arial"/>
            </a:endParaRPr>
          </a:p>
          <a:p>
            <a:pPr marL="96520" marR="95885" algn="ctr">
              <a:lnSpc>
                <a:spcPct val="100000"/>
              </a:lnSpc>
            </a:pPr>
            <a:r>
              <a:rPr sz="800" b="1" spc="-10" dirty="0">
                <a:latin typeface="Arial"/>
                <a:cs typeface="Arial"/>
              </a:rPr>
              <a:t>Model </a:t>
            </a:r>
            <a:r>
              <a:rPr sz="800" b="1" spc="-5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713029" y="2790253"/>
            <a:ext cx="525145" cy="197485"/>
            <a:chOff x="6713029" y="2790253"/>
            <a:chExt cx="525145" cy="197485"/>
          </a:xfrm>
        </p:grpSpPr>
        <p:sp>
          <p:nvSpPr>
            <p:cNvPr id="22" name="object 22"/>
            <p:cNvSpPr/>
            <p:nvPr/>
          </p:nvSpPr>
          <p:spPr>
            <a:xfrm>
              <a:off x="6717792" y="2795016"/>
              <a:ext cx="515620" cy="187960"/>
            </a:xfrm>
            <a:custGeom>
              <a:avLst/>
              <a:gdLst/>
              <a:ahLst/>
              <a:cxnLst/>
              <a:rect l="l" t="t" r="r" b="b"/>
              <a:pathLst>
                <a:path w="515620" h="187960">
                  <a:moveTo>
                    <a:pt x="515111" y="0"/>
                  </a:moveTo>
                  <a:lnTo>
                    <a:pt x="0" y="0"/>
                  </a:lnTo>
                  <a:lnTo>
                    <a:pt x="0" y="187451"/>
                  </a:lnTo>
                  <a:lnTo>
                    <a:pt x="515111" y="187451"/>
                  </a:lnTo>
                  <a:lnTo>
                    <a:pt x="515111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17792" y="2795016"/>
              <a:ext cx="515620" cy="187960"/>
            </a:xfrm>
            <a:custGeom>
              <a:avLst/>
              <a:gdLst/>
              <a:ahLst/>
              <a:cxnLst/>
              <a:rect l="l" t="t" r="r" b="b"/>
              <a:pathLst>
                <a:path w="515620" h="187960">
                  <a:moveTo>
                    <a:pt x="0" y="187451"/>
                  </a:moveTo>
                  <a:lnTo>
                    <a:pt x="515111" y="187451"/>
                  </a:lnTo>
                  <a:lnTo>
                    <a:pt x="515111" y="0"/>
                  </a:lnTo>
                  <a:lnTo>
                    <a:pt x="0" y="0"/>
                  </a:lnTo>
                  <a:lnTo>
                    <a:pt x="0" y="1874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49871" y="2783585"/>
            <a:ext cx="254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0"/>
              </a:spcBef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600" b="1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17792" y="2982467"/>
            <a:ext cx="515620" cy="186055"/>
          </a:xfrm>
          <a:prstGeom prst="rect">
            <a:avLst/>
          </a:prstGeom>
          <a:solidFill>
            <a:srgbClr val="DEDEDE"/>
          </a:solidFill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35"/>
              </a:spcBef>
            </a:pPr>
            <a:r>
              <a:rPr sz="400" b="1" spc="-10" dirty="0">
                <a:latin typeface="Arial"/>
                <a:cs typeface="Arial"/>
              </a:rPr>
              <a:t>Database</a:t>
            </a:r>
            <a:endParaRPr sz="40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</a:pPr>
            <a:r>
              <a:rPr sz="400" b="1" spc="-10" dirty="0">
                <a:latin typeface="Arial"/>
                <a:cs typeface="Arial"/>
              </a:rPr>
              <a:t>Connectivity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18148" y="2160841"/>
            <a:ext cx="1555115" cy="1632585"/>
            <a:chOff x="6018148" y="2160841"/>
            <a:chExt cx="1555115" cy="1632585"/>
          </a:xfrm>
        </p:grpSpPr>
        <p:sp>
          <p:nvSpPr>
            <p:cNvPr id="27" name="object 27"/>
            <p:cNvSpPr/>
            <p:nvPr/>
          </p:nvSpPr>
          <p:spPr>
            <a:xfrm>
              <a:off x="6044183" y="2487041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0" y="0"/>
                  </a:moveTo>
                  <a:lnTo>
                    <a:pt x="452627" y="0"/>
                  </a:lnTo>
                </a:path>
              </a:pathLst>
            </a:custGeom>
            <a:ln w="51562">
              <a:solidFill>
                <a:srgbClr val="E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27189" y="2461260"/>
              <a:ext cx="0" cy="52069"/>
            </a:xfrm>
            <a:custGeom>
              <a:avLst/>
              <a:gdLst/>
              <a:ahLst/>
              <a:cxnLst/>
              <a:rect l="l" t="t" r="r" b="b"/>
              <a:pathLst>
                <a:path h="52069">
                  <a:moveTo>
                    <a:pt x="0" y="0"/>
                  </a:moveTo>
                  <a:lnTo>
                    <a:pt x="0" y="51562"/>
                  </a:lnTo>
                </a:path>
              </a:pathLst>
            </a:custGeom>
            <a:ln w="18796">
              <a:solidFill>
                <a:srgbClr val="E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68033" y="2748534"/>
              <a:ext cx="0" cy="748665"/>
            </a:xfrm>
            <a:custGeom>
              <a:avLst/>
              <a:gdLst/>
              <a:ahLst/>
              <a:cxnLst/>
              <a:rect l="l" t="t" r="r" b="b"/>
              <a:pathLst>
                <a:path h="748664">
                  <a:moveTo>
                    <a:pt x="0" y="0"/>
                  </a:moveTo>
                  <a:lnTo>
                    <a:pt x="0" y="748157"/>
                  </a:lnTo>
                </a:path>
              </a:pathLst>
            </a:custGeom>
            <a:ln w="38100">
              <a:solidFill>
                <a:srgbClr val="E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48983" y="3479673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303" y="0"/>
                  </a:lnTo>
                </a:path>
              </a:pathLst>
            </a:custGeom>
            <a:ln w="46481">
              <a:solidFill>
                <a:srgbClr val="DB52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26745" y="3456432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0" y="0"/>
                  </a:moveTo>
                  <a:lnTo>
                    <a:pt x="0" y="46482"/>
                  </a:lnTo>
                </a:path>
              </a:pathLst>
            </a:custGeom>
            <a:ln w="20954">
              <a:solidFill>
                <a:srgbClr val="DB52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32903" y="2165604"/>
              <a:ext cx="167640" cy="1623060"/>
            </a:xfrm>
            <a:custGeom>
              <a:avLst/>
              <a:gdLst/>
              <a:ahLst/>
              <a:cxnLst/>
              <a:rect l="l" t="t" r="r" b="b"/>
              <a:pathLst>
                <a:path w="167640" h="1623060">
                  <a:moveTo>
                    <a:pt x="167640" y="0"/>
                  </a:moveTo>
                  <a:lnTo>
                    <a:pt x="0" y="0"/>
                  </a:lnTo>
                  <a:lnTo>
                    <a:pt x="0" y="1623060"/>
                  </a:lnTo>
                  <a:lnTo>
                    <a:pt x="167640" y="162306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32903" y="2165604"/>
              <a:ext cx="167640" cy="1623060"/>
            </a:xfrm>
            <a:custGeom>
              <a:avLst/>
              <a:gdLst/>
              <a:ahLst/>
              <a:cxnLst/>
              <a:rect l="l" t="t" r="r" b="b"/>
              <a:pathLst>
                <a:path w="167640" h="1623060">
                  <a:moveTo>
                    <a:pt x="0" y="1623060"/>
                  </a:moveTo>
                  <a:lnTo>
                    <a:pt x="167640" y="1623060"/>
                  </a:lnTo>
                  <a:lnTo>
                    <a:pt x="167640" y="0"/>
                  </a:lnTo>
                  <a:lnTo>
                    <a:pt x="0" y="0"/>
                  </a:lnTo>
                  <a:lnTo>
                    <a:pt x="0" y="1623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00543" y="2165604"/>
              <a:ext cx="167640" cy="1623060"/>
            </a:xfrm>
            <a:custGeom>
              <a:avLst/>
              <a:gdLst/>
              <a:ahLst/>
              <a:cxnLst/>
              <a:rect l="l" t="t" r="r" b="b"/>
              <a:pathLst>
                <a:path w="167640" h="1623060">
                  <a:moveTo>
                    <a:pt x="167640" y="0"/>
                  </a:moveTo>
                  <a:lnTo>
                    <a:pt x="0" y="0"/>
                  </a:lnTo>
                  <a:lnTo>
                    <a:pt x="0" y="1623060"/>
                  </a:lnTo>
                  <a:lnTo>
                    <a:pt x="167640" y="162306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00543" y="2165604"/>
              <a:ext cx="167640" cy="1623060"/>
            </a:xfrm>
            <a:custGeom>
              <a:avLst/>
              <a:gdLst/>
              <a:ahLst/>
              <a:cxnLst/>
              <a:rect l="l" t="t" r="r" b="b"/>
              <a:pathLst>
                <a:path w="167640" h="1623060">
                  <a:moveTo>
                    <a:pt x="0" y="1623060"/>
                  </a:moveTo>
                  <a:lnTo>
                    <a:pt x="167640" y="1623060"/>
                  </a:lnTo>
                  <a:lnTo>
                    <a:pt x="167640" y="0"/>
                  </a:lnTo>
                  <a:lnTo>
                    <a:pt x="0" y="0"/>
                  </a:lnTo>
                  <a:lnTo>
                    <a:pt x="0" y="1623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51212" y="2515602"/>
            <a:ext cx="307340" cy="92646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Hallucination</a:t>
            </a:r>
            <a:r>
              <a:rPr sz="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49895" y="2958083"/>
            <a:ext cx="672465" cy="996950"/>
            <a:chOff x="7549895" y="2958083"/>
            <a:chExt cx="672465" cy="996950"/>
          </a:xfrm>
        </p:grpSpPr>
        <p:sp>
          <p:nvSpPr>
            <p:cNvPr id="38" name="object 38"/>
            <p:cNvSpPr/>
            <p:nvPr/>
          </p:nvSpPr>
          <p:spPr>
            <a:xfrm>
              <a:off x="7568945" y="2977133"/>
              <a:ext cx="335915" cy="24765"/>
            </a:xfrm>
            <a:custGeom>
              <a:avLst/>
              <a:gdLst/>
              <a:ahLst/>
              <a:cxnLst/>
              <a:rect l="l" t="t" r="r" b="b"/>
              <a:pathLst>
                <a:path w="335915" h="24764">
                  <a:moveTo>
                    <a:pt x="0" y="0"/>
                  </a:moveTo>
                  <a:lnTo>
                    <a:pt x="335787" y="24384"/>
                  </a:lnTo>
                </a:path>
              </a:pathLst>
            </a:custGeom>
            <a:ln w="38100">
              <a:solidFill>
                <a:srgbClr val="E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02295" y="3459479"/>
              <a:ext cx="515620" cy="490855"/>
            </a:xfrm>
            <a:custGeom>
              <a:avLst/>
              <a:gdLst/>
              <a:ahLst/>
              <a:cxnLst/>
              <a:rect l="l" t="t" r="r" b="b"/>
              <a:pathLst>
                <a:path w="515620" h="490854">
                  <a:moveTo>
                    <a:pt x="0" y="490728"/>
                  </a:moveTo>
                  <a:lnTo>
                    <a:pt x="515111" y="490728"/>
                  </a:lnTo>
                  <a:lnTo>
                    <a:pt x="515111" y="0"/>
                  </a:lnTo>
                  <a:lnTo>
                    <a:pt x="0" y="0"/>
                  </a:lnTo>
                  <a:lnTo>
                    <a:pt x="0" y="490728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02295" y="3396995"/>
              <a:ext cx="515620" cy="553720"/>
            </a:xfrm>
            <a:custGeom>
              <a:avLst/>
              <a:gdLst/>
              <a:ahLst/>
              <a:cxnLst/>
              <a:rect l="l" t="t" r="r" b="b"/>
              <a:pathLst>
                <a:path w="515620" h="553720">
                  <a:moveTo>
                    <a:pt x="0" y="553211"/>
                  </a:moveTo>
                  <a:lnTo>
                    <a:pt x="515111" y="553211"/>
                  </a:lnTo>
                  <a:lnTo>
                    <a:pt x="515111" y="0"/>
                  </a:lnTo>
                  <a:lnTo>
                    <a:pt x="0" y="0"/>
                  </a:lnTo>
                  <a:lnTo>
                    <a:pt x="0" y="5532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799323" y="3475482"/>
            <a:ext cx="322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Arial"/>
                <a:cs typeface="Arial"/>
              </a:rPr>
              <a:t>LLM</a:t>
            </a:r>
            <a:endParaRPr sz="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800" b="1" spc="-10" dirty="0">
                <a:latin typeface="Arial"/>
                <a:cs typeface="Arial"/>
              </a:rPr>
              <a:t>Model </a:t>
            </a:r>
            <a:r>
              <a:rPr sz="800" b="1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884985" y="2153221"/>
            <a:ext cx="525145" cy="1140460"/>
            <a:chOff x="7884985" y="2153221"/>
            <a:chExt cx="525145" cy="1140460"/>
          </a:xfrm>
        </p:grpSpPr>
        <p:sp>
          <p:nvSpPr>
            <p:cNvPr id="43" name="object 43"/>
            <p:cNvSpPr/>
            <p:nvPr/>
          </p:nvSpPr>
          <p:spPr>
            <a:xfrm>
              <a:off x="7963153" y="3096767"/>
              <a:ext cx="0" cy="175260"/>
            </a:xfrm>
            <a:custGeom>
              <a:avLst/>
              <a:gdLst/>
              <a:ahLst/>
              <a:cxnLst/>
              <a:rect l="l" t="t" r="r" b="b"/>
              <a:pathLst>
                <a:path h="175260">
                  <a:moveTo>
                    <a:pt x="0" y="0"/>
                  </a:moveTo>
                  <a:lnTo>
                    <a:pt x="0" y="175260"/>
                  </a:lnTo>
                </a:path>
              </a:pathLst>
            </a:custGeom>
            <a:ln w="43179">
              <a:solidFill>
                <a:srgbClr val="E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89747" y="2157983"/>
              <a:ext cx="515620" cy="478790"/>
            </a:xfrm>
            <a:custGeom>
              <a:avLst/>
              <a:gdLst/>
              <a:ahLst/>
              <a:cxnLst/>
              <a:rect l="l" t="t" r="r" b="b"/>
              <a:pathLst>
                <a:path w="515620" h="478789">
                  <a:moveTo>
                    <a:pt x="0" y="478536"/>
                  </a:moveTo>
                  <a:lnTo>
                    <a:pt x="515111" y="478536"/>
                  </a:lnTo>
                  <a:lnTo>
                    <a:pt x="515111" y="0"/>
                  </a:lnTo>
                  <a:lnTo>
                    <a:pt x="0" y="0"/>
                  </a:lnTo>
                  <a:lnTo>
                    <a:pt x="0" y="478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889747" y="2185416"/>
            <a:ext cx="515620" cy="387350"/>
          </a:xfrm>
          <a:prstGeom prst="rect">
            <a:avLst/>
          </a:prstGeom>
          <a:solidFill>
            <a:srgbClr val="DEDEDE"/>
          </a:solidFill>
          <a:ln w="952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800" b="1" spc="-25" dirty="0">
                <a:latin typeface="Arial"/>
                <a:cs typeface="Arial"/>
              </a:rPr>
              <a:t>LLM</a:t>
            </a:r>
            <a:endParaRPr sz="800">
              <a:latin typeface="Arial"/>
              <a:cs typeface="Arial"/>
            </a:endParaRPr>
          </a:p>
          <a:p>
            <a:pPr marL="109220" marR="100965" algn="ctr">
              <a:lnSpc>
                <a:spcPct val="100000"/>
              </a:lnSpc>
            </a:pPr>
            <a:r>
              <a:rPr sz="800" b="1" spc="-10" dirty="0">
                <a:latin typeface="Arial"/>
                <a:cs typeface="Arial"/>
              </a:rPr>
              <a:t>Model </a:t>
            </a:r>
            <a:r>
              <a:rPr sz="800" b="1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236771" y="2490166"/>
            <a:ext cx="484505" cy="1273175"/>
            <a:chOff x="6236771" y="2490166"/>
            <a:chExt cx="484505" cy="1273175"/>
          </a:xfrm>
        </p:grpSpPr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6771" y="2490166"/>
              <a:ext cx="261383" cy="26367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495288" y="3204972"/>
              <a:ext cx="220979" cy="553720"/>
            </a:xfrm>
            <a:custGeom>
              <a:avLst/>
              <a:gdLst/>
              <a:ahLst/>
              <a:cxnLst/>
              <a:rect l="l" t="t" r="r" b="b"/>
              <a:pathLst>
                <a:path w="220979" h="553720">
                  <a:moveTo>
                    <a:pt x="220980" y="0"/>
                  </a:moveTo>
                  <a:lnTo>
                    <a:pt x="0" y="0"/>
                  </a:lnTo>
                  <a:lnTo>
                    <a:pt x="0" y="553211"/>
                  </a:lnTo>
                  <a:lnTo>
                    <a:pt x="220980" y="553211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95288" y="3204972"/>
              <a:ext cx="220979" cy="553720"/>
            </a:xfrm>
            <a:custGeom>
              <a:avLst/>
              <a:gdLst/>
              <a:ahLst/>
              <a:cxnLst/>
              <a:rect l="l" t="t" r="r" b="b"/>
              <a:pathLst>
                <a:path w="220979" h="553720">
                  <a:moveTo>
                    <a:pt x="0" y="553211"/>
                  </a:moveTo>
                  <a:lnTo>
                    <a:pt x="220980" y="553211"/>
                  </a:lnTo>
                  <a:lnTo>
                    <a:pt x="220980" y="0"/>
                  </a:lnTo>
                  <a:lnTo>
                    <a:pt x="0" y="0"/>
                  </a:lnTo>
                  <a:lnTo>
                    <a:pt x="0" y="5532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90219" y="2105405"/>
            <a:ext cx="1751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Simple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LLM</a:t>
            </a:r>
            <a:r>
              <a:rPr sz="1200" b="1" spc="-10" dirty="0">
                <a:latin typeface="Arial"/>
                <a:cs typeface="Arial"/>
              </a:rPr>
              <a:t> Application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21407" y="2069338"/>
            <a:ext cx="2369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Simple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LLM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Application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with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DB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08094" y="3283139"/>
            <a:ext cx="202565" cy="398780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40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Connected</a:t>
            </a:r>
            <a:r>
              <a:rPr sz="6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r>
              <a:rPr sz="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492049" y="2201989"/>
            <a:ext cx="230504" cy="563245"/>
            <a:chOff x="6492049" y="2201989"/>
            <a:chExt cx="230504" cy="563245"/>
          </a:xfrm>
        </p:grpSpPr>
        <p:sp>
          <p:nvSpPr>
            <p:cNvPr id="54" name="object 54"/>
            <p:cNvSpPr/>
            <p:nvPr/>
          </p:nvSpPr>
          <p:spPr>
            <a:xfrm>
              <a:off x="6496811" y="2206751"/>
              <a:ext cx="220979" cy="553720"/>
            </a:xfrm>
            <a:custGeom>
              <a:avLst/>
              <a:gdLst/>
              <a:ahLst/>
              <a:cxnLst/>
              <a:rect l="l" t="t" r="r" b="b"/>
              <a:pathLst>
                <a:path w="220979" h="553719">
                  <a:moveTo>
                    <a:pt x="220980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220980" y="553212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96811" y="2206751"/>
              <a:ext cx="220979" cy="553720"/>
            </a:xfrm>
            <a:custGeom>
              <a:avLst/>
              <a:gdLst/>
              <a:ahLst/>
              <a:cxnLst/>
              <a:rect l="l" t="t" r="r" b="b"/>
              <a:pathLst>
                <a:path w="220979" h="553719">
                  <a:moveTo>
                    <a:pt x="0" y="553212"/>
                  </a:moveTo>
                  <a:lnTo>
                    <a:pt x="220980" y="553212"/>
                  </a:lnTo>
                  <a:lnTo>
                    <a:pt x="220980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509872" y="2285554"/>
            <a:ext cx="202565" cy="398780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40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Connected</a:t>
            </a:r>
            <a:r>
              <a:rPr sz="6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r>
              <a:rPr sz="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863903" y="2730754"/>
            <a:ext cx="262255" cy="415925"/>
            <a:chOff x="7863903" y="2730754"/>
            <a:chExt cx="262255" cy="415925"/>
          </a:xfrm>
        </p:grpSpPr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8666" y="2994660"/>
              <a:ext cx="251967" cy="146938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868666" y="2994660"/>
              <a:ext cx="252095" cy="147320"/>
            </a:xfrm>
            <a:custGeom>
              <a:avLst/>
              <a:gdLst/>
              <a:ahLst/>
              <a:cxnLst/>
              <a:rect l="l" t="t" r="r" b="b"/>
              <a:pathLst>
                <a:path w="252095" h="147319">
                  <a:moveTo>
                    <a:pt x="109219" y="146938"/>
                  </a:moveTo>
                  <a:lnTo>
                    <a:pt x="159184" y="143563"/>
                  </a:lnTo>
                  <a:lnTo>
                    <a:pt x="202707" y="121840"/>
                  </a:lnTo>
                  <a:lnTo>
                    <a:pt x="235110" y="85234"/>
                  </a:lnTo>
                  <a:lnTo>
                    <a:pt x="251713" y="37210"/>
                  </a:lnTo>
                  <a:lnTo>
                    <a:pt x="251967" y="35559"/>
                  </a:lnTo>
                  <a:lnTo>
                    <a:pt x="251713" y="33781"/>
                  </a:lnTo>
                  <a:lnTo>
                    <a:pt x="251967" y="32003"/>
                  </a:lnTo>
                  <a:lnTo>
                    <a:pt x="238678" y="41108"/>
                  </a:lnTo>
                  <a:lnTo>
                    <a:pt x="231854" y="45783"/>
                  </a:lnTo>
                  <a:lnTo>
                    <a:pt x="229340" y="47505"/>
                  </a:lnTo>
                  <a:lnTo>
                    <a:pt x="228980" y="47751"/>
                  </a:lnTo>
                  <a:lnTo>
                    <a:pt x="218922" y="36224"/>
                  </a:lnTo>
                  <a:lnTo>
                    <a:pt x="213756" y="30305"/>
                  </a:lnTo>
                  <a:lnTo>
                    <a:pt x="211853" y="28124"/>
                  </a:lnTo>
                  <a:lnTo>
                    <a:pt x="211581" y="27812"/>
                  </a:lnTo>
                  <a:lnTo>
                    <a:pt x="194182" y="73406"/>
                  </a:lnTo>
                  <a:lnTo>
                    <a:pt x="137064" y="106156"/>
                  </a:lnTo>
                  <a:lnTo>
                    <a:pt x="104314" y="104070"/>
                  </a:lnTo>
                  <a:lnTo>
                    <a:pt x="59497" y="74640"/>
                  </a:lnTo>
                  <a:lnTo>
                    <a:pt x="42697" y="39929"/>
                  </a:lnTo>
                  <a:lnTo>
                    <a:pt x="40512" y="20954"/>
                  </a:lnTo>
                  <a:lnTo>
                    <a:pt x="30380" y="8840"/>
                  </a:lnTo>
                  <a:lnTo>
                    <a:pt x="25177" y="2619"/>
                  </a:lnTo>
                  <a:lnTo>
                    <a:pt x="23260" y="327"/>
                  </a:lnTo>
                  <a:lnTo>
                    <a:pt x="22986" y="0"/>
                  </a:lnTo>
                  <a:lnTo>
                    <a:pt x="9697" y="8884"/>
                  </a:lnTo>
                  <a:lnTo>
                    <a:pt x="2873" y="13446"/>
                  </a:lnTo>
                  <a:lnTo>
                    <a:pt x="359" y="15126"/>
                  </a:lnTo>
                  <a:lnTo>
                    <a:pt x="0" y="15366"/>
                  </a:lnTo>
                  <a:lnTo>
                    <a:pt x="6689" y="62214"/>
                  </a:lnTo>
                  <a:lnTo>
                    <a:pt x="29035" y="102298"/>
                  </a:lnTo>
                  <a:lnTo>
                    <a:pt x="64168" y="131810"/>
                  </a:lnTo>
                  <a:lnTo>
                    <a:pt x="109219" y="14693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9047" y="2888742"/>
              <a:ext cx="252095" cy="14668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869047" y="2888742"/>
              <a:ext cx="252095" cy="146685"/>
            </a:xfrm>
            <a:custGeom>
              <a:avLst/>
              <a:gdLst/>
              <a:ahLst/>
              <a:cxnLst/>
              <a:rect l="l" t="t" r="r" b="b"/>
              <a:pathLst>
                <a:path w="252095" h="146685">
                  <a:moveTo>
                    <a:pt x="40258" y="118744"/>
                  </a:moveTo>
                  <a:lnTo>
                    <a:pt x="58166" y="73659"/>
                  </a:lnTo>
                  <a:lnTo>
                    <a:pt x="115157" y="40830"/>
                  </a:lnTo>
                  <a:lnTo>
                    <a:pt x="147927" y="42906"/>
                  </a:lnTo>
                  <a:lnTo>
                    <a:pt x="192702" y="72098"/>
                  </a:lnTo>
                  <a:lnTo>
                    <a:pt x="209331" y="106757"/>
                  </a:lnTo>
                  <a:lnTo>
                    <a:pt x="211454" y="125730"/>
                  </a:lnTo>
                  <a:lnTo>
                    <a:pt x="221954" y="137844"/>
                  </a:lnTo>
                  <a:lnTo>
                    <a:pt x="227345" y="144065"/>
                  </a:lnTo>
                  <a:lnTo>
                    <a:pt x="229332" y="146357"/>
                  </a:lnTo>
                  <a:lnTo>
                    <a:pt x="229616" y="146684"/>
                  </a:lnTo>
                  <a:lnTo>
                    <a:pt x="242611" y="137727"/>
                  </a:lnTo>
                  <a:lnTo>
                    <a:pt x="249285" y="133127"/>
                  </a:lnTo>
                  <a:lnTo>
                    <a:pt x="251743" y="131433"/>
                  </a:lnTo>
                  <a:lnTo>
                    <a:pt x="252095" y="131190"/>
                  </a:lnTo>
                  <a:lnTo>
                    <a:pt x="245391" y="84510"/>
                  </a:lnTo>
                  <a:lnTo>
                    <a:pt x="223043" y="44545"/>
                  </a:lnTo>
                  <a:lnTo>
                    <a:pt x="187979" y="15105"/>
                  </a:lnTo>
                  <a:lnTo>
                    <a:pt x="143128" y="0"/>
                  </a:lnTo>
                  <a:lnTo>
                    <a:pt x="92950" y="3298"/>
                  </a:lnTo>
                  <a:lnTo>
                    <a:pt x="49450" y="24955"/>
                  </a:lnTo>
                  <a:lnTo>
                    <a:pt x="17166" y="61471"/>
                  </a:lnTo>
                  <a:lnTo>
                    <a:pt x="634" y="109346"/>
                  </a:lnTo>
                  <a:lnTo>
                    <a:pt x="380" y="111125"/>
                  </a:lnTo>
                  <a:lnTo>
                    <a:pt x="126" y="112775"/>
                  </a:lnTo>
                  <a:lnTo>
                    <a:pt x="23495" y="98425"/>
                  </a:lnTo>
                  <a:lnTo>
                    <a:pt x="40258" y="11874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78140" y="2759964"/>
              <a:ext cx="0" cy="131445"/>
            </a:xfrm>
            <a:custGeom>
              <a:avLst/>
              <a:gdLst/>
              <a:ahLst/>
              <a:cxnLst/>
              <a:rect l="l" t="t" r="r" b="b"/>
              <a:pathLst>
                <a:path h="131444">
                  <a:moveTo>
                    <a:pt x="0" y="0"/>
                  </a:moveTo>
                  <a:lnTo>
                    <a:pt x="0" y="131063"/>
                  </a:lnTo>
                </a:path>
              </a:pathLst>
            </a:custGeom>
            <a:ln w="57912">
              <a:solidFill>
                <a:srgbClr val="E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702295" y="3272028"/>
            <a:ext cx="515620" cy="187960"/>
          </a:xfrm>
          <a:prstGeom prst="rect">
            <a:avLst/>
          </a:prstGeom>
          <a:solidFill>
            <a:srgbClr val="D04901"/>
          </a:solidFill>
          <a:ln w="952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71755" marR="61594" indent="1270">
              <a:lnSpc>
                <a:spcPct val="100000"/>
              </a:lnSpc>
              <a:spcBef>
                <a:spcPts val="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Connected</a:t>
            </a:r>
            <a:r>
              <a:rPr sz="6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r>
              <a:rPr sz="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889747" y="2572511"/>
            <a:ext cx="515620" cy="187960"/>
          </a:xfrm>
          <a:prstGeom prst="rect">
            <a:avLst/>
          </a:prstGeom>
          <a:solidFill>
            <a:srgbClr val="D04901"/>
          </a:solidFill>
          <a:ln w="952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0170" marR="43180" indent="1270">
              <a:lnSpc>
                <a:spcPct val="100000"/>
              </a:lnSpc>
              <a:spcBef>
                <a:spcPts val="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Connected</a:t>
            </a:r>
            <a:r>
              <a:rPr sz="6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App</a:t>
            </a:r>
            <a:r>
              <a:rPr sz="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27429" y="3945445"/>
            <a:ext cx="671195" cy="142240"/>
            <a:chOff x="7627429" y="3945445"/>
            <a:chExt cx="671195" cy="142240"/>
          </a:xfrm>
        </p:grpSpPr>
        <p:sp>
          <p:nvSpPr>
            <p:cNvPr id="66" name="object 66"/>
            <p:cNvSpPr/>
            <p:nvPr/>
          </p:nvSpPr>
          <p:spPr>
            <a:xfrm>
              <a:off x="7632192" y="3950208"/>
              <a:ext cx="661670" cy="132715"/>
            </a:xfrm>
            <a:custGeom>
              <a:avLst/>
              <a:gdLst/>
              <a:ahLst/>
              <a:cxnLst/>
              <a:rect l="l" t="t" r="r" b="b"/>
              <a:pathLst>
                <a:path w="661670" h="132714">
                  <a:moveTo>
                    <a:pt x="661416" y="0"/>
                  </a:moveTo>
                  <a:lnTo>
                    <a:pt x="0" y="0"/>
                  </a:lnTo>
                  <a:lnTo>
                    <a:pt x="0" y="132587"/>
                  </a:lnTo>
                  <a:lnTo>
                    <a:pt x="661416" y="132587"/>
                  </a:lnTo>
                  <a:lnTo>
                    <a:pt x="661416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632192" y="3950208"/>
              <a:ext cx="661670" cy="132715"/>
            </a:xfrm>
            <a:custGeom>
              <a:avLst/>
              <a:gdLst/>
              <a:ahLst/>
              <a:cxnLst/>
              <a:rect l="l" t="t" r="r" b="b"/>
              <a:pathLst>
                <a:path w="661670" h="132714">
                  <a:moveTo>
                    <a:pt x="0" y="132587"/>
                  </a:moveTo>
                  <a:lnTo>
                    <a:pt x="661416" y="132587"/>
                  </a:lnTo>
                  <a:lnTo>
                    <a:pt x="661416" y="0"/>
                  </a:lnTo>
                  <a:lnTo>
                    <a:pt x="0" y="0"/>
                  </a:lnTo>
                  <a:lnTo>
                    <a:pt x="0" y="132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757921" y="3965244"/>
            <a:ext cx="41148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sz="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32192" y="4082796"/>
            <a:ext cx="661670" cy="134620"/>
          </a:xfrm>
          <a:prstGeom prst="rect">
            <a:avLst/>
          </a:prstGeom>
          <a:solidFill>
            <a:srgbClr val="D04901"/>
          </a:solidFill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80"/>
              </a:spcBef>
            </a:pPr>
            <a:r>
              <a:rPr sz="400" spc="-10" dirty="0">
                <a:solidFill>
                  <a:srgbClr val="FFFFFF"/>
                </a:solidFill>
                <a:latin typeface="Arial MT"/>
                <a:cs typeface="Arial MT"/>
              </a:rPr>
              <a:t>Hallucination</a:t>
            </a:r>
            <a:r>
              <a:rPr sz="4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815071" y="2071116"/>
            <a:ext cx="662940" cy="114300"/>
          </a:xfrm>
          <a:prstGeom prst="rect">
            <a:avLst/>
          </a:prstGeom>
          <a:solidFill>
            <a:srgbClr val="D04901"/>
          </a:solidFill>
          <a:ln w="952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220"/>
              </a:spcBef>
            </a:pPr>
            <a:r>
              <a:rPr sz="500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sz="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815071" y="1938527"/>
            <a:ext cx="662940" cy="132715"/>
          </a:xfrm>
          <a:custGeom>
            <a:avLst/>
            <a:gdLst/>
            <a:ahLst/>
            <a:cxnLst/>
            <a:rect l="l" t="t" r="r" b="b"/>
            <a:pathLst>
              <a:path w="662940" h="132714">
                <a:moveTo>
                  <a:pt x="0" y="132587"/>
                </a:moveTo>
                <a:lnTo>
                  <a:pt x="662940" y="132587"/>
                </a:lnTo>
                <a:lnTo>
                  <a:pt x="66294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815071" y="1979485"/>
            <a:ext cx="662940" cy="86995"/>
          </a:xfrm>
          <a:prstGeom prst="rect">
            <a:avLst/>
          </a:prstGeom>
          <a:solidFill>
            <a:srgbClr val="D04901"/>
          </a:solidFill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425"/>
              </a:lnSpc>
            </a:pPr>
            <a:r>
              <a:rPr sz="400" spc="-10" dirty="0">
                <a:solidFill>
                  <a:srgbClr val="FFFFFF"/>
                </a:solidFill>
                <a:latin typeface="Arial MT"/>
                <a:cs typeface="Arial MT"/>
              </a:rPr>
              <a:t>Hallucination</a:t>
            </a:r>
            <a:r>
              <a:rPr sz="4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" spc="-10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717857" y="4021645"/>
            <a:ext cx="92075" cy="721360"/>
            <a:chOff x="5717857" y="4021645"/>
            <a:chExt cx="92075" cy="721360"/>
          </a:xfrm>
        </p:grpSpPr>
        <p:sp>
          <p:nvSpPr>
            <p:cNvPr id="74" name="object 74"/>
            <p:cNvSpPr/>
            <p:nvPr/>
          </p:nvSpPr>
          <p:spPr>
            <a:xfrm>
              <a:off x="5722620" y="4026408"/>
              <a:ext cx="82550" cy="711835"/>
            </a:xfrm>
            <a:custGeom>
              <a:avLst/>
              <a:gdLst/>
              <a:ahLst/>
              <a:cxnLst/>
              <a:rect l="l" t="t" r="r" b="b"/>
              <a:pathLst>
                <a:path w="82550" h="711835">
                  <a:moveTo>
                    <a:pt x="41147" y="0"/>
                  </a:moveTo>
                  <a:lnTo>
                    <a:pt x="0" y="41147"/>
                  </a:lnTo>
                  <a:lnTo>
                    <a:pt x="20574" y="41147"/>
                  </a:lnTo>
                  <a:lnTo>
                    <a:pt x="20574" y="711707"/>
                  </a:lnTo>
                  <a:lnTo>
                    <a:pt x="61721" y="711707"/>
                  </a:lnTo>
                  <a:lnTo>
                    <a:pt x="61721" y="41147"/>
                  </a:lnTo>
                  <a:lnTo>
                    <a:pt x="82295" y="41147"/>
                  </a:lnTo>
                  <a:lnTo>
                    <a:pt x="41147" y="0"/>
                  </a:lnTo>
                  <a:close/>
                </a:path>
              </a:pathLst>
            </a:custGeom>
            <a:solidFill>
              <a:srgbClr val="DB5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22620" y="4026408"/>
              <a:ext cx="82550" cy="711835"/>
            </a:xfrm>
            <a:custGeom>
              <a:avLst/>
              <a:gdLst/>
              <a:ahLst/>
              <a:cxnLst/>
              <a:rect l="l" t="t" r="r" b="b"/>
              <a:pathLst>
                <a:path w="82550" h="711835">
                  <a:moveTo>
                    <a:pt x="0" y="41147"/>
                  </a:moveTo>
                  <a:lnTo>
                    <a:pt x="41147" y="0"/>
                  </a:lnTo>
                  <a:lnTo>
                    <a:pt x="82295" y="41147"/>
                  </a:lnTo>
                  <a:lnTo>
                    <a:pt x="61721" y="41147"/>
                  </a:lnTo>
                  <a:lnTo>
                    <a:pt x="61721" y="711707"/>
                  </a:lnTo>
                  <a:lnTo>
                    <a:pt x="20574" y="711707"/>
                  </a:lnTo>
                  <a:lnTo>
                    <a:pt x="20574" y="41147"/>
                  </a:lnTo>
                  <a:lnTo>
                    <a:pt x="0" y="41147"/>
                  </a:lnTo>
                  <a:close/>
                </a:path>
              </a:pathLst>
            </a:custGeom>
            <a:ln w="9525">
              <a:solidFill>
                <a:srgbClr val="E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082029" y="1353439"/>
            <a:ext cx="2157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Complex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LLM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architecture </a:t>
            </a:r>
            <a:r>
              <a:rPr sz="1200" b="1" dirty="0">
                <a:latin typeface="Arial"/>
                <a:cs typeface="Arial"/>
              </a:rPr>
              <a:t>with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DB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Connected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Apps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159207"/>
            <a:ext cx="54927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Snapshots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753110"/>
            <a:chOff x="0" y="0"/>
            <a:chExt cx="9144000" cy="753110"/>
          </a:xfrm>
        </p:grpSpPr>
        <p:sp>
          <p:nvSpPr>
            <p:cNvPr id="4" name="object 4"/>
            <p:cNvSpPr/>
            <p:nvPr/>
          </p:nvSpPr>
          <p:spPr>
            <a:xfrm>
              <a:off x="0" y="707136"/>
              <a:ext cx="598805" cy="45720"/>
            </a:xfrm>
            <a:custGeom>
              <a:avLst/>
              <a:gdLst/>
              <a:ahLst/>
              <a:cxnLst/>
              <a:rect l="l" t="t" r="r" b="b"/>
              <a:pathLst>
                <a:path w="598805" h="45720">
                  <a:moveTo>
                    <a:pt x="59842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98424" y="45720"/>
                  </a:lnTo>
                  <a:lnTo>
                    <a:pt x="598424" y="0"/>
                  </a:lnTo>
                  <a:close/>
                </a:path>
              </a:pathLst>
            </a:custGeom>
            <a:solidFill>
              <a:srgbClr val="D048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8388" y="0"/>
              <a:ext cx="705611" cy="7056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8931" y="707136"/>
              <a:ext cx="600710" cy="45720"/>
            </a:xfrm>
            <a:custGeom>
              <a:avLst/>
              <a:gdLst/>
              <a:ahLst/>
              <a:cxnLst/>
              <a:rect l="l" t="t" r="r" b="b"/>
              <a:pathLst>
                <a:path w="600710" h="45720">
                  <a:moveTo>
                    <a:pt x="600201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00201" y="45720"/>
                  </a:lnTo>
                  <a:lnTo>
                    <a:pt x="600201" y="0"/>
                  </a:lnTo>
                  <a:close/>
                </a:path>
              </a:pathLst>
            </a:custGeom>
            <a:solidFill>
              <a:srgbClr val="EB8A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C5B777C-9352-A352-DF7C-049814A9E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02" y="1036273"/>
            <a:ext cx="3986375" cy="1876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D34453-ED05-9E8A-55B2-3B3D9F48D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210" y="1036272"/>
            <a:ext cx="3988713" cy="18767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CD7016-FCD9-D0F3-A1DF-AD287E250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01" y="3047269"/>
            <a:ext cx="3986375" cy="18705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CC3C3B-6ADB-2D3C-B01B-D82D0C71D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1210" y="3047269"/>
            <a:ext cx="3986375" cy="188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6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" y="159207"/>
            <a:ext cx="54927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Innovation</a:t>
            </a:r>
            <a:r>
              <a:rPr spc="-45" dirty="0"/>
              <a:t> </a:t>
            </a:r>
            <a:r>
              <a:rPr dirty="0"/>
              <a:t>Recognition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753110"/>
            <a:chOff x="0" y="0"/>
            <a:chExt cx="9144000" cy="753110"/>
          </a:xfrm>
        </p:grpSpPr>
        <p:sp>
          <p:nvSpPr>
            <p:cNvPr id="4" name="object 4"/>
            <p:cNvSpPr/>
            <p:nvPr/>
          </p:nvSpPr>
          <p:spPr>
            <a:xfrm>
              <a:off x="0" y="707136"/>
              <a:ext cx="598805" cy="45720"/>
            </a:xfrm>
            <a:custGeom>
              <a:avLst/>
              <a:gdLst/>
              <a:ahLst/>
              <a:cxnLst/>
              <a:rect l="l" t="t" r="r" b="b"/>
              <a:pathLst>
                <a:path w="598805" h="45720">
                  <a:moveTo>
                    <a:pt x="59842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98424" y="45720"/>
                  </a:lnTo>
                  <a:lnTo>
                    <a:pt x="598424" y="0"/>
                  </a:lnTo>
                  <a:close/>
                </a:path>
              </a:pathLst>
            </a:custGeom>
            <a:solidFill>
              <a:srgbClr val="D048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8388" y="0"/>
              <a:ext cx="705611" cy="7056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8931" y="707136"/>
              <a:ext cx="600710" cy="45720"/>
            </a:xfrm>
            <a:custGeom>
              <a:avLst/>
              <a:gdLst/>
              <a:ahLst/>
              <a:cxnLst/>
              <a:rect l="l" t="t" r="r" b="b"/>
              <a:pathLst>
                <a:path w="600710" h="45720">
                  <a:moveTo>
                    <a:pt x="600201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00201" y="45720"/>
                  </a:lnTo>
                  <a:lnTo>
                    <a:pt x="600201" y="0"/>
                  </a:lnTo>
                  <a:close/>
                </a:path>
              </a:pathLst>
            </a:custGeom>
            <a:solidFill>
              <a:srgbClr val="EB8A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65943" y="2282399"/>
            <a:ext cx="6640944" cy="535714"/>
            <a:chOff x="310895" y="4073100"/>
            <a:chExt cx="6412113" cy="431843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514" y="4166615"/>
              <a:ext cx="847251" cy="3383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0895" y="4076700"/>
              <a:ext cx="3005455" cy="297180"/>
            </a:xfrm>
            <a:custGeom>
              <a:avLst/>
              <a:gdLst/>
              <a:ahLst/>
              <a:cxnLst/>
              <a:rect l="l" t="t" r="r" b="b"/>
              <a:pathLst>
                <a:path w="3005454" h="297179">
                  <a:moveTo>
                    <a:pt x="2955798" y="0"/>
                  </a:moveTo>
                  <a:lnTo>
                    <a:pt x="49529" y="0"/>
                  </a:lnTo>
                  <a:lnTo>
                    <a:pt x="30250" y="3892"/>
                  </a:lnTo>
                  <a:lnTo>
                    <a:pt x="14506" y="14506"/>
                  </a:lnTo>
                  <a:lnTo>
                    <a:pt x="3892" y="30250"/>
                  </a:lnTo>
                  <a:lnTo>
                    <a:pt x="0" y="49530"/>
                  </a:lnTo>
                  <a:lnTo>
                    <a:pt x="0" y="247650"/>
                  </a:lnTo>
                  <a:lnTo>
                    <a:pt x="3892" y="266929"/>
                  </a:lnTo>
                  <a:lnTo>
                    <a:pt x="14506" y="282673"/>
                  </a:lnTo>
                  <a:lnTo>
                    <a:pt x="30250" y="293287"/>
                  </a:lnTo>
                  <a:lnTo>
                    <a:pt x="49529" y="297180"/>
                  </a:lnTo>
                  <a:lnTo>
                    <a:pt x="2955798" y="297180"/>
                  </a:lnTo>
                  <a:lnTo>
                    <a:pt x="2975056" y="293287"/>
                  </a:lnTo>
                  <a:lnTo>
                    <a:pt x="2990802" y="282673"/>
                  </a:lnTo>
                  <a:lnTo>
                    <a:pt x="3001428" y="266929"/>
                  </a:lnTo>
                  <a:lnTo>
                    <a:pt x="3005328" y="247650"/>
                  </a:lnTo>
                  <a:lnTo>
                    <a:pt x="3005328" y="49530"/>
                  </a:lnTo>
                  <a:lnTo>
                    <a:pt x="3001428" y="30250"/>
                  </a:lnTo>
                  <a:lnTo>
                    <a:pt x="2990802" y="14506"/>
                  </a:lnTo>
                  <a:lnTo>
                    <a:pt x="2975056" y="3892"/>
                  </a:lnTo>
                  <a:lnTo>
                    <a:pt x="2955798" y="0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  <a:sym typeface="Arial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10895" y="4076700"/>
              <a:ext cx="3005455" cy="297180"/>
            </a:xfrm>
            <a:custGeom>
              <a:avLst/>
              <a:gdLst/>
              <a:ahLst/>
              <a:cxnLst/>
              <a:rect l="l" t="t" r="r" b="b"/>
              <a:pathLst>
                <a:path w="3005454" h="297179">
                  <a:moveTo>
                    <a:pt x="0" y="49530"/>
                  </a:moveTo>
                  <a:lnTo>
                    <a:pt x="3892" y="30250"/>
                  </a:lnTo>
                  <a:lnTo>
                    <a:pt x="14506" y="14506"/>
                  </a:lnTo>
                  <a:lnTo>
                    <a:pt x="30250" y="3892"/>
                  </a:lnTo>
                  <a:lnTo>
                    <a:pt x="49529" y="0"/>
                  </a:lnTo>
                  <a:lnTo>
                    <a:pt x="2955798" y="0"/>
                  </a:lnTo>
                  <a:lnTo>
                    <a:pt x="2975056" y="3892"/>
                  </a:lnTo>
                  <a:lnTo>
                    <a:pt x="2990802" y="14506"/>
                  </a:lnTo>
                  <a:lnTo>
                    <a:pt x="3001428" y="30250"/>
                  </a:lnTo>
                  <a:lnTo>
                    <a:pt x="3005328" y="49530"/>
                  </a:lnTo>
                  <a:lnTo>
                    <a:pt x="3005328" y="247650"/>
                  </a:lnTo>
                  <a:lnTo>
                    <a:pt x="3001428" y="266929"/>
                  </a:lnTo>
                  <a:lnTo>
                    <a:pt x="2990802" y="282673"/>
                  </a:lnTo>
                  <a:lnTo>
                    <a:pt x="2975056" y="293287"/>
                  </a:lnTo>
                  <a:lnTo>
                    <a:pt x="2955798" y="297180"/>
                  </a:lnTo>
                  <a:lnTo>
                    <a:pt x="49529" y="297180"/>
                  </a:lnTo>
                  <a:lnTo>
                    <a:pt x="30250" y="293287"/>
                  </a:lnTo>
                  <a:lnTo>
                    <a:pt x="14506" y="282673"/>
                  </a:lnTo>
                  <a:lnTo>
                    <a:pt x="3892" y="266929"/>
                  </a:lnTo>
                  <a:lnTo>
                    <a:pt x="0" y="247650"/>
                  </a:lnTo>
                  <a:lnTo>
                    <a:pt x="0" y="49530"/>
                  </a:lnTo>
                  <a:close/>
                </a:path>
              </a:pathLst>
            </a:custGeom>
            <a:ln w="12700">
              <a:solidFill>
                <a:srgbClr val="F4AF8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  <a:sym typeface="Arial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713108" y="4073100"/>
              <a:ext cx="3009900" cy="301934"/>
            </a:xfrm>
            <a:custGeom>
              <a:avLst/>
              <a:gdLst/>
              <a:ahLst/>
              <a:cxnLst/>
              <a:rect l="l" t="t" r="r" b="b"/>
              <a:pathLst>
                <a:path w="3009900" h="361314">
                  <a:moveTo>
                    <a:pt x="2949702" y="0"/>
                  </a:moveTo>
                  <a:lnTo>
                    <a:pt x="60198" y="0"/>
                  </a:lnTo>
                  <a:lnTo>
                    <a:pt x="36765" y="4730"/>
                  </a:lnTo>
                  <a:lnTo>
                    <a:pt x="17630" y="17630"/>
                  </a:lnTo>
                  <a:lnTo>
                    <a:pt x="4730" y="36765"/>
                  </a:lnTo>
                  <a:lnTo>
                    <a:pt x="0" y="60198"/>
                  </a:lnTo>
                  <a:lnTo>
                    <a:pt x="0" y="300990"/>
                  </a:lnTo>
                  <a:lnTo>
                    <a:pt x="4730" y="324422"/>
                  </a:lnTo>
                  <a:lnTo>
                    <a:pt x="17630" y="343557"/>
                  </a:lnTo>
                  <a:lnTo>
                    <a:pt x="36765" y="356457"/>
                  </a:lnTo>
                  <a:lnTo>
                    <a:pt x="60198" y="361188"/>
                  </a:lnTo>
                  <a:lnTo>
                    <a:pt x="2949702" y="361188"/>
                  </a:lnTo>
                  <a:lnTo>
                    <a:pt x="2973145" y="356457"/>
                  </a:lnTo>
                  <a:lnTo>
                    <a:pt x="2992278" y="343557"/>
                  </a:lnTo>
                  <a:lnTo>
                    <a:pt x="3005173" y="324422"/>
                  </a:lnTo>
                  <a:lnTo>
                    <a:pt x="3009900" y="300990"/>
                  </a:lnTo>
                  <a:lnTo>
                    <a:pt x="3009900" y="60198"/>
                  </a:lnTo>
                  <a:lnTo>
                    <a:pt x="3005173" y="36765"/>
                  </a:lnTo>
                  <a:lnTo>
                    <a:pt x="2992278" y="17630"/>
                  </a:lnTo>
                  <a:lnTo>
                    <a:pt x="2973145" y="4730"/>
                  </a:lnTo>
                  <a:lnTo>
                    <a:pt x="2949702" y="0"/>
                  </a:lnTo>
                  <a:close/>
                </a:path>
              </a:pathLst>
            </a:custGeom>
            <a:solidFill>
              <a:srgbClr val="DF2F1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  <a:sym typeface="Arial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67811" y="949272"/>
            <a:ext cx="1372870" cy="1285875"/>
            <a:chOff x="317929" y="2599558"/>
            <a:chExt cx="1372870" cy="128587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929" y="2599558"/>
              <a:ext cx="1372773" cy="128569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25779" y="2726435"/>
              <a:ext cx="957580" cy="757555"/>
            </a:xfrm>
            <a:custGeom>
              <a:avLst/>
              <a:gdLst/>
              <a:ahLst/>
              <a:cxnLst/>
              <a:rect l="l" t="t" r="r" b="b"/>
              <a:pathLst>
                <a:path w="957580" h="757554">
                  <a:moveTo>
                    <a:pt x="478536" y="0"/>
                  </a:moveTo>
                  <a:lnTo>
                    <a:pt x="426394" y="2222"/>
                  </a:lnTo>
                  <a:lnTo>
                    <a:pt x="375879" y="8734"/>
                  </a:lnTo>
                  <a:lnTo>
                    <a:pt x="327282" y="19306"/>
                  </a:lnTo>
                  <a:lnTo>
                    <a:pt x="280895" y="33705"/>
                  </a:lnTo>
                  <a:lnTo>
                    <a:pt x="237010" y="51703"/>
                  </a:lnTo>
                  <a:lnTo>
                    <a:pt x="195919" y="73066"/>
                  </a:lnTo>
                  <a:lnTo>
                    <a:pt x="157914" y="97565"/>
                  </a:lnTo>
                  <a:lnTo>
                    <a:pt x="123287" y="124968"/>
                  </a:lnTo>
                  <a:lnTo>
                    <a:pt x="92330" y="155045"/>
                  </a:lnTo>
                  <a:lnTo>
                    <a:pt x="65334" y="187564"/>
                  </a:lnTo>
                  <a:lnTo>
                    <a:pt x="42592" y="222295"/>
                  </a:lnTo>
                  <a:lnTo>
                    <a:pt x="24396" y="259006"/>
                  </a:lnTo>
                  <a:lnTo>
                    <a:pt x="11037" y="297467"/>
                  </a:lnTo>
                  <a:lnTo>
                    <a:pt x="2807" y="337447"/>
                  </a:lnTo>
                  <a:lnTo>
                    <a:pt x="0" y="378713"/>
                  </a:lnTo>
                  <a:lnTo>
                    <a:pt x="2807" y="419980"/>
                  </a:lnTo>
                  <a:lnTo>
                    <a:pt x="11037" y="459960"/>
                  </a:lnTo>
                  <a:lnTo>
                    <a:pt x="24396" y="498421"/>
                  </a:lnTo>
                  <a:lnTo>
                    <a:pt x="42592" y="535132"/>
                  </a:lnTo>
                  <a:lnTo>
                    <a:pt x="65334" y="569863"/>
                  </a:lnTo>
                  <a:lnTo>
                    <a:pt x="92330" y="602382"/>
                  </a:lnTo>
                  <a:lnTo>
                    <a:pt x="123287" y="632459"/>
                  </a:lnTo>
                  <a:lnTo>
                    <a:pt x="157914" y="659862"/>
                  </a:lnTo>
                  <a:lnTo>
                    <a:pt x="195919" y="684361"/>
                  </a:lnTo>
                  <a:lnTo>
                    <a:pt x="237010" y="705724"/>
                  </a:lnTo>
                  <a:lnTo>
                    <a:pt x="280895" y="723722"/>
                  </a:lnTo>
                  <a:lnTo>
                    <a:pt x="327282" y="738121"/>
                  </a:lnTo>
                  <a:lnTo>
                    <a:pt x="375879" y="748693"/>
                  </a:lnTo>
                  <a:lnTo>
                    <a:pt x="426394" y="755205"/>
                  </a:lnTo>
                  <a:lnTo>
                    <a:pt x="478536" y="757427"/>
                  </a:lnTo>
                  <a:lnTo>
                    <a:pt x="530677" y="755205"/>
                  </a:lnTo>
                  <a:lnTo>
                    <a:pt x="581192" y="748693"/>
                  </a:lnTo>
                  <a:lnTo>
                    <a:pt x="629789" y="738121"/>
                  </a:lnTo>
                  <a:lnTo>
                    <a:pt x="676176" y="723722"/>
                  </a:lnTo>
                  <a:lnTo>
                    <a:pt x="720061" y="705724"/>
                  </a:lnTo>
                  <a:lnTo>
                    <a:pt x="761152" y="684361"/>
                  </a:lnTo>
                  <a:lnTo>
                    <a:pt x="799157" y="659862"/>
                  </a:lnTo>
                  <a:lnTo>
                    <a:pt x="833784" y="632459"/>
                  </a:lnTo>
                  <a:lnTo>
                    <a:pt x="864741" y="602382"/>
                  </a:lnTo>
                  <a:lnTo>
                    <a:pt x="891737" y="569863"/>
                  </a:lnTo>
                  <a:lnTo>
                    <a:pt x="914479" y="535132"/>
                  </a:lnTo>
                  <a:lnTo>
                    <a:pt x="932675" y="498421"/>
                  </a:lnTo>
                  <a:lnTo>
                    <a:pt x="946034" y="459960"/>
                  </a:lnTo>
                  <a:lnTo>
                    <a:pt x="954264" y="419980"/>
                  </a:lnTo>
                  <a:lnTo>
                    <a:pt x="957072" y="378713"/>
                  </a:lnTo>
                  <a:lnTo>
                    <a:pt x="954264" y="337447"/>
                  </a:lnTo>
                  <a:lnTo>
                    <a:pt x="946034" y="297467"/>
                  </a:lnTo>
                  <a:lnTo>
                    <a:pt x="932675" y="259006"/>
                  </a:lnTo>
                  <a:lnTo>
                    <a:pt x="914479" y="222295"/>
                  </a:lnTo>
                  <a:lnTo>
                    <a:pt x="891737" y="187564"/>
                  </a:lnTo>
                  <a:lnTo>
                    <a:pt x="864741" y="155045"/>
                  </a:lnTo>
                  <a:lnTo>
                    <a:pt x="833784" y="124968"/>
                  </a:lnTo>
                  <a:lnTo>
                    <a:pt x="799157" y="97565"/>
                  </a:lnTo>
                  <a:lnTo>
                    <a:pt x="761152" y="73066"/>
                  </a:lnTo>
                  <a:lnTo>
                    <a:pt x="720061" y="51703"/>
                  </a:lnTo>
                  <a:lnTo>
                    <a:pt x="676176" y="33705"/>
                  </a:lnTo>
                  <a:lnTo>
                    <a:pt x="629789" y="19306"/>
                  </a:lnTo>
                  <a:lnTo>
                    <a:pt x="581192" y="8734"/>
                  </a:lnTo>
                  <a:lnTo>
                    <a:pt x="530677" y="2222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264379" y="978228"/>
            <a:ext cx="1372870" cy="1285875"/>
            <a:chOff x="1814497" y="2628514"/>
            <a:chExt cx="1372870" cy="128587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4497" y="2628514"/>
              <a:ext cx="1372773" cy="128569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22347" y="2755391"/>
              <a:ext cx="957580" cy="756285"/>
            </a:xfrm>
            <a:custGeom>
              <a:avLst/>
              <a:gdLst/>
              <a:ahLst/>
              <a:cxnLst/>
              <a:rect l="l" t="t" r="r" b="b"/>
              <a:pathLst>
                <a:path w="957580" h="756285">
                  <a:moveTo>
                    <a:pt x="478535" y="0"/>
                  </a:moveTo>
                  <a:lnTo>
                    <a:pt x="426394" y="2217"/>
                  </a:lnTo>
                  <a:lnTo>
                    <a:pt x="375879" y="8715"/>
                  </a:lnTo>
                  <a:lnTo>
                    <a:pt x="327282" y="19263"/>
                  </a:lnTo>
                  <a:lnTo>
                    <a:pt x="280895" y="33631"/>
                  </a:lnTo>
                  <a:lnTo>
                    <a:pt x="237010" y="51590"/>
                  </a:lnTo>
                  <a:lnTo>
                    <a:pt x="195919" y="72908"/>
                  </a:lnTo>
                  <a:lnTo>
                    <a:pt x="157914" y="97355"/>
                  </a:lnTo>
                  <a:lnTo>
                    <a:pt x="123287" y="124701"/>
                  </a:lnTo>
                  <a:lnTo>
                    <a:pt x="92330" y="154716"/>
                  </a:lnTo>
                  <a:lnTo>
                    <a:pt x="65334" y="187169"/>
                  </a:lnTo>
                  <a:lnTo>
                    <a:pt x="42592" y="221831"/>
                  </a:lnTo>
                  <a:lnTo>
                    <a:pt x="24396" y="258470"/>
                  </a:lnTo>
                  <a:lnTo>
                    <a:pt x="11037" y="296857"/>
                  </a:lnTo>
                  <a:lnTo>
                    <a:pt x="2807" y="336761"/>
                  </a:lnTo>
                  <a:lnTo>
                    <a:pt x="0" y="377951"/>
                  </a:lnTo>
                  <a:lnTo>
                    <a:pt x="2807" y="419142"/>
                  </a:lnTo>
                  <a:lnTo>
                    <a:pt x="11037" y="459046"/>
                  </a:lnTo>
                  <a:lnTo>
                    <a:pt x="24396" y="497433"/>
                  </a:lnTo>
                  <a:lnTo>
                    <a:pt x="42592" y="534072"/>
                  </a:lnTo>
                  <a:lnTo>
                    <a:pt x="65334" y="568734"/>
                  </a:lnTo>
                  <a:lnTo>
                    <a:pt x="92330" y="601187"/>
                  </a:lnTo>
                  <a:lnTo>
                    <a:pt x="123287" y="631202"/>
                  </a:lnTo>
                  <a:lnTo>
                    <a:pt x="157914" y="658548"/>
                  </a:lnTo>
                  <a:lnTo>
                    <a:pt x="195919" y="682995"/>
                  </a:lnTo>
                  <a:lnTo>
                    <a:pt x="237010" y="704313"/>
                  </a:lnTo>
                  <a:lnTo>
                    <a:pt x="280895" y="722272"/>
                  </a:lnTo>
                  <a:lnTo>
                    <a:pt x="327282" y="736640"/>
                  </a:lnTo>
                  <a:lnTo>
                    <a:pt x="375879" y="747188"/>
                  </a:lnTo>
                  <a:lnTo>
                    <a:pt x="426394" y="753686"/>
                  </a:lnTo>
                  <a:lnTo>
                    <a:pt x="478535" y="755903"/>
                  </a:lnTo>
                  <a:lnTo>
                    <a:pt x="530677" y="753686"/>
                  </a:lnTo>
                  <a:lnTo>
                    <a:pt x="581192" y="747188"/>
                  </a:lnTo>
                  <a:lnTo>
                    <a:pt x="629789" y="736640"/>
                  </a:lnTo>
                  <a:lnTo>
                    <a:pt x="676176" y="722272"/>
                  </a:lnTo>
                  <a:lnTo>
                    <a:pt x="720061" y="704313"/>
                  </a:lnTo>
                  <a:lnTo>
                    <a:pt x="761152" y="682995"/>
                  </a:lnTo>
                  <a:lnTo>
                    <a:pt x="799157" y="658548"/>
                  </a:lnTo>
                  <a:lnTo>
                    <a:pt x="833784" y="631202"/>
                  </a:lnTo>
                  <a:lnTo>
                    <a:pt x="864741" y="601187"/>
                  </a:lnTo>
                  <a:lnTo>
                    <a:pt x="891737" y="568734"/>
                  </a:lnTo>
                  <a:lnTo>
                    <a:pt x="914479" y="534072"/>
                  </a:lnTo>
                  <a:lnTo>
                    <a:pt x="932675" y="497433"/>
                  </a:lnTo>
                  <a:lnTo>
                    <a:pt x="946034" y="459046"/>
                  </a:lnTo>
                  <a:lnTo>
                    <a:pt x="954264" y="419142"/>
                  </a:lnTo>
                  <a:lnTo>
                    <a:pt x="957071" y="377951"/>
                  </a:lnTo>
                  <a:lnTo>
                    <a:pt x="954264" y="336761"/>
                  </a:lnTo>
                  <a:lnTo>
                    <a:pt x="946034" y="296857"/>
                  </a:lnTo>
                  <a:lnTo>
                    <a:pt x="932675" y="258470"/>
                  </a:lnTo>
                  <a:lnTo>
                    <a:pt x="914479" y="221831"/>
                  </a:lnTo>
                  <a:lnTo>
                    <a:pt x="891737" y="187169"/>
                  </a:lnTo>
                  <a:lnTo>
                    <a:pt x="864741" y="154716"/>
                  </a:lnTo>
                  <a:lnTo>
                    <a:pt x="833784" y="124701"/>
                  </a:lnTo>
                  <a:lnTo>
                    <a:pt x="799157" y="97355"/>
                  </a:lnTo>
                  <a:lnTo>
                    <a:pt x="761152" y="72908"/>
                  </a:lnTo>
                  <a:lnTo>
                    <a:pt x="720061" y="51590"/>
                  </a:lnTo>
                  <a:lnTo>
                    <a:pt x="676176" y="33631"/>
                  </a:lnTo>
                  <a:lnTo>
                    <a:pt x="629789" y="19263"/>
                  </a:lnTo>
                  <a:lnTo>
                    <a:pt x="581192" y="8715"/>
                  </a:lnTo>
                  <a:lnTo>
                    <a:pt x="530677" y="221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endParaRPr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74675" y="939502"/>
            <a:ext cx="1372870" cy="1284605"/>
            <a:chOff x="317929" y="1092267"/>
            <a:chExt cx="1372870" cy="128460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929" y="1092267"/>
              <a:ext cx="1372773" cy="128439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25779" y="1232916"/>
              <a:ext cx="957580" cy="756285"/>
            </a:xfrm>
            <a:custGeom>
              <a:avLst/>
              <a:gdLst/>
              <a:ahLst/>
              <a:cxnLst/>
              <a:rect l="l" t="t" r="r" b="b"/>
              <a:pathLst>
                <a:path w="957580" h="756285">
                  <a:moveTo>
                    <a:pt x="478536" y="0"/>
                  </a:moveTo>
                  <a:lnTo>
                    <a:pt x="426394" y="2217"/>
                  </a:lnTo>
                  <a:lnTo>
                    <a:pt x="375879" y="8715"/>
                  </a:lnTo>
                  <a:lnTo>
                    <a:pt x="327282" y="19263"/>
                  </a:lnTo>
                  <a:lnTo>
                    <a:pt x="280895" y="33631"/>
                  </a:lnTo>
                  <a:lnTo>
                    <a:pt x="237010" y="51590"/>
                  </a:lnTo>
                  <a:lnTo>
                    <a:pt x="195919" y="72908"/>
                  </a:lnTo>
                  <a:lnTo>
                    <a:pt x="157914" y="97355"/>
                  </a:lnTo>
                  <a:lnTo>
                    <a:pt x="123287" y="124701"/>
                  </a:lnTo>
                  <a:lnTo>
                    <a:pt x="92330" y="154716"/>
                  </a:lnTo>
                  <a:lnTo>
                    <a:pt x="65334" y="187169"/>
                  </a:lnTo>
                  <a:lnTo>
                    <a:pt x="42592" y="221831"/>
                  </a:lnTo>
                  <a:lnTo>
                    <a:pt x="24396" y="258470"/>
                  </a:lnTo>
                  <a:lnTo>
                    <a:pt x="11037" y="296857"/>
                  </a:lnTo>
                  <a:lnTo>
                    <a:pt x="2807" y="336761"/>
                  </a:lnTo>
                  <a:lnTo>
                    <a:pt x="0" y="377951"/>
                  </a:lnTo>
                  <a:lnTo>
                    <a:pt x="2807" y="419142"/>
                  </a:lnTo>
                  <a:lnTo>
                    <a:pt x="11037" y="459046"/>
                  </a:lnTo>
                  <a:lnTo>
                    <a:pt x="24396" y="497433"/>
                  </a:lnTo>
                  <a:lnTo>
                    <a:pt x="42592" y="534072"/>
                  </a:lnTo>
                  <a:lnTo>
                    <a:pt x="65334" y="568734"/>
                  </a:lnTo>
                  <a:lnTo>
                    <a:pt x="92330" y="601187"/>
                  </a:lnTo>
                  <a:lnTo>
                    <a:pt x="123287" y="631202"/>
                  </a:lnTo>
                  <a:lnTo>
                    <a:pt x="157914" y="658548"/>
                  </a:lnTo>
                  <a:lnTo>
                    <a:pt x="195919" y="682995"/>
                  </a:lnTo>
                  <a:lnTo>
                    <a:pt x="237010" y="704313"/>
                  </a:lnTo>
                  <a:lnTo>
                    <a:pt x="280895" y="722272"/>
                  </a:lnTo>
                  <a:lnTo>
                    <a:pt x="327282" y="736640"/>
                  </a:lnTo>
                  <a:lnTo>
                    <a:pt x="375879" y="747188"/>
                  </a:lnTo>
                  <a:lnTo>
                    <a:pt x="426394" y="753686"/>
                  </a:lnTo>
                  <a:lnTo>
                    <a:pt x="478536" y="755904"/>
                  </a:lnTo>
                  <a:lnTo>
                    <a:pt x="530677" y="753686"/>
                  </a:lnTo>
                  <a:lnTo>
                    <a:pt x="581192" y="747188"/>
                  </a:lnTo>
                  <a:lnTo>
                    <a:pt x="629789" y="736640"/>
                  </a:lnTo>
                  <a:lnTo>
                    <a:pt x="676176" y="722272"/>
                  </a:lnTo>
                  <a:lnTo>
                    <a:pt x="720061" y="704313"/>
                  </a:lnTo>
                  <a:lnTo>
                    <a:pt x="761152" y="682995"/>
                  </a:lnTo>
                  <a:lnTo>
                    <a:pt x="799157" y="658548"/>
                  </a:lnTo>
                  <a:lnTo>
                    <a:pt x="833784" y="631202"/>
                  </a:lnTo>
                  <a:lnTo>
                    <a:pt x="864741" y="601187"/>
                  </a:lnTo>
                  <a:lnTo>
                    <a:pt x="891737" y="568734"/>
                  </a:lnTo>
                  <a:lnTo>
                    <a:pt x="914479" y="534072"/>
                  </a:lnTo>
                  <a:lnTo>
                    <a:pt x="932675" y="497433"/>
                  </a:lnTo>
                  <a:lnTo>
                    <a:pt x="946034" y="459046"/>
                  </a:lnTo>
                  <a:lnTo>
                    <a:pt x="954264" y="419142"/>
                  </a:lnTo>
                  <a:lnTo>
                    <a:pt x="957072" y="377951"/>
                  </a:lnTo>
                  <a:lnTo>
                    <a:pt x="954264" y="336761"/>
                  </a:lnTo>
                  <a:lnTo>
                    <a:pt x="946034" y="296857"/>
                  </a:lnTo>
                  <a:lnTo>
                    <a:pt x="932675" y="258470"/>
                  </a:lnTo>
                  <a:lnTo>
                    <a:pt x="914479" y="221831"/>
                  </a:lnTo>
                  <a:lnTo>
                    <a:pt x="891737" y="187169"/>
                  </a:lnTo>
                  <a:lnTo>
                    <a:pt x="864741" y="154716"/>
                  </a:lnTo>
                  <a:lnTo>
                    <a:pt x="833784" y="124701"/>
                  </a:lnTo>
                  <a:lnTo>
                    <a:pt x="799157" y="97355"/>
                  </a:lnTo>
                  <a:lnTo>
                    <a:pt x="761152" y="72908"/>
                  </a:lnTo>
                  <a:lnTo>
                    <a:pt x="720061" y="51590"/>
                  </a:lnTo>
                  <a:lnTo>
                    <a:pt x="676176" y="33631"/>
                  </a:lnTo>
                  <a:lnTo>
                    <a:pt x="629789" y="19263"/>
                  </a:lnTo>
                  <a:lnTo>
                    <a:pt x="581192" y="8715"/>
                  </a:lnTo>
                  <a:lnTo>
                    <a:pt x="530677" y="2217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271243" y="939502"/>
            <a:ext cx="1372870" cy="1284605"/>
            <a:chOff x="1814497" y="1092267"/>
            <a:chExt cx="1372870" cy="128460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4497" y="1092267"/>
              <a:ext cx="1372773" cy="128439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022347" y="1232916"/>
              <a:ext cx="957580" cy="756285"/>
            </a:xfrm>
            <a:custGeom>
              <a:avLst/>
              <a:gdLst/>
              <a:ahLst/>
              <a:cxnLst/>
              <a:rect l="l" t="t" r="r" b="b"/>
              <a:pathLst>
                <a:path w="957580" h="756285">
                  <a:moveTo>
                    <a:pt x="478535" y="0"/>
                  </a:moveTo>
                  <a:lnTo>
                    <a:pt x="426394" y="2217"/>
                  </a:lnTo>
                  <a:lnTo>
                    <a:pt x="375879" y="8715"/>
                  </a:lnTo>
                  <a:lnTo>
                    <a:pt x="327282" y="19263"/>
                  </a:lnTo>
                  <a:lnTo>
                    <a:pt x="280895" y="33631"/>
                  </a:lnTo>
                  <a:lnTo>
                    <a:pt x="237010" y="51590"/>
                  </a:lnTo>
                  <a:lnTo>
                    <a:pt x="195919" y="72908"/>
                  </a:lnTo>
                  <a:lnTo>
                    <a:pt x="157914" y="97355"/>
                  </a:lnTo>
                  <a:lnTo>
                    <a:pt x="123287" y="124701"/>
                  </a:lnTo>
                  <a:lnTo>
                    <a:pt x="92330" y="154716"/>
                  </a:lnTo>
                  <a:lnTo>
                    <a:pt x="65334" y="187169"/>
                  </a:lnTo>
                  <a:lnTo>
                    <a:pt x="42592" y="221831"/>
                  </a:lnTo>
                  <a:lnTo>
                    <a:pt x="24396" y="258470"/>
                  </a:lnTo>
                  <a:lnTo>
                    <a:pt x="11037" y="296857"/>
                  </a:lnTo>
                  <a:lnTo>
                    <a:pt x="2807" y="336761"/>
                  </a:lnTo>
                  <a:lnTo>
                    <a:pt x="0" y="377951"/>
                  </a:lnTo>
                  <a:lnTo>
                    <a:pt x="2807" y="419142"/>
                  </a:lnTo>
                  <a:lnTo>
                    <a:pt x="11037" y="459046"/>
                  </a:lnTo>
                  <a:lnTo>
                    <a:pt x="24396" y="497433"/>
                  </a:lnTo>
                  <a:lnTo>
                    <a:pt x="42592" y="534072"/>
                  </a:lnTo>
                  <a:lnTo>
                    <a:pt x="65334" y="568734"/>
                  </a:lnTo>
                  <a:lnTo>
                    <a:pt x="92330" y="601187"/>
                  </a:lnTo>
                  <a:lnTo>
                    <a:pt x="123287" y="631202"/>
                  </a:lnTo>
                  <a:lnTo>
                    <a:pt x="157914" y="658548"/>
                  </a:lnTo>
                  <a:lnTo>
                    <a:pt x="195919" y="682995"/>
                  </a:lnTo>
                  <a:lnTo>
                    <a:pt x="237010" y="704313"/>
                  </a:lnTo>
                  <a:lnTo>
                    <a:pt x="280895" y="722272"/>
                  </a:lnTo>
                  <a:lnTo>
                    <a:pt x="327282" y="736640"/>
                  </a:lnTo>
                  <a:lnTo>
                    <a:pt x="375879" y="747188"/>
                  </a:lnTo>
                  <a:lnTo>
                    <a:pt x="426394" y="753686"/>
                  </a:lnTo>
                  <a:lnTo>
                    <a:pt x="478535" y="755904"/>
                  </a:lnTo>
                  <a:lnTo>
                    <a:pt x="530677" y="753686"/>
                  </a:lnTo>
                  <a:lnTo>
                    <a:pt x="581192" y="747188"/>
                  </a:lnTo>
                  <a:lnTo>
                    <a:pt x="629789" y="736640"/>
                  </a:lnTo>
                  <a:lnTo>
                    <a:pt x="676176" y="722272"/>
                  </a:lnTo>
                  <a:lnTo>
                    <a:pt x="720061" y="704313"/>
                  </a:lnTo>
                  <a:lnTo>
                    <a:pt x="761152" y="682995"/>
                  </a:lnTo>
                  <a:lnTo>
                    <a:pt x="799157" y="658548"/>
                  </a:lnTo>
                  <a:lnTo>
                    <a:pt x="833784" y="631202"/>
                  </a:lnTo>
                  <a:lnTo>
                    <a:pt x="864741" y="601187"/>
                  </a:lnTo>
                  <a:lnTo>
                    <a:pt x="891737" y="568734"/>
                  </a:lnTo>
                  <a:lnTo>
                    <a:pt x="914479" y="534072"/>
                  </a:lnTo>
                  <a:lnTo>
                    <a:pt x="932675" y="497433"/>
                  </a:lnTo>
                  <a:lnTo>
                    <a:pt x="946034" y="459046"/>
                  </a:lnTo>
                  <a:lnTo>
                    <a:pt x="954264" y="419142"/>
                  </a:lnTo>
                  <a:lnTo>
                    <a:pt x="957071" y="377951"/>
                  </a:lnTo>
                  <a:lnTo>
                    <a:pt x="954264" y="336761"/>
                  </a:lnTo>
                  <a:lnTo>
                    <a:pt x="946034" y="296857"/>
                  </a:lnTo>
                  <a:lnTo>
                    <a:pt x="932675" y="258470"/>
                  </a:lnTo>
                  <a:lnTo>
                    <a:pt x="914479" y="221831"/>
                  </a:lnTo>
                  <a:lnTo>
                    <a:pt x="891737" y="187169"/>
                  </a:lnTo>
                  <a:lnTo>
                    <a:pt x="864741" y="154716"/>
                  </a:lnTo>
                  <a:lnTo>
                    <a:pt x="833784" y="124701"/>
                  </a:lnTo>
                  <a:lnTo>
                    <a:pt x="799157" y="97355"/>
                  </a:lnTo>
                  <a:lnTo>
                    <a:pt x="761152" y="72908"/>
                  </a:lnTo>
                  <a:lnTo>
                    <a:pt x="720061" y="51590"/>
                  </a:lnTo>
                  <a:lnTo>
                    <a:pt x="676176" y="33631"/>
                  </a:lnTo>
                  <a:lnTo>
                    <a:pt x="629789" y="19263"/>
                  </a:lnTo>
                  <a:lnTo>
                    <a:pt x="581192" y="8715"/>
                  </a:lnTo>
                  <a:lnTo>
                    <a:pt x="530677" y="221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28347" y="1196248"/>
            <a:ext cx="850265" cy="6661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5240" marR="0" lvl="0" indent="0" algn="ctr" defTabSz="914400" rtl="0" eaLnBrk="1" fontAlgn="auto" latinLnBrk="0" hangingPunct="1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ANZ </a:t>
            </a:r>
            <a:r>
              <a:rPr kumimoji="0" sz="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Hackfest</a:t>
            </a:r>
            <a:r>
              <a:rPr kumimoji="0" lang="en-IN" sz="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 2023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 Display" panose="020B0004020202020204" pitchFamily="34" charset="0"/>
              <a:cs typeface="Arial"/>
              <a:sym typeface="Arial"/>
            </a:endParaRPr>
          </a:p>
          <a:p>
            <a:pPr marL="12700" marR="5080" lvl="0" indent="3175" algn="ctr" defTabSz="914400" rtl="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Best Security </a:t>
            </a:r>
            <a:r>
              <a:rPr kumimoji="0" sz="9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 </a:t>
            </a: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Solution</a:t>
            </a:r>
            <a:r>
              <a:rPr kumimoji="0" sz="9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 </a:t>
            </a: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for</a:t>
            </a:r>
            <a:r>
              <a:rPr kumimoji="0" sz="9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 </a:t>
            </a:r>
            <a:r>
              <a:rPr kumimoji="0" sz="9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Gen </a:t>
            </a:r>
            <a:r>
              <a:rPr kumimoji="0" sz="900" b="0" i="0" u="none" strike="noStrike" kern="0" cap="none" spc="-2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 </a:t>
            </a:r>
            <a:r>
              <a:rPr kumimoji="0" sz="9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AI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 Display" panose="020B0004020202020204" pitchFamily="34" charset="0"/>
              <a:cs typeface="Arial MT"/>
              <a:sym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94715" y="1246012"/>
            <a:ext cx="92646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   </a:t>
            </a:r>
            <a:r>
              <a:rPr kumimoji="0" sz="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AIBC</a:t>
            </a:r>
            <a:r>
              <a:rPr kumimoji="0" sz="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 </a:t>
            </a:r>
            <a:r>
              <a:rPr kumimoji="0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Eurasia</a:t>
            </a:r>
            <a:r>
              <a:rPr kumimoji="0" sz="8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 </a:t>
            </a:r>
            <a:r>
              <a:rPr kumimoji="0" sz="8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2024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 Display" panose="020B0004020202020204" pitchFamily="34" charset="0"/>
              <a:cs typeface="Arial"/>
              <a:sym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38577" y="1148031"/>
            <a:ext cx="1030605" cy="6648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I</a:t>
            </a:r>
            <a:r>
              <a:rPr kumimoji="0" lang="en-IN" sz="9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dea</a:t>
            </a:r>
            <a:r>
              <a:rPr kumimoji="0" sz="9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 </a:t>
            </a: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Awards</a:t>
            </a:r>
            <a:r>
              <a:rPr kumimoji="0" sz="9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 </a:t>
            </a:r>
            <a:r>
              <a:rPr kumimoji="0" sz="9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2024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 Display" panose="020B0004020202020204" pitchFamily="34" charset="0"/>
              <a:cs typeface="Arial"/>
              <a:sym typeface="Arial"/>
            </a:endParaRPr>
          </a:p>
          <a:p>
            <a:pPr marL="158750" marR="181610" lvl="0" indent="0" algn="ctr" defTabSz="914400" rtl="0" eaLnBrk="1" fontAlgn="auto" latinLnBrk="0" hangingPunct="1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M</a:t>
            </a:r>
            <a:r>
              <a:rPr kumimoji="0" sz="9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o</a:t>
            </a:r>
            <a:r>
              <a:rPr kumimoji="0" sz="9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s</a:t>
            </a: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t </a:t>
            </a:r>
            <a:r>
              <a:rPr kumimoji="0" sz="9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Di</a:t>
            </a: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g</a:t>
            </a:r>
            <a:r>
              <a:rPr kumimoji="0" sz="9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i</a:t>
            </a: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ta</a:t>
            </a:r>
            <a:r>
              <a:rPr kumimoji="0" sz="9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ll</a:t>
            </a: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y  Enabled </a:t>
            </a:r>
            <a:r>
              <a:rPr kumimoji="0" sz="9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 </a:t>
            </a: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Solution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535730" y="1085674"/>
            <a:ext cx="857885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2921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PwC </a:t>
            </a:r>
            <a:r>
              <a:rPr kumimoji="0" sz="9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 </a:t>
            </a:r>
            <a:r>
              <a:rPr kumimoji="0" sz="9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Global Solvers </a:t>
            </a:r>
            <a:r>
              <a:rPr kumimoji="0" sz="900" b="1" i="0" u="none" strike="noStrike" kern="0" cap="none" spc="-2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 </a:t>
            </a: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Chall</a:t>
            </a:r>
            <a:r>
              <a:rPr kumimoji="0" sz="9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e</a:t>
            </a:r>
            <a:r>
              <a:rPr kumimoji="0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ng</a:t>
            </a:r>
            <a:r>
              <a:rPr kumimoji="0" sz="9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e</a:t>
            </a:r>
            <a:r>
              <a:rPr kumimoji="0" sz="9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 </a:t>
            </a:r>
            <a:r>
              <a:rPr kumimoji="0" sz="9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2024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 Display" panose="020B0004020202020204" pitchFamily="34" charset="0"/>
              <a:cs typeface="Arial"/>
              <a:sym typeface="Arial"/>
            </a:endParaRPr>
          </a:p>
          <a:p>
            <a:pPr marL="157480" marR="0" lvl="0" indent="0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Runners</a:t>
            </a:r>
            <a:r>
              <a:rPr kumimoji="0" sz="9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 </a:t>
            </a:r>
            <a:r>
              <a:rPr kumimoji="0" sz="9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Up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 Display" panose="020B0004020202020204" pitchFamily="34" charset="0"/>
              <a:cs typeface="Arial MT"/>
              <a:sym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35228" y="1474994"/>
            <a:ext cx="87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lvl="0" indent="-3048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AI</a:t>
            </a:r>
            <a:r>
              <a:rPr kumimoji="0" sz="9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 </a:t>
            </a: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Product</a:t>
            </a:r>
            <a:r>
              <a:rPr kumimoji="0" sz="9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 </a:t>
            </a: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of</a:t>
            </a:r>
            <a:r>
              <a:rPr kumimoji="0" sz="9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 </a:t>
            </a: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the </a:t>
            </a:r>
            <a:r>
              <a:rPr kumimoji="0" sz="900" b="0" i="0" u="none" strike="noStrike" kern="0" cap="none" spc="-2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 </a:t>
            </a:r>
            <a:r>
              <a:rPr kumimoji="0" sz="9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Year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 Display" panose="020B0004020202020204" pitchFamily="34" charset="0"/>
              <a:cs typeface="Arial MT"/>
              <a:sym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9547" y="2348325"/>
            <a:ext cx="2978150" cy="373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6084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 MT"/>
                <a:sym typeface="Arial"/>
              </a:rPr>
              <a:t>Patent</a:t>
            </a:r>
            <a:r>
              <a:rPr kumimoji="0" sz="10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 MT"/>
                <a:sym typeface="Arial"/>
              </a:rPr>
              <a:t> </a:t>
            </a:r>
            <a:r>
              <a:rPr kumimoji="0" sz="10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 MT"/>
                <a:sym typeface="Arial"/>
              </a:rPr>
              <a:t>Application</a:t>
            </a:r>
            <a:r>
              <a:rPr kumimoji="0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 MT"/>
                <a:sym typeface="Arial"/>
              </a:rPr>
              <a:t> </a:t>
            </a:r>
            <a:r>
              <a:rPr kumimoji="0" sz="10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 MT"/>
                <a:sym typeface="Arial"/>
              </a:rPr>
              <a:t>No:</a:t>
            </a:r>
            <a:r>
              <a:rPr kumimoji="0" sz="1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 MT"/>
                <a:sym typeface="Arial"/>
              </a:rPr>
              <a:t> </a:t>
            </a:r>
            <a:r>
              <a:rPr kumimoji="0" sz="10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 MT"/>
                <a:sym typeface="Arial"/>
              </a:rPr>
              <a:t>202431008423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 MT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 MT"/>
              <a:sym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76954" y="2919609"/>
            <a:ext cx="2450591" cy="185623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6552" y="2919609"/>
            <a:ext cx="2484120" cy="185623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83827" y="2926375"/>
            <a:ext cx="2450591" cy="1849466"/>
          </a:xfrm>
          <a:prstGeom prst="rect">
            <a:avLst/>
          </a:prstGeom>
        </p:spPr>
      </p:pic>
      <p:grpSp>
        <p:nvGrpSpPr>
          <p:cNvPr id="35" name="object 13">
            <a:extLst>
              <a:ext uri="{FF2B5EF4-FFF2-40B4-BE49-F238E27FC236}">
                <a16:creationId xmlns:a16="http://schemas.microsoft.com/office/drawing/2014/main" id="{B6239AF7-8B58-6F08-0F73-7C4AACCAEAE7}"/>
              </a:ext>
            </a:extLst>
          </p:cNvPr>
          <p:cNvGrpSpPr/>
          <p:nvPr/>
        </p:nvGrpSpPr>
        <p:grpSpPr>
          <a:xfrm>
            <a:off x="6694442" y="949087"/>
            <a:ext cx="1372870" cy="1285875"/>
            <a:chOff x="317929" y="2599558"/>
            <a:chExt cx="1372870" cy="1285875"/>
          </a:xfrm>
        </p:grpSpPr>
        <p:pic>
          <p:nvPicPr>
            <p:cNvPr id="36" name="object 14">
              <a:extLst>
                <a:ext uri="{FF2B5EF4-FFF2-40B4-BE49-F238E27FC236}">
                  <a16:creationId xmlns:a16="http://schemas.microsoft.com/office/drawing/2014/main" id="{1BDF1CA7-6E3F-D406-0CD4-91A9B0A0294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929" y="2599558"/>
              <a:ext cx="1372773" cy="1285690"/>
            </a:xfrm>
            <a:prstGeom prst="rect">
              <a:avLst/>
            </a:prstGeom>
          </p:spPr>
        </p:pic>
        <p:sp>
          <p:nvSpPr>
            <p:cNvPr id="37" name="object 15">
              <a:extLst>
                <a:ext uri="{FF2B5EF4-FFF2-40B4-BE49-F238E27FC236}">
                  <a16:creationId xmlns:a16="http://schemas.microsoft.com/office/drawing/2014/main" id="{0390BADB-F917-CBA2-18E7-11874C458A32}"/>
                </a:ext>
              </a:extLst>
            </p:cNvPr>
            <p:cNvSpPr/>
            <p:nvPr/>
          </p:nvSpPr>
          <p:spPr>
            <a:xfrm>
              <a:off x="525779" y="2726435"/>
              <a:ext cx="957580" cy="757555"/>
            </a:xfrm>
            <a:custGeom>
              <a:avLst/>
              <a:gdLst/>
              <a:ahLst/>
              <a:cxnLst/>
              <a:rect l="l" t="t" r="r" b="b"/>
              <a:pathLst>
                <a:path w="957580" h="757554">
                  <a:moveTo>
                    <a:pt x="478536" y="0"/>
                  </a:moveTo>
                  <a:lnTo>
                    <a:pt x="426394" y="2222"/>
                  </a:lnTo>
                  <a:lnTo>
                    <a:pt x="375879" y="8734"/>
                  </a:lnTo>
                  <a:lnTo>
                    <a:pt x="327282" y="19306"/>
                  </a:lnTo>
                  <a:lnTo>
                    <a:pt x="280895" y="33705"/>
                  </a:lnTo>
                  <a:lnTo>
                    <a:pt x="237010" y="51703"/>
                  </a:lnTo>
                  <a:lnTo>
                    <a:pt x="195919" y="73066"/>
                  </a:lnTo>
                  <a:lnTo>
                    <a:pt x="157914" y="97565"/>
                  </a:lnTo>
                  <a:lnTo>
                    <a:pt x="123287" y="124968"/>
                  </a:lnTo>
                  <a:lnTo>
                    <a:pt x="92330" y="155045"/>
                  </a:lnTo>
                  <a:lnTo>
                    <a:pt x="65334" y="187564"/>
                  </a:lnTo>
                  <a:lnTo>
                    <a:pt x="42592" y="222295"/>
                  </a:lnTo>
                  <a:lnTo>
                    <a:pt x="24396" y="259006"/>
                  </a:lnTo>
                  <a:lnTo>
                    <a:pt x="11037" y="297467"/>
                  </a:lnTo>
                  <a:lnTo>
                    <a:pt x="2807" y="337447"/>
                  </a:lnTo>
                  <a:lnTo>
                    <a:pt x="0" y="378713"/>
                  </a:lnTo>
                  <a:lnTo>
                    <a:pt x="2807" y="419980"/>
                  </a:lnTo>
                  <a:lnTo>
                    <a:pt x="11037" y="459960"/>
                  </a:lnTo>
                  <a:lnTo>
                    <a:pt x="24396" y="498421"/>
                  </a:lnTo>
                  <a:lnTo>
                    <a:pt x="42592" y="535132"/>
                  </a:lnTo>
                  <a:lnTo>
                    <a:pt x="65334" y="569863"/>
                  </a:lnTo>
                  <a:lnTo>
                    <a:pt x="92330" y="602382"/>
                  </a:lnTo>
                  <a:lnTo>
                    <a:pt x="123287" y="632459"/>
                  </a:lnTo>
                  <a:lnTo>
                    <a:pt x="157914" y="659862"/>
                  </a:lnTo>
                  <a:lnTo>
                    <a:pt x="195919" y="684361"/>
                  </a:lnTo>
                  <a:lnTo>
                    <a:pt x="237010" y="705724"/>
                  </a:lnTo>
                  <a:lnTo>
                    <a:pt x="280895" y="723722"/>
                  </a:lnTo>
                  <a:lnTo>
                    <a:pt x="327282" y="738121"/>
                  </a:lnTo>
                  <a:lnTo>
                    <a:pt x="375879" y="748693"/>
                  </a:lnTo>
                  <a:lnTo>
                    <a:pt x="426394" y="755205"/>
                  </a:lnTo>
                  <a:lnTo>
                    <a:pt x="478536" y="757427"/>
                  </a:lnTo>
                  <a:lnTo>
                    <a:pt x="530677" y="755205"/>
                  </a:lnTo>
                  <a:lnTo>
                    <a:pt x="581192" y="748693"/>
                  </a:lnTo>
                  <a:lnTo>
                    <a:pt x="629789" y="738121"/>
                  </a:lnTo>
                  <a:lnTo>
                    <a:pt x="676176" y="723722"/>
                  </a:lnTo>
                  <a:lnTo>
                    <a:pt x="720061" y="705724"/>
                  </a:lnTo>
                  <a:lnTo>
                    <a:pt x="761152" y="684361"/>
                  </a:lnTo>
                  <a:lnTo>
                    <a:pt x="799157" y="659862"/>
                  </a:lnTo>
                  <a:lnTo>
                    <a:pt x="833784" y="632459"/>
                  </a:lnTo>
                  <a:lnTo>
                    <a:pt x="864741" y="602382"/>
                  </a:lnTo>
                  <a:lnTo>
                    <a:pt x="891737" y="569863"/>
                  </a:lnTo>
                  <a:lnTo>
                    <a:pt x="914479" y="535132"/>
                  </a:lnTo>
                  <a:lnTo>
                    <a:pt x="932675" y="498421"/>
                  </a:lnTo>
                  <a:lnTo>
                    <a:pt x="946034" y="459960"/>
                  </a:lnTo>
                  <a:lnTo>
                    <a:pt x="954264" y="419980"/>
                  </a:lnTo>
                  <a:lnTo>
                    <a:pt x="957072" y="378713"/>
                  </a:lnTo>
                  <a:lnTo>
                    <a:pt x="954264" y="337447"/>
                  </a:lnTo>
                  <a:lnTo>
                    <a:pt x="946034" y="297467"/>
                  </a:lnTo>
                  <a:lnTo>
                    <a:pt x="932675" y="259006"/>
                  </a:lnTo>
                  <a:lnTo>
                    <a:pt x="914479" y="222295"/>
                  </a:lnTo>
                  <a:lnTo>
                    <a:pt x="891737" y="187564"/>
                  </a:lnTo>
                  <a:lnTo>
                    <a:pt x="864741" y="155045"/>
                  </a:lnTo>
                  <a:lnTo>
                    <a:pt x="833784" y="124968"/>
                  </a:lnTo>
                  <a:lnTo>
                    <a:pt x="799157" y="97565"/>
                  </a:lnTo>
                  <a:lnTo>
                    <a:pt x="761152" y="73066"/>
                  </a:lnTo>
                  <a:lnTo>
                    <a:pt x="720061" y="51703"/>
                  </a:lnTo>
                  <a:lnTo>
                    <a:pt x="676176" y="33705"/>
                  </a:lnTo>
                  <a:lnTo>
                    <a:pt x="629789" y="19306"/>
                  </a:lnTo>
                  <a:lnTo>
                    <a:pt x="581192" y="8734"/>
                  </a:lnTo>
                  <a:lnTo>
                    <a:pt x="530677" y="2222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endParaRPr>
            </a:p>
          </p:txBody>
        </p:sp>
      </p:grpSp>
      <p:sp>
        <p:nvSpPr>
          <p:cNvPr id="41" name="object 27">
            <a:extLst>
              <a:ext uri="{FF2B5EF4-FFF2-40B4-BE49-F238E27FC236}">
                <a16:creationId xmlns:a16="http://schemas.microsoft.com/office/drawing/2014/main" id="{81008518-4A8A-B599-0CCE-659B2C6E38B6}"/>
              </a:ext>
            </a:extLst>
          </p:cNvPr>
          <p:cNvSpPr txBox="1"/>
          <p:nvPr/>
        </p:nvSpPr>
        <p:spPr>
          <a:xfrm>
            <a:off x="6805197" y="1047443"/>
            <a:ext cx="1201690" cy="804707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Nasscom</a:t>
            </a:r>
            <a:r>
              <a:rPr kumimoji="0" lang="en-IN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"/>
                <a:sym typeface="Arial"/>
              </a:rPr>
              <a:t> AI </a:t>
            </a:r>
            <a:endParaRPr kumimoji="0" lang="en-IN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 Display" panose="020B000402020202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 Gamechangers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Award 2024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  <a:cs typeface="Arial MT"/>
                <a:sym typeface="Arial"/>
              </a:rPr>
              <a:t>Winner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 Display" panose="020B0004020202020204" pitchFamily="34" charset="0"/>
              <a:cs typeface="Arial MT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04E701-948C-D0E3-EB53-0599F852B036}"/>
              </a:ext>
            </a:extLst>
          </p:cNvPr>
          <p:cNvSpPr txBox="1"/>
          <p:nvPr/>
        </p:nvSpPr>
        <p:spPr>
          <a:xfrm>
            <a:off x="4838699" y="2312915"/>
            <a:ext cx="33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l-PL" sz="1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 MT"/>
                <a:sym typeface="Arial"/>
              </a:rPr>
              <a:t>Copyright</a:t>
            </a:r>
            <a:r>
              <a:rPr kumimoji="0" lang="pl-PL" sz="1000" b="0" i="0" u="none" strike="noStrike" kern="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 MT"/>
                <a:sym typeface="Arial"/>
              </a:rPr>
              <a:t> </a:t>
            </a:r>
            <a:r>
              <a:rPr kumimoji="0" lang="pl-PL" sz="10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 MT"/>
                <a:sym typeface="Arial"/>
              </a:rPr>
              <a:t>Diary</a:t>
            </a:r>
            <a:r>
              <a:rPr kumimoji="0" lang="pl-PL" sz="1000" b="0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 MT"/>
                <a:sym typeface="Arial"/>
              </a:rPr>
              <a:t> </a:t>
            </a:r>
            <a:r>
              <a:rPr kumimoji="0" lang="pl-PL" sz="10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 MT"/>
                <a:sym typeface="Arial"/>
              </a:rPr>
              <a:t>No </a:t>
            </a:r>
            <a:r>
              <a:rPr kumimoji="0" lang="pl-PL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 MT"/>
                <a:sym typeface="Arial"/>
              </a:rPr>
              <a:t> </a:t>
            </a:r>
            <a:r>
              <a:rPr kumimoji="0" lang="pl-PL" sz="1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 MT"/>
                <a:sym typeface="Arial"/>
              </a:rPr>
              <a:t>142/2024-CO/SW</a:t>
            </a:r>
            <a:r>
              <a:rPr kumimoji="0" lang="pl-PL" sz="10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 MT"/>
                <a:sym typeface="Arial"/>
              </a:rPr>
              <a:t> </a:t>
            </a:r>
            <a:r>
              <a:rPr kumimoji="0" lang="en-IN" sz="10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 MT"/>
                <a:sym typeface="Arial"/>
              </a:rPr>
              <a:t>,</a:t>
            </a:r>
            <a:r>
              <a:rPr kumimoji="0" lang="pl-PL" sz="10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 MT"/>
                <a:sym typeface="Arial"/>
              </a:rPr>
              <a:t>143/2024-CO/L</a:t>
            </a:r>
            <a:endParaRPr kumimoji="0" lang="pl-PL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 MT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3859" y="3655263"/>
            <a:ext cx="19272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Georgia"/>
                <a:cs typeface="Georgia"/>
              </a:rPr>
              <a:t>Thank</a:t>
            </a:r>
            <a:r>
              <a:rPr sz="3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Georgia"/>
                <a:cs typeface="Georgia"/>
              </a:rPr>
              <a:t>you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03" y="4293108"/>
            <a:ext cx="620395" cy="45720"/>
          </a:xfrm>
          <a:custGeom>
            <a:avLst/>
            <a:gdLst/>
            <a:ahLst/>
            <a:cxnLst/>
            <a:rect l="l" t="t" r="r" b="b"/>
            <a:pathLst>
              <a:path w="620394" h="45720">
                <a:moveTo>
                  <a:pt x="620268" y="0"/>
                </a:moveTo>
                <a:lnTo>
                  <a:pt x="0" y="0"/>
                </a:lnTo>
                <a:lnTo>
                  <a:pt x="0" y="45719"/>
                </a:lnTo>
                <a:lnTo>
                  <a:pt x="620268" y="45719"/>
                </a:lnTo>
                <a:lnTo>
                  <a:pt x="620268" y="0"/>
                </a:lnTo>
                <a:close/>
              </a:path>
            </a:pathLst>
          </a:custGeom>
          <a:solidFill>
            <a:srgbClr val="EB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3744" y="4642103"/>
            <a:ext cx="1912620" cy="50139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921252" y="0"/>
            <a:ext cx="2536190" cy="707390"/>
            <a:chOff x="3921252" y="0"/>
            <a:chExt cx="2536190" cy="7073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1252" y="0"/>
              <a:ext cx="1700783" cy="7071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3792" y="0"/>
              <a:ext cx="1263396" cy="318515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060192" y="1185672"/>
            <a:ext cx="6083935" cy="3957954"/>
            <a:chOff x="3060192" y="1185672"/>
            <a:chExt cx="6083935" cy="3957954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8212" y="2723387"/>
              <a:ext cx="2875788" cy="24201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0192" y="1185672"/>
              <a:ext cx="5507735" cy="28651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00644" y="4050791"/>
              <a:ext cx="943355" cy="10927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/>
              <a:t>GenAI</a:t>
            </a:r>
            <a:r>
              <a:rPr sz="2300" spc="-70" dirty="0"/>
              <a:t> </a:t>
            </a:r>
            <a:r>
              <a:rPr sz="2300" dirty="0"/>
              <a:t>Risks</a:t>
            </a:r>
            <a:r>
              <a:rPr sz="2300" spc="-55" dirty="0"/>
              <a:t> </a:t>
            </a:r>
            <a:r>
              <a:rPr sz="2300" dirty="0"/>
              <a:t>and</a:t>
            </a:r>
            <a:r>
              <a:rPr sz="2300" spc="-55" dirty="0"/>
              <a:t> </a:t>
            </a:r>
            <a:r>
              <a:rPr sz="2300" dirty="0"/>
              <a:t>Security</a:t>
            </a:r>
            <a:r>
              <a:rPr sz="2300" spc="-60" dirty="0"/>
              <a:t> </a:t>
            </a:r>
            <a:r>
              <a:rPr sz="2300" spc="-10" dirty="0"/>
              <a:t>Threats</a:t>
            </a:r>
            <a:endParaRPr sz="23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748665"/>
            <a:chOff x="0" y="0"/>
            <a:chExt cx="9144000" cy="748665"/>
          </a:xfrm>
        </p:grpSpPr>
        <p:sp>
          <p:nvSpPr>
            <p:cNvPr id="4" name="object 4"/>
            <p:cNvSpPr/>
            <p:nvPr/>
          </p:nvSpPr>
          <p:spPr>
            <a:xfrm>
              <a:off x="0" y="702563"/>
              <a:ext cx="599440" cy="45720"/>
            </a:xfrm>
            <a:custGeom>
              <a:avLst/>
              <a:gdLst/>
              <a:ahLst/>
              <a:cxnLst/>
              <a:rect l="l" t="t" r="r" b="b"/>
              <a:pathLst>
                <a:path w="599440" h="45720">
                  <a:moveTo>
                    <a:pt x="59893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98932" y="45720"/>
                  </a:lnTo>
                  <a:lnTo>
                    <a:pt x="598932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8388" y="0"/>
              <a:ext cx="705611" cy="7056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8931" y="702563"/>
              <a:ext cx="600710" cy="45720"/>
            </a:xfrm>
            <a:custGeom>
              <a:avLst/>
              <a:gdLst/>
              <a:ahLst/>
              <a:cxnLst/>
              <a:rect l="l" t="t" r="r" b="b"/>
              <a:pathLst>
                <a:path w="600710" h="45720">
                  <a:moveTo>
                    <a:pt x="6004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00456" y="45720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7911" y="1155762"/>
            <a:ext cx="2021839" cy="101409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b="1" dirty="0">
                <a:solidFill>
                  <a:srgbClr val="EB8B00"/>
                </a:solidFill>
                <a:latin typeface="Arial"/>
                <a:cs typeface="Arial"/>
              </a:rPr>
              <a:t>Data</a:t>
            </a:r>
            <a:r>
              <a:rPr sz="1400" b="1" spc="-35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B8B00"/>
                </a:solidFill>
                <a:latin typeface="Arial"/>
                <a:cs typeface="Arial"/>
              </a:rPr>
              <a:t>Privacy</a:t>
            </a:r>
            <a:r>
              <a:rPr sz="1400" b="1" spc="-30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B8B00"/>
                </a:solidFill>
                <a:latin typeface="Arial"/>
                <a:cs typeface="Arial"/>
              </a:rPr>
              <a:t>&amp;</a:t>
            </a:r>
            <a:r>
              <a:rPr sz="1400" b="1" spc="-10" dirty="0">
                <a:solidFill>
                  <a:srgbClr val="EB8B00"/>
                </a:solidFill>
                <a:latin typeface="Arial"/>
                <a:cs typeface="Arial"/>
              </a:rPr>
              <a:t> Security</a:t>
            </a:r>
            <a:endParaRPr sz="1400">
              <a:latin typeface="Arial"/>
              <a:cs typeface="Arial"/>
            </a:endParaRPr>
          </a:p>
          <a:p>
            <a:pPr marL="12700" marR="17780">
              <a:lnSpc>
                <a:spcPct val="100000"/>
              </a:lnSpc>
              <a:spcBef>
                <a:spcPts val="540"/>
              </a:spcBef>
            </a:pPr>
            <a:r>
              <a:rPr sz="1000" dirty="0">
                <a:latin typeface="Arial MT"/>
                <a:cs typeface="Arial MT"/>
              </a:rPr>
              <a:t>Generative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AI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may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raise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concerns </a:t>
            </a:r>
            <a:r>
              <a:rPr sz="1000" dirty="0">
                <a:latin typeface="Arial MT"/>
                <a:cs typeface="Arial MT"/>
              </a:rPr>
              <a:t>related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regulatory compliance, </a:t>
            </a:r>
            <a:r>
              <a:rPr sz="1000" dirty="0">
                <a:latin typeface="Arial MT"/>
                <a:cs typeface="Arial MT"/>
              </a:rPr>
              <a:t>particularly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terms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data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privacy, </a:t>
            </a:r>
            <a:r>
              <a:rPr sz="1000" dirty="0">
                <a:latin typeface="Arial MT"/>
                <a:cs typeface="Arial MT"/>
              </a:rPr>
              <a:t>security,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transparency.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0766" y="1192345"/>
            <a:ext cx="2058670" cy="9518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b="1" spc="-10" dirty="0">
                <a:solidFill>
                  <a:srgbClr val="D04901"/>
                </a:solidFill>
                <a:latin typeface="Arial"/>
                <a:cs typeface="Arial"/>
              </a:rPr>
              <a:t>Hallucinations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30"/>
              </a:spcBef>
            </a:pPr>
            <a:r>
              <a:rPr sz="1000" dirty="0">
                <a:latin typeface="Arial MT"/>
                <a:cs typeface="Arial MT"/>
              </a:rPr>
              <a:t>Generative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AI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models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can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be </a:t>
            </a:r>
            <a:r>
              <a:rPr sz="1000" dirty="0">
                <a:latin typeface="Arial MT"/>
                <a:cs typeface="Arial MT"/>
              </a:rPr>
              <a:t>complex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difficult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interpret, </a:t>
            </a:r>
            <a:r>
              <a:rPr sz="1000" dirty="0">
                <a:latin typeface="Arial MT"/>
                <a:cs typeface="Arial MT"/>
              </a:rPr>
              <a:t>making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challenging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explain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their </a:t>
            </a:r>
            <a:r>
              <a:rPr sz="1000" spc="-10" dirty="0">
                <a:latin typeface="Arial MT"/>
                <a:cs typeface="Arial MT"/>
              </a:rPr>
              <a:t>decision-</a:t>
            </a:r>
            <a:r>
              <a:rPr sz="1000" dirty="0">
                <a:latin typeface="Arial MT"/>
                <a:cs typeface="Arial MT"/>
              </a:rPr>
              <a:t>making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processes.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7069" y="1155762"/>
            <a:ext cx="2397125" cy="101409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b="1" dirty="0">
                <a:solidFill>
                  <a:srgbClr val="EB8B00"/>
                </a:solidFill>
                <a:latin typeface="Arial"/>
                <a:cs typeface="Arial"/>
              </a:rPr>
              <a:t>Data</a:t>
            </a:r>
            <a:r>
              <a:rPr sz="1400" b="1" spc="-25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EB8B00"/>
                </a:solidFill>
                <a:latin typeface="Arial"/>
                <a:cs typeface="Arial"/>
              </a:rPr>
              <a:t>Bias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40"/>
              </a:spcBef>
            </a:pPr>
            <a:r>
              <a:rPr sz="1000" dirty="0">
                <a:latin typeface="Arial MT"/>
                <a:cs typeface="Arial MT"/>
              </a:rPr>
              <a:t>AI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models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learn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historical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data,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which </a:t>
            </a:r>
            <a:r>
              <a:rPr sz="1000" dirty="0">
                <a:latin typeface="Arial MT"/>
                <a:cs typeface="Arial MT"/>
              </a:rPr>
              <a:t>can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biased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reflect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existing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societal </a:t>
            </a:r>
            <a:r>
              <a:rPr sz="1000" dirty="0">
                <a:latin typeface="Arial MT"/>
                <a:cs typeface="Arial MT"/>
              </a:rPr>
              <a:t>biases.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could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lead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biased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outputs</a:t>
            </a:r>
            <a:r>
              <a:rPr sz="1000" spc="50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or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perpetuate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unfair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practices.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911" y="2538062"/>
            <a:ext cx="1966595" cy="11658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00" b="1" spc="-10" dirty="0">
                <a:solidFill>
                  <a:srgbClr val="D04901"/>
                </a:solidFill>
                <a:latin typeface="Arial"/>
                <a:cs typeface="Arial"/>
              </a:rPr>
              <a:t>Hacking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35"/>
              </a:spcBef>
            </a:pPr>
            <a:r>
              <a:rPr sz="1000" dirty="0">
                <a:latin typeface="Arial MT"/>
                <a:cs typeface="Arial MT"/>
              </a:rPr>
              <a:t>Generative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AI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models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can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be </a:t>
            </a:r>
            <a:r>
              <a:rPr sz="1000" dirty="0">
                <a:latin typeface="Arial MT"/>
                <a:cs typeface="Arial MT"/>
              </a:rPr>
              <a:t>vulnerable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adversarial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attacks, </a:t>
            </a:r>
            <a:r>
              <a:rPr sz="1000" dirty="0">
                <a:latin typeface="Arial MT"/>
                <a:cs typeface="Arial MT"/>
              </a:rPr>
              <a:t>where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malicious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actors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manipulate </a:t>
            </a:r>
            <a:r>
              <a:rPr sz="1000" dirty="0">
                <a:latin typeface="Arial MT"/>
                <a:cs typeface="Arial MT"/>
              </a:rPr>
              <a:t>inputs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produce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misleading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or </a:t>
            </a:r>
            <a:r>
              <a:rPr sz="1000" dirty="0">
                <a:latin typeface="Arial MT"/>
                <a:cs typeface="Arial MT"/>
              </a:rPr>
              <a:t>harmful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outputs.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0766" y="2538062"/>
            <a:ext cx="2677795" cy="13182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00" b="1" dirty="0">
                <a:solidFill>
                  <a:srgbClr val="EB8B00"/>
                </a:solidFill>
                <a:latin typeface="Arial"/>
                <a:cs typeface="Arial"/>
              </a:rPr>
              <a:t>Model</a:t>
            </a:r>
            <a:r>
              <a:rPr sz="1400" b="1" spc="-65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B8B00"/>
                </a:solidFill>
                <a:latin typeface="Arial"/>
                <a:cs typeface="Arial"/>
              </a:rPr>
              <a:t>Robustness</a:t>
            </a:r>
            <a:r>
              <a:rPr sz="1400" b="1" spc="-55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B8B00"/>
                </a:solidFill>
                <a:latin typeface="Arial"/>
                <a:cs typeface="Arial"/>
              </a:rPr>
              <a:t>&amp;</a:t>
            </a:r>
            <a:r>
              <a:rPr sz="1400" b="1" spc="-30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EB8B00"/>
                </a:solidFill>
                <a:latin typeface="Arial"/>
                <a:cs typeface="Arial"/>
              </a:rPr>
              <a:t>Validation</a:t>
            </a:r>
            <a:endParaRPr sz="1400">
              <a:latin typeface="Arial"/>
              <a:cs typeface="Arial"/>
            </a:endParaRPr>
          </a:p>
          <a:p>
            <a:pPr marL="12700" marR="384175">
              <a:lnSpc>
                <a:spcPct val="100000"/>
              </a:lnSpc>
              <a:spcBef>
                <a:spcPts val="535"/>
              </a:spcBef>
            </a:pPr>
            <a:r>
              <a:rPr sz="1000" dirty="0">
                <a:latin typeface="Arial MT"/>
                <a:cs typeface="Arial MT"/>
              </a:rPr>
              <a:t>Ensuring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robustness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reliability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of </a:t>
            </a:r>
            <a:r>
              <a:rPr sz="1000" dirty="0">
                <a:latin typeface="Arial MT"/>
                <a:cs typeface="Arial MT"/>
              </a:rPr>
              <a:t>generative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AI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LLM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models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crucial.</a:t>
            </a:r>
            <a:endParaRPr sz="1000">
              <a:latin typeface="Arial MT"/>
              <a:cs typeface="Arial MT"/>
            </a:endParaRPr>
          </a:p>
          <a:p>
            <a:pPr marL="12700" marR="12573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Inadequate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validation processes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model </a:t>
            </a:r>
            <a:r>
              <a:rPr sz="1000" dirty="0">
                <a:latin typeface="Arial MT"/>
                <a:cs typeface="Arial MT"/>
              </a:rPr>
              <a:t>can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lead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inaccurate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outputs,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impacting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bank's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decision-</a:t>
            </a:r>
            <a:r>
              <a:rPr sz="1000" dirty="0">
                <a:latin typeface="Arial MT"/>
                <a:cs typeface="Arial MT"/>
              </a:rPr>
              <a:t>making,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risk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management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&amp; </a:t>
            </a:r>
            <a:r>
              <a:rPr sz="1000" dirty="0">
                <a:latin typeface="Arial MT"/>
                <a:cs typeface="Arial MT"/>
              </a:rPr>
              <a:t>compliance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processes.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7069" y="2538062"/>
            <a:ext cx="2287270" cy="11658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00" b="1" dirty="0">
                <a:solidFill>
                  <a:srgbClr val="D04901"/>
                </a:solidFill>
                <a:latin typeface="Arial"/>
                <a:cs typeface="Arial"/>
              </a:rPr>
              <a:t>Compute</a:t>
            </a:r>
            <a:r>
              <a:rPr sz="1400" b="1" spc="-6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D04901"/>
                </a:solidFill>
                <a:latin typeface="Arial"/>
                <a:cs typeface="Arial"/>
              </a:rPr>
              <a:t>Attack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35"/>
              </a:spcBef>
            </a:pPr>
            <a:r>
              <a:rPr sz="1000" dirty="0">
                <a:latin typeface="Arial MT"/>
                <a:cs typeface="Arial MT"/>
              </a:rPr>
              <a:t>Exposing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LLM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models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public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with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compute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everyone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run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could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lead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compute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attacks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where </a:t>
            </a:r>
            <a:r>
              <a:rPr sz="1000" dirty="0">
                <a:latin typeface="Arial MT"/>
                <a:cs typeface="Arial MT"/>
              </a:rPr>
              <a:t>malicious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actors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could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for </a:t>
            </a:r>
            <a:r>
              <a:rPr sz="1000" spc="-10" dirty="0">
                <a:latin typeface="Arial MT"/>
                <a:cs typeface="Arial MT"/>
              </a:rPr>
              <a:t>unauthorised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purposes.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8808" y="1345691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40" h="55244">
                <a:moveTo>
                  <a:pt x="26670" y="0"/>
                </a:moveTo>
                <a:lnTo>
                  <a:pt x="16287" y="2160"/>
                </a:lnTo>
                <a:lnTo>
                  <a:pt x="7810" y="8048"/>
                </a:lnTo>
                <a:lnTo>
                  <a:pt x="2095" y="16769"/>
                </a:lnTo>
                <a:lnTo>
                  <a:pt x="0" y="27432"/>
                </a:lnTo>
                <a:lnTo>
                  <a:pt x="2095" y="38094"/>
                </a:lnTo>
                <a:lnTo>
                  <a:pt x="7810" y="46815"/>
                </a:lnTo>
                <a:lnTo>
                  <a:pt x="16287" y="52703"/>
                </a:lnTo>
                <a:lnTo>
                  <a:pt x="26670" y="54863"/>
                </a:lnTo>
                <a:lnTo>
                  <a:pt x="37052" y="52703"/>
                </a:lnTo>
                <a:lnTo>
                  <a:pt x="45529" y="46815"/>
                </a:lnTo>
                <a:lnTo>
                  <a:pt x="51244" y="38094"/>
                </a:lnTo>
                <a:lnTo>
                  <a:pt x="53340" y="27432"/>
                </a:lnTo>
                <a:lnTo>
                  <a:pt x="51244" y="16769"/>
                </a:lnTo>
                <a:lnTo>
                  <a:pt x="45529" y="8048"/>
                </a:lnTo>
                <a:lnTo>
                  <a:pt x="37052" y="2160"/>
                </a:lnTo>
                <a:lnTo>
                  <a:pt x="26670" y="0"/>
                </a:lnTo>
                <a:close/>
              </a:path>
            </a:pathLst>
          </a:custGeom>
          <a:solidFill>
            <a:srgbClr val="EB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76771" y="134569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431" y="0"/>
                </a:moveTo>
                <a:lnTo>
                  <a:pt x="16769" y="2160"/>
                </a:lnTo>
                <a:lnTo>
                  <a:pt x="8048" y="8048"/>
                </a:lnTo>
                <a:lnTo>
                  <a:pt x="2160" y="16769"/>
                </a:lnTo>
                <a:lnTo>
                  <a:pt x="0" y="27432"/>
                </a:lnTo>
                <a:lnTo>
                  <a:pt x="2160" y="38094"/>
                </a:lnTo>
                <a:lnTo>
                  <a:pt x="8048" y="46815"/>
                </a:lnTo>
                <a:lnTo>
                  <a:pt x="16769" y="52703"/>
                </a:lnTo>
                <a:lnTo>
                  <a:pt x="27431" y="54863"/>
                </a:lnTo>
                <a:lnTo>
                  <a:pt x="38094" y="52703"/>
                </a:lnTo>
                <a:lnTo>
                  <a:pt x="46815" y="46815"/>
                </a:lnTo>
                <a:lnTo>
                  <a:pt x="52703" y="38094"/>
                </a:lnTo>
                <a:lnTo>
                  <a:pt x="54863" y="27432"/>
                </a:lnTo>
                <a:lnTo>
                  <a:pt x="52703" y="16769"/>
                </a:lnTo>
                <a:lnTo>
                  <a:pt x="46815" y="8048"/>
                </a:lnTo>
                <a:lnTo>
                  <a:pt x="38094" y="2160"/>
                </a:lnTo>
                <a:lnTo>
                  <a:pt x="27431" y="0"/>
                </a:lnTo>
                <a:close/>
              </a:path>
            </a:pathLst>
          </a:custGeom>
          <a:solidFill>
            <a:srgbClr val="EB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7039" y="134569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4">
                <a:moveTo>
                  <a:pt x="27432" y="0"/>
                </a:moveTo>
                <a:lnTo>
                  <a:pt x="16769" y="2160"/>
                </a:lnTo>
                <a:lnTo>
                  <a:pt x="8048" y="8048"/>
                </a:lnTo>
                <a:lnTo>
                  <a:pt x="2160" y="16769"/>
                </a:lnTo>
                <a:lnTo>
                  <a:pt x="0" y="27432"/>
                </a:lnTo>
                <a:lnTo>
                  <a:pt x="2160" y="38094"/>
                </a:lnTo>
                <a:lnTo>
                  <a:pt x="8048" y="46815"/>
                </a:lnTo>
                <a:lnTo>
                  <a:pt x="16769" y="52703"/>
                </a:lnTo>
                <a:lnTo>
                  <a:pt x="27432" y="54863"/>
                </a:lnTo>
                <a:lnTo>
                  <a:pt x="38094" y="52703"/>
                </a:lnTo>
                <a:lnTo>
                  <a:pt x="46815" y="46815"/>
                </a:lnTo>
                <a:lnTo>
                  <a:pt x="52703" y="38094"/>
                </a:lnTo>
                <a:lnTo>
                  <a:pt x="54864" y="27432"/>
                </a:lnTo>
                <a:lnTo>
                  <a:pt x="52703" y="16769"/>
                </a:lnTo>
                <a:lnTo>
                  <a:pt x="46815" y="8048"/>
                </a:lnTo>
                <a:lnTo>
                  <a:pt x="38094" y="2160"/>
                </a:lnTo>
                <a:lnTo>
                  <a:pt x="27432" y="0"/>
                </a:lnTo>
                <a:close/>
              </a:path>
            </a:pathLst>
          </a:custGeom>
          <a:solidFill>
            <a:srgbClr val="D04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8808" y="2735579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40" h="55244">
                <a:moveTo>
                  <a:pt x="26670" y="0"/>
                </a:moveTo>
                <a:lnTo>
                  <a:pt x="16287" y="2160"/>
                </a:lnTo>
                <a:lnTo>
                  <a:pt x="7810" y="8048"/>
                </a:lnTo>
                <a:lnTo>
                  <a:pt x="2095" y="16769"/>
                </a:lnTo>
                <a:lnTo>
                  <a:pt x="0" y="27431"/>
                </a:lnTo>
                <a:lnTo>
                  <a:pt x="2095" y="38094"/>
                </a:lnTo>
                <a:lnTo>
                  <a:pt x="7810" y="46815"/>
                </a:lnTo>
                <a:lnTo>
                  <a:pt x="16287" y="52703"/>
                </a:lnTo>
                <a:lnTo>
                  <a:pt x="26670" y="54863"/>
                </a:lnTo>
                <a:lnTo>
                  <a:pt x="37052" y="52703"/>
                </a:lnTo>
                <a:lnTo>
                  <a:pt x="45529" y="46815"/>
                </a:lnTo>
                <a:lnTo>
                  <a:pt x="51244" y="38094"/>
                </a:lnTo>
                <a:lnTo>
                  <a:pt x="53340" y="27431"/>
                </a:lnTo>
                <a:lnTo>
                  <a:pt x="51244" y="16769"/>
                </a:lnTo>
                <a:lnTo>
                  <a:pt x="45529" y="8048"/>
                </a:lnTo>
                <a:lnTo>
                  <a:pt x="37052" y="2160"/>
                </a:lnTo>
                <a:lnTo>
                  <a:pt x="26670" y="0"/>
                </a:lnTo>
                <a:close/>
              </a:path>
            </a:pathLst>
          </a:custGeom>
          <a:solidFill>
            <a:srgbClr val="D04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6771" y="273557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27431" y="0"/>
                </a:moveTo>
                <a:lnTo>
                  <a:pt x="16769" y="2160"/>
                </a:lnTo>
                <a:lnTo>
                  <a:pt x="8048" y="8048"/>
                </a:lnTo>
                <a:lnTo>
                  <a:pt x="2160" y="16769"/>
                </a:lnTo>
                <a:lnTo>
                  <a:pt x="0" y="27431"/>
                </a:lnTo>
                <a:lnTo>
                  <a:pt x="2160" y="38094"/>
                </a:lnTo>
                <a:lnTo>
                  <a:pt x="8048" y="46815"/>
                </a:lnTo>
                <a:lnTo>
                  <a:pt x="16769" y="52703"/>
                </a:lnTo>
                <a:lnTo>
                  <a:pt x="27431" y="54863"/>
                </a:lnTo>
                <a:lnTo>
                  <a:pt x="38094" y="52703"/>
                </a:lnTo>
                <a:lnTo>
                  <a:pt x="46815" y="46815"/>
                </a:lnTo>
                <a:lnTo>
                  <a:pt x="52703" y="38094"/>
                </a:lnTo>
                <a:lnTo>
                  <a:pt x="54863" y="27431"/>
                </a:lnTo>
                <a:lnTo>
                  <a:pt x="52703" y="16769"/>
                </a:lnTo>
                <a:lnTo>
                  <a:pt x="46815" y="8048"/>
                </a:lnTo>
                <a:lnTo>
                  <a:pt x="38094" y="2160"/>
                </a:lnTo>
                <a:lnTo>
                  <a:pt x="27431" y="0"/>
                </a:lnTo>
                <a:close/>
              </a:path>
            </a:pathLst>
          </a:custGeom>
          <a:solidFill>
            <a:srgbClr val="D04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87039" y="273557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4">
                <a:moveTo>
                  <a:pt x="27432" y="0"/>
                </a:moveTo>
                <a:lnTo>
                  <a:pt x="16769" y="2160"/>
                </a:lnTo>
                <a:lnTo>
                  <a:pt x="8048" y="8048"/>
                </a:lnTo>
                <a:lnTo>
                  <a:pt x="2160" y="16769"/>
                </a:lnTo>
                <a:lnTo>
                  <a:pt x="0" y="27431"/>
                </a:lnTo>
                <a:lnTo>
                  <a:pt x="2160" y="38094"/>
                </a:lnTo>
                <a:lnTo>
                  <a:pt x="8048" y="46815"/>
                </a:lnTo>
                <a:lnTo>
                  <a:pt x="16769" y="52703"/>
                </a:lnTo>
                <a:lnTo>
                  <a:pt x="27432" y="54863"/>
                </a:lnTo>
                <a:lnTo>
                  <a:pt x="38094" y="52703"/>
                </a:lnTo>
                <a:lnTo>
                  <a:pt x="46815" y="46815"/>
                </a:lnTo>
                <a:lnTo>
                  <a:pt x="52703" y="38094"/>
                </a:lnTo>
                <a:lnTo>
                  <a:pt x="54864" y="27431"/>
                </a:lnTo>
                <a:lnTo>
                  <a:pt x="52703" y="16769"/>
                </a:lnTo>
                <a:lnTo>
                  <a:pt x="46815" y="8048"/>
                </a:lnTo>
                <a:lnTo>
                  <a:pt x="38094" y="2160"/>
                </a:lnTo>
                <a:lnTo>
                  <a:pt x="27432" y="0"/>
                </a:lnTo>
                <a:close/>
              </a:path>
            </a:pathLst>
          </a:custGeom>
          <a:solidFill>
            <a:srgbClr val="EB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6123" y="3619499"/>
            <a:ext cx="2817876" cy="15239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3412" y="4723407"/>
            <a:ext cx="1357594" cy="420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/>
              <a:t>Problem</a:t>
            </a:r>
            <a:r>
              <a:rPr sz="2300" spc="-100" dirty="0"/>
              <a:t> </a:t>
            </a:r>
            <a:r>
              <a:rPr sz="2300" dirty="0"/>
              <a:t>Statement:</a:t>
            </a:r>
            <a:r>
              <a:rPr sz="2300" spc="-60" dirty="0"/>
              <a:t> </a:t>
            </a:r>
            <a:r>
              <a:rPr sz="2300" dirty="0"/>
              <a:t>Security</a:t>
            </a:r>
            <a:r>
              <a:rPr sz="2300" spc="-75" dirty="0"/>
              <a:t> </a:t>
            </a:r>
            <a:r>
              <a:rPr sz="2300" dirty="0"/>
              <a:t>for</a:t>
            </a:r>
            <a:r>
              <a:rPr sz="2300" spc="-75" dirty="0"/>
              <a:t> </a:t>
            </a:r>
            <a:r>
              <a:rPr sz="2300" spc="-10" dirty="0"/>
              <a:t>GenAI</a:t>
            </a:r>
            <a:endParaRPr sz="23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753110"/>
            <a:chOff x="0" y="0"/>
            <a:chExt cx="9144000" cy="753110"/>
          </a:xfrm>
        </p:grpSpPr>
        <p:sp>
          <p:nvSpPr>
            <p:cNvPr id="4" name="object 4"/>
            <p:cNvSpPr/>
            <p:nvPr/>
          </p:nvSpPr>
          <p:spPr>
            <a:xfrm>
              <a:off x="0" y="707136"/>
              <a:ext cx="599440" cy="45720"/>
            </a:xfrm>
            <a:custGeom>
              <a:avLst/>
              <a:gdLst/>
              <a:ahLst/>
              <a:cxnLst/>
              <a:rect l="l" t="t" r="r" b="b"/>
              <a:pathLst>
                <a:path w="599440" h="45720">
                  <a:moveTo>
                    <a:pt x="59893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98932" y="45720"/>
                  </a:lnTo>
                  <a:lnTo>
                    <a:pt x="598932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8388" y="0"/>
              <a:ext cx="705611" cy="7056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8931" y="707136"/>
              <a:ext cx="600710" cy="45720"/>
            </a:xfrm>
            <a:custGeom>
              <a:avLst/>
              <a:gdLst/>
              <a:ahLst/>
              <a:cxnLst/>
              <a:rect l="l" t="t" r="r" b="b"/>
              <a:pathLst>
                <a:path w="600710" h="45720">
                  <a:moveTo>
                    <a:pt x="6004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00456" y="45720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98931" y="1136903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5" h="459105">
                <a:moveTo>
                  <a:pt x="458724" y="0"/>
                </a:moveTo>
                <a:lnTo>
                  <a:pt x="0" y="0"/>
                </a:lnTo>
                <a:lnTo>
                  <a:pt x="0" y="458724"/>
                </a:lnTo>
                <a:lnTo>
                  <a:pt x="458724" y="458724"/>
                </a:lnTo>
                <a:lnTo>
                  <a:pt x="458724" y="0"/>
                </a:lnTo>
                <a:close/>
              </a:path>
            </a:pathLst>
          </a:custGeom>
          <a:solidFill>
            <a:srgbClr val="EB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5775" y="1408175"/>
            <a:ext cx="58419" cy="56515"/>
          </a:xfrm>
          <a:custGeom>
            <a:avLst/>
            <a:gdLst/>
            <a:ahLst/>
            <a:cxnLst/>
            <a:rect l="l" t="t" r="r" b="b"/>
            <a:pathLst>
              <a:path w="58419" h="56515">
                <a:moveTo>
                  <a:pt x="28956" y="0"/>
                </a:moveTo>
                <a:lnTo>
                  <a:pt x="17686" y="2208"/>
                </a:lnTo>
                <a:lnTo>
                  <a:pt x="8482" y="8239"/>
                </a:lnTo>
                <a:lnTo>
                  <a:pt x="2275" y="17198"/>
                </a:lnTo>
                <a:lnTo>
                  <a:pt x="0" y="28194"/>
                </a:lnTo>
                <a:lnTo>
                  <a:pt x="2275" y="39189"/>
                </a:lnTo>
                <a:lnTo>
                  <a:pt x="8482" y="48148"/>
                </a:lnTo>
                <a:lnTo>
                  <a:pt x="17686" y="54179"/>
                </a:lnTo>
                <a:lnTo>
                  <a:pt x="28956" y="56387"/>
                </a:lnTo>
                <a:lnTo>
                  <a:pt x="40231" y="54179"/>
                </a:lnTo>
                <a:lnTo>
                  <a:pt x="49434" y="48148"/>
                </a:lnTo>
                <a:lnTo>
                  <a:pt x="55637" y="39189"/>
                </a:lnTo>
                <a:lnTo>
                  <a:pt x="57912" y="28194"/>
                </a:lnTo>
                <a:lnTo>
                  <a:pt x="55637" y="17198"/>
                </a:lnTo>
                <a:lnTo>
                  <a:pt x="49434" y="8239"/>
                </a:lnTo>
                <a:lnTo>
                  <a:pt x="40231" y="2208"/>
                </a:lnTo>
                <a:lnTo>
                  <a:pt x="28956" y="0"/>
                </a:lnTo>
                <a:close/>
              </a:path>
            </a:pathLst>
          </a:custGeom>
          <a:solidFill>
            <a:srgbClr val="EB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5775" y="155905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8956" y="0"/>
                </a:moveTo>
                <a:lnTo>
                  <a:pt x="17686" y="2274"/>
                </a:lnTo>
                <a:lnTo>
                  <a:pt x="8482" y="8477"/>
                </a:lnTo>
                <a:lnTo>
                  <a:pt x="2275" y="17680"/>
                </a:lnTo>
                <a:lnTo>
                  <a:pt x="0" y="28956"/>
                </a:lnTo>
                <a:lnTo>
                  <a:pt x="2275" y="40231"/>
                </a:lnTo>
                <a:lnTo>
                  <a:pt x="8482" y="49434"/>
                </a:lnTo>
                <a:lnTo>
                  <a:pt x="17686" y="55637"/>
                </a:lnTo>
                <a:lnTo>
                  <a:pt x="28956" y="57912"/>
                </a:lnTo>
                <a:lnTo>
                  <a:pt x="40231" y="55637"/>
                </a:lnTo>
                <a:lnTo>
                  <a:pt x="49434" y="49434"/>
                </a:lnTo>
                <a:lnTo>
                  <a:pt x="55637" y="40231"/>
                </a:lnTo>
                <a:lnTo>
                  <a:pt x="57912" y="28956"/>
                </a:lnTo>
                <a:lnTo>
                  <a:pt x="55637" y="17680"/>
                </a:lnTo>
                <a:lnTo>
                  <a:pt x="49434" y="8477"/>
                </a:lnTo>
                <a:lnTo>
                  <a:pt x="40231" y="2274"/>
                </a:lnTo>
                <a:lnTo>
                  <a:pt x="28956" y="0"/>
                </a:lnTo>
                <a:close/>
              </a:path>
            </a:pathLst>
          </a:custGeom>
          <a:solidFill>
            <a:srgbClr val="EB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5775" y="171145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8956" y="0"/>
                </a:moveTo>
                <a:lnTo>
                  <a:pt x="17686" y="2274"/>
                </a:lnTo>
                <a:lnTo>
                  <a:pt x="8482" y="8477"/>
                </a:lnTo>
                <a:lnTo>
                  <a:pt x="2275" y="17680"/>
                </a:lnTo>
                <a:lnTo>
                  <a:pt x="0" y="28956"/>
                </a:lnTo>
                <a:lnTo>
                  <a:pt x="2275" y="40231"/>
                </a:lnTo>
                <a:lnTo>
                  <a:pt x="8482" y="49434"/>
                </a:lnTo>
                <a:lnTo>
                  <a:pt x="17686" y="55637"/>
                </a:lnTo>
                <a:lnTo>
                  <a:pt x="28956" y="57912"/>
                </a:lnTo>
                <a:lnTo>
                  <a:pt x="40231" y="55637"/>
                </a:lnTo>
                <a:lnTo>
                  <a:pt x="49434" y="49434"/>
                </a:lnTo>
                <a:lnTo>
                  <a:pt x="55637" y="40231"/>
                </a:lnTo>
                <a:lnTo>
                  <a:pt x="57912" y="28956"/>
                </a:lnTo>
                <a:lnTo>
                  <a:pt x="55637" y="17680"/>
                </a:lnTo>
                <a:lnTo>
                  <a:pt x="49434" y="8477"/>
                </a:lnTo>
                <a:lnTo>
                  <a:pt x="40231" y="2274"/>
                </a:lnTo>
                <a:lnTo>
                  <a:pt x="28956" y="0"/>
                </a:lnTo>
                <a:close/>
              </a:path>
            </a:pathLst>
          </a:custGeom>
          <a:solidFill>
            <a:srgbClr val="EB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5775" y="186232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8956" y="0"/>
                </a:moveTo>
                <a:lnTo>
                  <a:pt x="17686" y="2274"/>
                </a:lnTo>
                <a:lnTo>
                  <a:pt x="8482" y="8477"/>
                </a:lnTo>
                <a:lnTo>
                  <a:pt x="2275" y="17680"/>
                </a:lnTo>
                <a:lnTo>
                  <a:pt x="0" y="28956"/>
                </a:lnTo>
                <a:lnTo>
                  <a:pt x="2275" y="40231"/>
                </a:lnTo>
                <a:lnTo>
                  <a:pt x="8482" y="49434"/>
                </a:lnTo>
                <a:lnTo>
                  <a:pt x="17686" y="55637"/>
                </a:lnTo>
                <a:lnTo>
                  <a:pt x="28956" y="57912"/>
                </a:lnTo>
                <a:lnTo>
                  <a:pt x="40231" y="55637"/>
                </a:lnTo>
                <a:lnTo>
                  <a:pt x="49434" y="49434"/>
                </a:lnTo>
                <a:lnTo>
                  <a:pt x="55637" y="40231"/>
                </a:lnTo>
                <a:lnTo>
                  <a:pt x="57912" y="28956"/>
                </a:lnTo>
                <a:lnTo>
                  <a:pt x="55637" y="17680"/>
                </a:lnTo>
                <a:lnTo>
                  <a:pt x="49434" y="8477"/>
                </a:lnTo>
                <a:lnTo>
                  <a:pt x="40231" y="2274"/>
                </a:lnTo>
                <a:lnTo>
                  <a:pt x="28956" y="0"/>
                </a:lnTo>
                <a:close/>
              </a:path>
            </a:pathLst>
          </a:custGeom>
          <a:solidFill>
            <a:srgbClr val="EB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931" y="2470404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5" h="459105">
                <a:moveTo>
                  <a:pt x="458724" y="0"/>
                </a:moveTo>
                <a:lnTo>
                  <a:pt x="0" y="0"/>
                </a:lnTo>
                <a:lnTo>
                  <a:pt x="0" y="458724"/>
                </a:lnTo>
                <a:lnTo>
                  <a:pt x="458724" y="458724"/>
                </a:lnTo>
                <a:lnTo>
                  <a:pt x="458724" y="0"/>
                </a:lnTo>
                <a:close/>
              </a:path>
            </a:pathLst>
          </a:custGeom>
          <a:solidFill>
            <a:srgbClr val="D04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5775" y="273557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8956" y="0"/>
                </a:moveTo>
                <a:lnTo>
                  <a:pt x="17686" y="2274"/>
                </a:lnTo>
                <a:lnTo>
                  <a:pt x="8482" y="8477"/>
                </a:lnTo>
                <a:lnTo>
                  <a:pt x="2275" y="17680"/>
                </a:lnTo>
                <a:lnTo>
                  <a:pt x="0" y="28956"/>
                </a:lnTo>
                <a:lnTo>
                  <a:pt x="2275" y="40231"/>
                </a:lnTo>
                <a:lnTo>
                  <a:pt x="8482" y="49434"/>
                </a:lnTo>
                <a:lnTo>
                  <a:pt x="17686" y="55637"/>
                </a:lnTo>
                <a:lnTo>
                  <a:pt x="28956" y="57912"/>
                </a:lnTo>
                <a:lnTo>
                  <a:pt x="40231" y="55637"/>
                </a:lnTo>
                <a:lnTo>
                  <a:pt x="49434" y="49434"/>
                </a:lnTo>
                <a:lnTo>
                  <a:pt x="55637" y="40231"/>
                </a:lnTo>
                <a:lnTo>
                  <a:pt x="57912" y="28956"/>
                </a:lnTo>
                <a:lnTo>
                  <a:pt x="55637" y="17680"/>
                </a:lnTo>
                <a:lnTo>
                  <a:pt x="49434" y="8477"/>
                </a:lnTo>
                <a:lnTo>
                  <a:pt x="40231" y="2274"/>
                </a:lnTo>
                <a:lnTo>
                  <a:pt x="28956" y="0"/>
                </a:lnTo>
                <a:close/>
              </a:path>
            </a:pathLst>
          </a:custGeom>
          <a:solidFill>
            <a:srgbClr val="D04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5775" y="288797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8956" y="0"/>
                </a:moveTo>
                <a:lnTo>
                  <a:pt x="17686" y="2274"/>
                </a:lnTo>
                <a:lnTo>
                  <a:pt x="8482" y="8477"/>
                </a:lnTo>
                <a:lnTo>
                  <a:pt x="2275" y="17680"/>
                </a:lnTo>
                <a:lnTo>
                  <a:pt x="0" y="28956"/>
                </a:lnTo>
                <a:lnTo>
                  <a:pt x="2275" y="40231"/>
                </a:lnTo>
                <a:lnTo>
                  <a:pt x="8482" y="49434"/>
                </a:lnTo>
                <a:lnTo>
                  <a:pt x="17686" y="55637"/>
                </a:lnTo>
                <a:lnTo>
                  <a:pt x="28956" y="57912"/>
                </a:lnTo>
                <a:lnTo>
                  <a:pt x="40231" y="55637"/>
                </a:lnTo>
                <a:lnTo>
                  <a:pt x="49434" y="49434"/>
                </a:lnTo>
                <a:lnTo>
                  <a:pt x="55637" y="40231"/>
                </a:lnTo>
                <a:lnTo>
                  <a:pt x="57912" y="28956"/>
                </a:lnTo>
                <a:lnTo>
                  <a:pt x="55637" y="17680"/>
                </a:lnTo>
                <a:lnTo>
                  <a:pt x="49434" y="8477"/>
                </a:lnTo>
                <a:lnTo>
                  <a:pt x="40231" y="2274"/>
                </a:lnTo>
                <a:lnTo>
                  <a:pt x="28956" y="0"/>
                </a:lnTo>
                <a:close/>
              </a:path>
            </a:pathLst>
          </a:custGeom>
          <a:solidFill>
            <a:srgbClr val="D04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5775" y="3040379"/>
            <a:ext cx="58419" cy="56515"/>
          </a:xfrm>
          <a:custGeom>
            <a:avLst/>
            <a:gdLst/>
            <a:ahLst/>
            <a:cxnLst/>
            <a:rect l="l" t="t" r="r" b="b"/>
            <a:pathLst>
              <a:path w="58419" h="56514">
                <a:moveTo>
                  <a:pt x="28956" y="0"/>
                </a:moveTo>
                <a:lnTo>
                  <a:pt x="17686" y="2208"/>
                </a:lnTo>
                <a:lnTo>
                  <a:pt x="8482" y="8239"/>
                </a:lnTo>
                <a:lnTo>
                  <a:pt x="2275" y="17198"/>
                </a:lnTo>
                <a:lnTo>
                  <a:pt x="0" y="28193"/>
                </a:lnTo>
                <a:lnTo>
                  <a:pt x="2275" y="39189"/>
                </a:lnTo>
                <a:lnTo>
                  <a:pt x="8482" y="48148"/>
                </a:lnTo>
                <a:lnTo>
                  <a:pt x="17686" y="54179"/>
                </a:lnTo>
                <a:lnTo>
                  <a:pt x="28956" y="56387"/>
                </a:lnTo>
                <a:lnTo>
                  <a:pt x="40231" y="54179"/>
                </a:lnTo>
                <a:lnTo>
                  <a:pt x="49434" y="48148"/>
                </a:lnTo>
                <a:lnTo>
                  <a:pt x="55637" y="39189"/>
                </a:lnTo>
                <a:lnTo>
                  <a:pt x="57912" y="28193"/>
                </a:lnTo>
                <a:lnTo>
                  <a:pt x="55637" y="17198"/>
                </a:lnTo>
                <a:lnTo>
                  <a:pt x="49434" y="8239"/>
                </a:lnTo>
                <a:lnTo>
                  <a:pt x="40231" y="2208"/>
                </a:lnTo>
                <a:lnTo>
                  <a:pt x="28956" y="0"/>
                </a:lnTo>
                <a:close/>
              </a:path>
            </a:pathLst>
          </a:custGeom>
          <a:solidFill>
            <a:srgbClr val="D04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5775" y="31912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8956" y="0"/>
                </a:moveTo>
                <a:lnTo>
                  <a:pt x="17686" y="2274"/>
                </a:lnTo>
                <a:lnTo>
                  <a:pt x="8482" y="8477"/>
                </a:lnTo>
                <a:lnTo>
                  <a:pt x="2275" y="17680"/>
                </a:lnTo>
                <a:lnTo>
                  <a:pt x="0" y="28956"/>
                </a:lnTo>
                <a:lnTo>
                  <a:pt x="2275" y="40231"/>
                </a:lnTo>
                <a:lnTo>
                  <a:pt x="8482" y="49434"/>
                </a:lnTo>
                <a:lnTo>
                  <a:pt x="17686" y="55637"/>
                </a:lnTo>
                <a:lnTo>
                  <a:pt x="28956" y="57912"/>
                </a:lnTo>
                <a:lnTo>
                  <a:pt x="40231" y="55637"/>
                </a:lnTo>
                <a:lnTo>
                  <a:pt x="49434" y="49434"/>
                </a:lnTo>
                <a:lnTo>
                  <a:pt x="55637" y="40231"/>
                </a:lnTo>
                <a:lnTo>
                  <a:pt x="57912" y="28956"/>
                </a:lnTo>
                <a:lnTo>
                  <a:pt x="55637" y="17680"/>
                </a:lnTo>
                <a:lnTo>
                  <a:pt x="49434" y="8477"/>
                </a:lnTo>
                <a:lnTo>
                  <a:pt x="40231" y="2274"/>
                </a:lnTo>
                <a:lnTo>
                  <a:pt x="28956" y="0"/>
                </a:lnTo>
                <a:close/>
              </a:path>
            </a:pathLst>
          </a:custGeom>
          <a:solidFill>
            <a:srgbClr val="D04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8931" y="3656076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5" h="459104">
                <a:moveTo>
                  <a:pt x="458724" y="0"/>
                </a:moveTo>
                <a:lnTo>
                  <a:pt x="0" y="0"/>
                </a:lnTo>
                <a:lnTo>
                  <a:pt x="0" y="458724"/>
                </a:lnTo>
                <a:lnTo>
                  <a:pt x="458724" y="458724"/>
                </a:lnTo>
                <a:lnTo>
                  <a:pt x="458724" y="0"/>
                </a:lnTo>
                <a:close/>
              </a:path>
            </a:pathLst>
          </a:custGeom>
          <a:solidFill>
            <a:srgbClr val="EB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5775" y="392582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8956" y="0"/>
                </a:moveTo>
                <a:lnTo>
                  <a:pt x="17686" y="2275"/>
                </a:lnTo>
                <a:lnTo>
                  <a:pt x="8482" y="8482"/>
                </a:lnTo>
                <a:lnTo>
                  <a:pt x="2275" y="17686"/>
                </a:lnTo>
                <a:lnTo>
                  <a:pt x="0" y="28956"/>
                </a:lnTo>
                <a:lnTo>
                  <a:pt x="2275" y="40225"/>
                </a:lnTo>
                <a:lnTo>
                  <a:pt x="8482" y="49429"/>
                </a:lnTo>
                <a:lnTo>
                  <a:pt x="17686" y="55636"/>
                </a:lnTo>
                <a:lnTo>
                  <a:pt x="28956" y="57912"/>
                </a:lnTo>
                <a:lnTo>
                  <a:pt x="40231" y="55636"/>
                </a:lnTo>
                <a:lnTo>
                  <a:pt x="49434" y="49429"/>
                </a:lnTo>
                <a:lnTo>
                  <a:pt x="55637" y="40225"/>
                </a:lnTo>
                <a:lnTo>
                  <a:pt x="57912" y="28956"/>
                </a:lnTo>
                <a:lnTo>
                  <a:pt x="55637" y="17686"/>
                </a:lnTo>
                <a:lnTo>
                  <a:pt x="49434" y="8482"/>
                </a:lnTo>
                <a:lnTo>
                  <a:pt x="40231" y="2275"/>
                </a:lnTo>
                <a:lnTo>
                  <a:pt x="28956" y="0"/>
                </a:lnTo>
                <a:close/>
              </a:path>
            </a:pathLst>
          </a:custGeom>
          <a:solidFill>
            <a:srgbClr val="EB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55775" y="407822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8956" y="0"/>
                </a:moveTo>
                <a:lnTo>
                  <a:pt x="17686" y="2275"/>
                </a:lnTo>
                <a:lnTo>
                  <a:pt x="8482" y="8482"/>
                </a:lnTo>
                <a:lnTo>
                  <a:pt x="2275" y="17686"/>
                </a:lnTo>
                <a:lnTo>
                  <a:pt x="0" y="28956"/>
                </a:lnTo>
                <a:lnTo>
                  <a:pt x="2275" y="40225"/>
                </a:lnTo>
                <a:lnTo>
                  <a:pt x="8482" y="49429"/>
                </a:lnTo>
                <a:lnTo>
                  <a:pt x="17686" y="55636"/>
                </a:lnTo>
                <a:lnTo>
                  <a:pt x="28956" y="57912"/>
                </a:lnTo>
                <a:lnTo>
                  <a:pt x="40231" y="55636"/>
                </a:lnTo>
                <a:lnTo>
                  <a:pt x="49434" y="49429"/>
                </a:lnTo>
                <a:lnTo>
                  <a:pt x="55637" y="40225"/>
                </a:lnTo>
                <a:lnTo>
                  <a:pt x="57912" y="28956"/>
                </a:lnTo>
                <a:lnTo>
                  <a:pt x="55637" y="17686"/>
                </a:lnTo>
                <a:lnTo>
                  <a:pt x="49434" y="8482"/>
                </a:lnTo>
                <a:lnTo>
                  <a:pt x="40231" y="2275"/>
                </a:lnTo>
                <a:lnTo>
                  <a:pt x="28956" y="0"/>
                </a:lnTo>
                <a:close/>
              </a:path>
            </a:pathLst>
          </a:custGeom>
          <a:solidFill>
            <a:srgbClr val="EB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5775" y="422910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28956" y="0"/>
                </a:moveTo>
                <a:lnTo>
                  <a:pt x="17686" y="2275"/>
                </a:lnTo>
                <a:lnTo>
                  <a:pt x="8482" y="8482"/>
                </a:lnTo>
                <a:lnTo>
                  <a:pt x="2275" y="17686"/>
                </a:lnTo>
                <a:lnTo>
                  <a:pt x="0" y="28956"/>
                </a:lnTo>
                <a:lnTo>
                  <a:pt x="2275" y="40225"/>
                </a:lnTo>
                <a:lnTo>
                  <a:pt x="8482" y="49429"/>
                </a:lnTo>
                <a:lnTo>
                  <a:pt x="17686" y="55636"/>
                </a:lnTo>
                <a:lnTo>
                  <a:pt x="28956" y="57912"/>
                </a:lnTo>
                <a:lnTo>
                  <a:pt x="40231" y="55636"/>
                </a:lnTo>
                <a:lnTo>
                  <a:pt x="49434" y="49429"/>
                </a:lnTo>
                <a:lnTo>
                  <a:pt x="55637" y="40225"/>
                </a:lnTo>
                <a:lnTo>
                  <a:pt x="57912" y="28956"/>
                </a:lnTo>
                <a:lnTo>
                  <a:pt x="55637" y="17686"/>
                </a:lnTo>
                <a:lnTo>
                  <a:pt x="49434" y="8482"/>
                </a:lnTo>
                <a:lnTo>
                  <a:pt x="40231" y="2275"/>
                </a:lnTo>
                <a:lnTo>
                  <a:pt x="28956" y="0"/>
                </a:lnTo>
                <a:close/>
              </a:path>
            </a:pathLst>
          </a:custGeom>
          <a:solidFill>
            <a:srgbClr val="EB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5355335" y="1133855"/>
            <a:ext cx="3789045" cy="3524885"/>
            <a:chOff x="5355335" y="1133855"/>
            <a:chExt cx="3789045" cy="352488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5335" y="1133855"/>
              <a:ext cx="3788664" cy="30022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7583" y="2968751"/>
              <a:ext cx="2510028" cy="168986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87146" y="996245"/>
            <a:ext cx="6459220" cy="385317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663575">
              <a:lnSpc>
                <a:spcPct val="100000"/>
              </a:lnSpc>
              <a:spcBef>
                <a:spcPts val="670"/>
              </a:spcBef>
            </a:pPr>
            <a:r>
              <a:rPr sz="1400" b="1" dirty="0">
                <a:solidFill>
                  <a:srgbClr val="EB8B00"/>
                </a:solidFill>
                <a:latin typeface="Arial"/>
                <a:cs typeface="Arial"/>
              </a:rPr>
              <a:t>Enhanced</a:t>
            </a:r>
            <a:r>
              <a:rPr sz="1400" b="1" spc="-60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B8B00"/>
                </a:solidFill>
                <a:latin typeface="Arial"/>
                <a:cs typeface="Arial"/>
              </a:rPr>
              <a:t>Increasing</a:t>
            </a:r>
            <a:r>
              <a:rPr sz="1400" b="1" spc="-70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B8B00"/>
                </a:solidFill>
                <a:latin typeface="Arial"/>
                <a:cs typeface="Arial"/>
              </a:rPr>
              <a:t>Security</a:t>
            </a:r>
            <a:r>
              <a:rPr sz="1400" b="1" spc="-50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B8B00"/>
                </a:solidFill>
                <a:latin typeface="Arial"/>
                <a:cs typeface="Arial"/>
              </a:rPr>
              <a:t>Risks</a:t>
            </a:r>
            <a:r>
              <a:rPr sz="1400" b="1" spc="-55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B8B00"/>
                </a:solidFill>
                <a:latin typeface="Arial"/>
                <a:cs typeface="Arial"/>
              </a:rPr>
              <a:t>and</a:t>
            </a:r>
            <a:r>
              <a:rPr sz="1400" b="1" spc="-30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EB8B00"/>
                </a:solidFill>
                <a:latin typeface="Arial"/>
                <a:cs typeface="Arial"/>
              </a:rPr>
              <a:t>Vulnerabilities</a:t>
            </a:r>
            <a:endParaRPr sz="1400">
              <a:latin typeface="Arial"/>
              <a:cs typeface="Arial"/>
            </a:endParaRPr>
          </a:p>
          <a:p>
            <a:pPr marL="787400">
              <a:lnSpc>
                <a:spcPct val="100000"/>
              </a:lnSpc>
              <a:spcBef>
                <a:spcPts val="395"/>
              </a:spcBef>
            </a:pPr>
            <a:r>
              <a:rPr sz="1000" dirty="0">
                <a:latin typeface="Arial MT"/>
                <a:cs typeface="Arial MT"/>
              </a:rPr>
              <a:t>Prompt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Injections</a:t>
            </a:r>
            <a:endParaRPr sz="1000">
              <a:latin typeface="Arial MT"/>
              <a:cs typeface="Arial MT"/>
            </a:endParaRPr>
          </a:p>
          <a:p>
            <a:pPr marL="787400" marR="232537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Unauthorized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Execution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Insufficient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access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controls Server-</a:t>
            </a:r>
            <a:r>
              <a:rPr sz="1000" dirty="0">
                <a:latin typeface="Arial MT"/>
                <a:cs typeface="Arial MT"/>
              </a:rPr>
              <a:t>side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request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forgery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vulnerabilities</a:t>
            </a:r>
            <a:endParaRPr sz="1000">
              <a:latin typeface="Arial MT"/>
              <a:cs typeface="Arial MT"/>
            </a:endParaRPr>
          </a:p>
          <a:p>
            <a:pPr marL="7874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Training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Data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poisoning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Toxic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Dependencies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000">
              <a:latin typeface="Arial MT"/>
              <a:cs typeface="Arial MT"/>
            </a:endParaRPr>
          </a:p>
          <a:p>
            <a:pPr marL="663575">
              <a:lnSpc>
                <a:spcPct val="100000"/>
              </a:lnSpc>
            </a:pPr>
            <a:r>
              <a:rPr sz="1400" b="1" dirty="0">
                <a:solidFill>
                  <a:srgbClr val="D04901"/>
                </a:solidFill>
                <a:latin typeface="Arial"/>
                <a:cs typeface="Arial"/>
              </a:rPr>
              <a:t>Growing</a:t>
            </a:r>
            <a:r>
              <a:rPr sz="1400" b="1" spc="-70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D04901"/>
                </a:solidFill>
                <a:latin typeface="Arial"/>
                <a:cs typeface="Arial"/>
              </a:rPr>
              <a:t>Reliance</a:t>
            </a:r>
            <a:r>
              <a:rPr sz="1400" b="1" spc="-4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D04901"/>
                </a:solidFill>
                <a:latin typeface="Arial"/>
                <a:cs typeface="Arial"/>
              </a:rPr>
              <a:t>on</a:t>
            </a:r>
            <a:r>
              <a:rPr sz="1400" b="1" spc="-30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D04901"/>
                </a:solidFill>
                <a:latin typeface="Arial"/>
                <a:cs typeface="Arial"/>
              </a:rPr>
              <a:t>LLM</a:t>
            </a:r>
            <a:r>
              <a:rPr sz="1400" b="1" spc="-40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D04901"/>
                </a:solidFill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  <a:p>
            <a:pPr marL="787400" marR="4297680">
              <a:lnSpc>
                <a:spcPct val="100000"/>
              </a:lnSpc>
              <a:spcBef>
                <a:spcPts val="414"/>
              </a:spcBef>
            </a:pPr>
            <a:r>
              <a:rPr sz="1000" spc="-10" dirty="0">
                <a:latin typeface="Arial MT"/>
                <a:cs typeface="Arial MT"/>
              </a:rPr>
              <a:t>Hallucinations Inadequate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AI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alignment </a:t>
            </a:r>
            <a:r>
              <a:rPr sz="1000" dirty="0">
                <a:latin typeface="Arial MT"/>
                <a:cs typeface="Arial MT"/>
              </a:rPr>
              <a:t>Toxic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Dependencies </a:t>
            </a:r>
            <a:r>
              <a:rPr sz="1000" dirty="0">
                <a:latin typeface="Arial MT"/>
                <a:cs typeface="Arial MT"/>
              </a:rPr>
              <a:t>Biased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Responses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 MT"/>
              <a:cs typeface="Arial MT"/>
            </a:endParaRPr>
          </a:p>
          <a:p>
            <a:pPr marL="663575">
              <a:lnSpc>
                <a:spcPct val="100000"/>
              </a:lnSpc>
            </a:pPr>
            <a:r>
              <a:rPr sz="1400" b="1" dirty="0">
                <a:solidFill>
                  <a:srgbClr val="EB8B00"/>
                </a:solidFill>
                <a:latin typeface="Arial"/>
                <a:cs typeface="Arial"/>
              </a:rPr>
              <a:t>Data</a:t>
            </a:r>
            <a:r>
              <a:rPr sz="1400" b="1" spc="-40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EB8B00"/>
                </a:solidFill>
                <a:latin typeface="Arial"/>
                <a:cs typeface="Arial"/>
              </a:rPr>
              <a:t>Exposure</a:t>
            </a:r>
            <a:endParaRPr sz="1400">
              <a:latin typeface="Arial"/>
              <a:cs typeface="Arial"/>
            </a:endParaRPr>
          </a:p>
          <a:p>
            <a:pPr marL="787400">
              <a:lnSpc>
                <a:spcPct val="100000"/>
              </a:lnSpc>
              <a:spcBef>
                <a:spcPts val="470"/>
              </a:spcBef>
            </a:pPr>
            <a:r>
              <a:rPr sz="1000" spc="-10" dirty="0">
                <a:latin typeface="Arial MT"/>
                <a:cs typeface="Arial MT"/>
              </a:rPr>
              <a:t>Cryptographic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failures</a:t>
            </a:r>
            <a:endParaRPr sz="1000">
              <a:latin typeface="Arial MT"/>
              <a:cs typeface="Arial MT"/>
            </a:endParaRPr>
          </a:p>
          <a:p>
            <a:pPr marL="787400" marR="340487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Sensitive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privileged </a:t>
            </a:r>
            <a:r>
              <a:rPr sz="1000" dirty="0">
                <a:latin typeface="Arial MT"/>
                <a:cs typeface="Arial MT"/>
              </a:rPr>
              <a:t>information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leak </a:t>
            </a:r>
            <a:r>
              <a:rPr sz="1000" dirty="0">
                <a:latin typeface="Arial MT"/>
                <a:cs typeface="Arial MT"/>
              </a:rPr>
              <a:t>Improper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error</a:t>
            </a:r>
            <a:r>
              <a:rPr sz="1000" spc="-10" dirty="0">
                <a:latin typeface="Arial MT"/>
                <a:cs typeface="Arial MT"/>
              </a:rPr>
              <a:t> handling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There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need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0" dirty="0">
                <a:latin typeface="Arial"/>
                <a:cs typeface="Arial"/>
              </a:rPr>
              <a:t> Comprehensive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threat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detection and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protection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1906" y="1202323"/>
            <a:ext cx="335255" cy="334010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661898" y="252727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80">
                <a:moveTo>
                  <a:pt x="14312" y="114465"/>
                </a:moveTo>
                <a:lnTo>
                  <a:pt x="0" y="114465"/>
                </a:lnTo>
                <a:lnTo>
                  <a:pt x="0" y="127050"/>
                </a:lnTo>
                <a:lnTo>
                  <a:pt x="14312" y="127050"/>
                </a:lnTo>
                <a:lnTo>
                  <a:pt x="14312" y="114465"/>
                </a:lnTo>
                <a:close/>
              </a:path>
              <a:path w="335280" h="335280">
                <a:moveTo>
                  <a:pt x="14312" y="95580"/>
                </a:moveTo>
                <a:lnTo>
                  <a:pt x="0" y="95580"/>
                </a:lnTo>
                <a:lnTo>
                  <a:pt x="0" y="108165"/>
                </a:lnTo>
                <a:lnTo>
                  <a:pt x="14312" y="108165"/>
                </a:lnTo>
                <a:lnTo>
                  <a:pt x="14312" y="95580"/>
                </a:lnTo>
                <a:close/>
              </a:path>
              <a:path w="335280" h="335280">
                <a:moveTo>
                  <a:pt x="14312" y="76708"/>
                </a:moveTo>
                <a:lnTo>
                  <a:pt x="0" y="76708"/>
                </a:lnTo>
                <a:lnTo>
                  <a:pt x="0" y="89281"/>
                </a:lnTo>
                <a:lnTo>
                  <a:pt x="14312" y="89281"/>
                </a:lnTo>
                <a:lnTo>
                  <a:pt x="14312" y="76708"/>
                </a:lnTo>
                <a:close/>
              </a:path>
              <a:path w="335280" h="335280">
                <a:moveTo>
                  <a:pt x="14312" y="57797"/>
                </a:moveTo>
                <a:lnTo>
                  <a:pt x="0" y="57797"/>
                </a:lnTo>
                <a:lnTo>
                  <a:pt x="0" y="70383"/>
                </a:lnTo>
                <a:lnTo>
                  <a:pt x="14312" y="70383"/>
                </a:lnTo>
                <a:lnTo>
                  <a:pt x="14312" y="57797"/>
                </a:lnTo>
                <a:close/>
              </a:path>
              <a:path w="335280" h="335280">
                <a:moveTo>
                  <a:pt x="14312" y="38925"/>
                </a:moveTo>
                <a:lnTo>
                  <a:pt x="0" y="38925"/>
                </a:lnTo>
                <a:lnTo>
                  <a:pt x="0" y="51511"/>
                </a:lnTo>
                <a:lnTo>
                  <a:pt x="14312" y="51511"/>
                </a:lnTo>
                <a:lnTo>
                  <a:pt x="14312" y="38925"/>
                </a:lnTo>
                <a:close/>
              </a:path>
              <a:path w="335280" h="335280">
                <a:moveTo>
                  <a:pt x="14312" y="20027"/>
                </a:moveTo>
                <a:lnTo>
                  <a:pt x="0" y="20027"/>
                </a:lnTo>
                <a:lnTo>
                  <a:pt x="0" y="32613"/>
                </a:lnTo>
                <a:lnTo>
                  <a:pt x="14312" y="32613"/>
                </a:lnTo>
                <a:lnTo>
                  <a:pt x="14312" y="20027"/>
                </a:lnTo>
                <a:close/>
              </a:path>
              <a:path w="335280" h="335280">
                <a:moveTo>
                  <a:pt x="14312" y="12"/>
                </a:moveTo>
                <a:lnTo>
                  <a:pt x="0" y="12"/>
                </a:lnTo>
                <a:lnTo>
                  <a:pt x="0" y="14300"/>
                </a:lnTo>
                <a:lnTo>
                  <a:pt x="14312" y="14300"/>
                </a:lnTo>
                <a:lnTo>
                  <a:pt x="14312" y="12"/>
                </a:lnTo>
                <a:close/>
              </a:path>
              <a:path w="335280" h="335280">
                <a:moveTo>
                  <a:pt x="33832" y="132803"/>
                </a:moveTo>
                <a:lnTo>
                  <a:pt x="20447" y="132803"/>
                </a:lnTo>
                <a:lnTo>
                  <a:pt x="20447" y="147104"/>
                </a:lnTo>
                <a:lnTo>
                  <a:pt x="33832" y="147104"/>
                </a:lnTo>
                <a:lnTo>
                  <a:pt x="33832" y="132803"/>
                </a:lnTo>
                <a:close/>
              </a:path>
              <a:path w="335280" h="335280">
                <a:moveTo>
                  <a:pt x="33832" y="0"/>
                </a:moveTo>
                <a:lnTo>
                  <a:pt x="20447" y="0"/>
                </a:lnTo>
                <a:lnTo>
                  <a:pt x="20447" y="14300"/>
                </a:lnTo>
                <a:lnTo>
                  <a:pt x="33832" y="14300"/>
                </a:lnTo>
                <a:lnTo>
                  <a:pt x="33832" y="0"/>
                </a:lnTo>
                <a:close/>
              </a:path>
              <a:path w="335280" h="335280">
                <a:moveTo>
                  <a:pt x="53898" y="132803"/>
                </a:moveTo>
                <a:lnTo>
                  <a:pt x="40513" y="132803"/>
                </a:lnTo>
                <a:lnTo>
                  <a:pt x="40513" y="147104"/>
                </a:lnTo>
                <a:lnTo>
                  <a:pt x="53898" y="147104"/>
                </a:lnTo>
                <a:lnTo>
                  <a:pt x="53898" y="132803"/>
                </a:lnTo>
                <a:close/>
              </a:path>
              <a:path w="335280" h="335280">
                <a:moveTo>
                  <a:pt x="53898" y="0"/>
                </a:moveTo>
                <a:lnTo>
                  <a:pt x="40513" y="0"/>
                </a:lnTo>
                <a:lnTo>
                  <a:pt x="40513" y="14300"/>
                </a:lnTo>
                <a:lnTo>
                  <a:pt x="53898" y="14300"/>
                </a:lnTo>
                <a:lnTo>
                  <a:pt x="53898" y="0"/>
                </a:lnTo>
                <a:close/>
              </a:path>
              <a:path w="335280" h="335280">
                <a:moveTo>
                  <a:pt x="73964" y="132803"/>
                </a:moveTo>
                <a:lnTo>
                  <a:pt x="60579" y="132803"/>
                </a:lnTo>
                <a:lnTo>
                  <a:pt x="60579" y="147104"/>
                </a:lnTo>
                <a:lnTo>
                  <a:pt x="73964" y="147104"/>
                </a:lnTo>
                <a:lnTo>
                  <a:pt x="73964" y="132803"/>
                </a:lnTo>
                <a:close/>
              </a:path>
              <a:path w="335280" h="335280">
                <a:moveTo>
                  <a:pt x="73964" y="0"/>
                </a:moveTo>
                <a:lnTo>
                  <a:pt x="60579" y="0"/>
                </a:lnTo>
                <a:lnTo>
                  <a:pt x="60579" y="14300"/>
                </a:lnTo>
                <a:lnTo>
                  <a:pt x="73964" y="14300"/>
                </a:lnTo>
                <a:lnTo>
                  <a:pt x="73964" y="0"/>
                </a:lnTo>
                <a:close/>
              </a:path>
              <a:path w="335280" h="335280">
                <a:moveTo>
                  <a:pt x="94030" y="132803"/>
                </a:moveTo>
                <a:lnTo>
                  <a:pt x="80645" y="132803"/>
                </a:lnTo>
                <a:lnTo>
                  <a:pt x="80645" y="147104"/>
                </a:lnTo>
                <a:lnTo>
                  <a:pt x="94030" y="147104"/>
                </a:lnTo>
                <a:lnTo>
                  <a:pt x="94030" y="132803"/>
                </a:lnTo>
                <a:close/>
              </a:path>
              <a:path w="335280" h="335280">
                <a:moveTo>
                  <a:pt x="94030" y="0"/>
                </a:moveTo>
                <a:lnTo>
                  <a:pt x="80645" y="0"/>
                </a:lnTo>
                <a:lnTo>
                  <a:pt x="80645" y="14300"/>
                </a:lnTo>
                <a:lnTo>
                  <a:pt x="94030" y="14300"/>
                </a:lnTo>
                <a:lnTo>
                  <a:pt x="94030" y="0"/>
                </a:lnTo>
                <a:close/>
              </a:path>
              <a:path w="335280" h="335280">
                <a:moveTo>
                  <a:pt x="114109" y="132803"/>
                </a:moveTo>
                <a:lnTo>
                  <a:pt x="100723" y="132803"/>
                </a:lnTo>
                <a:lnTo>
                  <a:pt x="100723" y="147104"/>
                </a:lnTo>
                <a:lnTo>
                  <a:pt x="114109" y="147104"/>
                </a:lnTo>
                <a:lnTo>
                  <a:pt x="114109" y="132803"/>
                </a:lnTo>
                <a:close/>
              </a:path>
              <a:path w="335280" h="335280">
                <a:moveTo>
                  <a:pt x="114109" y="0"/>
                </a:moveTo>
                <a:lnTo>
                  <a:pt x="100723" y="0"/>
                </a:lnTo>
                <a:lnTo>
                  <a:pt x="100723" y="14300"/>
                </a:lnTo>
                <a:lnTo>
                  <a:pt x="114109" y="14300"/>
                </a:lnTo>
                <a:lnTo>
                  <a:pt x="114109" y="0"/>
                </a:lnTo>
                <a:close/>
              </a:path>
              <a:path w="335280" h="335280">
                <a:moveTo>
                  <a:pt x="134175" y="132803"/>
                </a:moveTo>
                <a:lnTo>
                  <a:pt x="120789" y="132803"/>
                </a:lnTo>
                <a:lnTo>
                  <a:pt x="120789" y="147104"/>
                </a:lnTo>
                <a:lnTo>
                  <a:pt x="134175" y="147104"/>
                </a:lnTo>
                <a:lnTo>
                  <a:pt x="134175" y="132803"/>
                </a:lnTo>
                <a:close/>
              </a:path>
              <a:path w="335280" h="335280">
                <a:moveTo>
                  <a:pt x="134175" y="0"/>
                </a:moveTo>
                <a:lnTo>
                  <a:pt x="120789" y="0"/>
                </a:lnTo>
                <a:lnTo>
                  <a:pt x="120789" y="14300"/>
                </a:lnTo>
                <a:lnTo>
                  <a:pt x="134175" y="14300"/>
                </a:lnTo>
                <a:lnTo>
                  <a:pt x="134175" y="0"/>
                </a:lnTo>
                <a:close/>
              </a:path>
              <a:path w="335280" h="335280">
                <a:moveTo>
                  <a:pt x="154241" y="132803"/>
                </a:moveTo>
                <a:lnTo>
                  <a:pt x="140855" y="132803"/>
                </a:lnTo>
                <a:lnTo>
                  <a:pt x="140855" y="147104"/>
                </a:lnTo>
                <a:lnTo>
                  <a:pt x="154241" y="147104"/>
                </a:lnTo>
                <a:lnTo>
                  <a:pt x="154241" y="132803"/>
                </a:lnTo>
                <a:close/>
              </a:path>
              <a:path w="335280" h="335280">
                <a:moveTo>
                  <a:pt x="154266" y="0"/>
                </a:moveTo>
                <a:lnTo>
                  <a:pt x="140881" y="0"/>
                </a:lnTo>
                <a:lnTo>
                  <a:pt x="140881" y="14300"/>
                </a:lnTo>
                <a:lnTo>
                  <a:pt x="154266" y="14300"/>
                </a:lnTo>
                <a:lnTo>
                  <a:pt x="154266" y="0"/>
                </a:lnTo>
                <a:close/>
              </a:path>
              <a:path w="335280" h="335280">
                <a:moveTo>
                  <a:pt x="174332" y="0"/>
                </a:moveTo>
                <a:lnTo>
                  <a:pt x="160947" y="0"/>
                </a:lnTo>
                <a:lnTo>
                  <a:pt x="160947" y="14300"/>
                </a:lnTo>
                <a:lnTo>
                  <a:pt x="174332" y="14300"/>
                </a:lnTo>
                <a:lnTo>
                  <a:pt x="174332" y="0"/>
                </a:lnTo>
                <a:close/>
              </a:path>
              <a:path w="335280" h="335280">
                <a:moveTo>
                  <a:pt x="194398" y="132803"/>
                </a:moveTo>
                <a:lnTo>
                  <a:pt x="181013" y="132803"/>
                </a:lnTo>
                <a:lnTo>
                  <a:pt x="181013" y="147104"/>
                </a:lnTo>
                <a:lnTo>
                  <a:pt x="194398" y="147104"/>
                </a:lnTo>
                <a:lnTo>
                  <a:pt x="194398" y="132803"/>
                </a:lnTo>
                <a:close/>
              </a:path>
              <a:path w="335280" h="335280">
                <a:moveTo>
                  <a:pt x="194398" y="0"/>
                </a:moveTo>
                <a:lnTo>
                  <a:pt x="181013" y="0"/>
                </a:lnTo>
                <a:lnTo>
                  <a:pt x="181013" y="14300"/>
                </a:lnTo>
                <a:lnTo>
                  <a:pt x="194398" y="14300"/>
                </a:lnTo>
                <a:lnTo>
                  <a:pt x="194398" y="0"/>
                </a:lnTo>
                <a:close/>
              </a:path>
              <a:path w="335280" h="335280">
                <a:moveTo>
                  <a:pt x="214464" y="132803"/>
                </a:moveTo>
                <a:lnTo>
                  <a:pt x="201079" y="132803"/>
                </a:lnTo>
                <a:lnTo>
                  <a:pt x="201079" y="147104"/>
                </a:lnTo>
                <a:lnTo>
                  <a:pt x="214464" y="147104"/>
                </a:lnTo>
                <a:lnTo>
                  <a:pt x="214464" y="132803"/>
                </a:lnTo>
                <a:close/>
              </a:path>
              <a:path w="335280" h="335280">
                <a:moveTo>
                  <a:pt x="214464" y="0"/>
                </a:moveTo>
                <a:lnTo>
                  <a:pt x="201079" y="0"/>
                </a:lnTo>
                <a:lnTo>
                  <a:pt x="201079" y="14300"/>
                </a:lnTo>
                <a:lnTo>
                  <a:pt x="214464" y="14300"/>
                </a:lnTo>
                <a:lnTo>
                  <a:pt x="214464" y="0"/>
                </a:lnTo>
                <a:close/>
              </a:path>
              <a:path w="335280" h="335280">
                <a:moveTo>
                  <a:pt x="234543" y="132803"/>
                </a:moveTo>
                <a:lnTo>
                  <a:pt x="221157" y="132803"/>
                </a:lnTo>
                <a:lnTo>
                  <a:pt x="221157" y="147104"/>
                </a:lnTo>
                <a:lnTo>
                  <a:pt x="234543" y="147104"/>
                </a:lnTo>
                <a:lnTo>
                  <a:pt x="234543" y="132803"/>
                </a:lnTo>
                <a:close/>
              </a:path>
              <a:path w="335280" h="335280">
                <a:moveTo>
                  <a:pt x="234543" y="0"/>
                </a:moveTo>
                <a:lnTo>
                  <a:pt x="221157" y="0"/>
                </a:lnTo>
                <a:lnTo>
                  <a:pt x="221157" y="14300"/>
                </a:lnTo>
                <a:lnTo>
                  <a:pt x="234543" y="14300"/>
                </a:lnTo>
                <a:lnTo>
                  <a:pt x="234543" y="0"/>
                </a:lnTo>
                <a:close/>
              </a:path>
              <a:path w="335280" h="335280">
                <a:moveTo>
                  <a:pt x="254596" y="132803"/>
                </a:moveTo>
                <a:lnTo>
                  <a:pt x="241211" y="132803"/>
                </a:lnTo>
                <a:lnTo>
                  <a:pt x="241211" y="147104"/>
                </a:lnTo>
                <a:lnTo>
                  <a:pt x="254596" y="147104"/>
                </a:lnTo>
                <a:lnTo>
                  <a:pt x="254596" y="132803"/>
                </a:lnTo>
                <a:close/>
              </a:path>
              <a:path w="335280" h="335280">
                <a:moveTo>
                  <a:pt x="254596" y="0"/>
                </a:moveTo>
                <a:lnTo>
                  <a:pt x="241211" y="0"/>
                </a:lnTo>
                <a:lnTo>
                  <a:pt x="241211" y="14300"/>
                </a:lnTo>
                <a:lnTo>
                  <a:pt x="254596" y="14300"/>
                </a:lnTo>
                <a:lnTo>
                  <a:pt x="254596" y="0"/>
                </a:lnTo>
                <a:close/>
              </a:path>
              <a:path w="335280" h="335280">
                <a:moveTo>
                  <a:pt x="274675" y="132803"/>
                </a:moveTo>
                <a:lnTo>
                  <a:pt x="261289" y="132803"/>
                </a:lnTo>
                <a:lnTo>
                  <a:pt x="261289" y="147104"/>
                </a:lnTo>
                <a:lnTo>
                  <a:pt x="274675" y="147104"/>
                </a:lnTo>
                <a:lnTo>
                  <a:pt x="274675" y="132803"/>
                </a:lnTo>
                <a:close/>
              </a:path>
              <a:path w="335280" h="335280">
                <a:moveTo>
                  <a:pt x="274675" y="0"/>
                </a:moveTo>
                <a:lnTo>
                  <a:pt x="261289" y="0"/>
                </a:lnTo>
                <a:lnTo>
                  <a:pt x="261289" y="14300"/>
                </a:lnTo>
                <a:lnTo>
                  <a:pt x="274675" y="14300"/>
                </a:lnTo>
                <a:lnTo>
                  <a:pt x="274675" y="0"/>
                </a:lnTo>
                <a:close/>
              </a:path>
              <a:path w="335280" h="335280">
                <a:moveTo>
                  <a:pt x="294779" y="132803"/>
                </a:moveTo>
                <a:lnTo>
                  <a:pt x="281393" y="132803"/>
                </a:lnTo>
                <a:lnTo>
                  <a:pt x="281393" y="147104"/>
                </a:lnTo>
                <a:lnTo>
                  <a:pt x="294779" y="147104"/>
                </a:lnTo>
                <a:lnTo>
                  <a:pt x="294779" y="132803"/>
                </a:lnTo>
                <a:close/>
              </a:path>
              <a:path w="335280" h="335280">
                <a:moveTo>
                  <a:pt x="294779" y="0"/>
                </a:moveTo>
                <a:lnTo>
                  <a:pt x="281393" y="0"/>
                </a:lnTo>
                <a:lnTo>
                  <a:pt x="281393" y="14300"/>
                </a:lnTo>
                <a:lnTo>
                  <a:pt x="294779" y="14300"/>
                </a:lnTo>
                <a:lnTo>
                  <a:pt x="294779" y="0"/>
                </a:lnTo>
                <a:close/>
              </a:path>
              <a:path w="335280" h="335280">
                <a:moveTo>
                  <a:pt x="298208" y="231838"/>
                </a:moveTo>
                <a:lnTo>
                  <a:pt x="283883" y="231838"/>
                </a:lnTo>
                <a:lnTo>
                  <a:pt x="283883" y="281152"/>
                </a:lnTo>
                <a:lnTo>
                  <a:pt x="248843" y="281152"/>
                </a:lnTo>
                <a:lnTo>
                  <a:pt x="248843" y="246138"/>
                </a:lnTo>
                <a:lnTo>
                  <a:pt x="283857" y="246138"/>
                </a:lnTo>
                <a:lnTo>
                  <a:pt x="283883" y="281152"/>
                </a:lnTo>
                <a:lnTo>
                  <a:pt x="283883" y="231838"/>
                </a:lnTo>
                <a:lnTo>
                  <a:pt x="273507" y="231838"/>
                </a:lnTo>
                <a:lnTo>
                  <a:pt x="273507" y="191058"/>
                </a:lnTo>
                <a:lnTo>
                  <a:pt x="273507" y="176784"/>
                </a:lnTo>
                <a:lnTo>
                  <a:pt x="174777" y="176784"/>
                </a:lnTo>
                <a:lnTo>
                  <a:pt x="174777" y="103111"/>
                </a:lnTo>
                <a:lnTo>
                  <a:pt x="199478" y="103111"/>
                </a:lnTo>
                <a:lnTo>
                  <a:pt x="199478" y="39547"/>
                </a:lnTo>
                <a:lnTo>
                  <a:pt x="135801" y="39547"/>
                </a:lnTo>
                <a:lnTo>
                  <a:pt x="135801" y="103111"/>
                </a:lnTo>
                <a:lnTo>
                  <a:pt x="160477" y="103111"/>
                </a:lnTo>
                <a:lnTo>
                  <a:pt x="160477" y="176784"/>
                </a:lnTo>
                <a:lnTo>
                  <a:pt x="61747" y="176784"/>
                </a:lnTo>
                <a:lnTo>
                  <a:pt x="61747" y="231838"/>
                </a:lnTo>
                <a:lnTo>
                  <a:pt x="37058" y="231838"/>
                </a:lnTo>
                <a:lnTo>
                  <a:pt x="37058" y="295402"/>
                </a:lnTo>
                <a:lnTo>
                  <a:pt x="100736" y="295402"/>
                </a:lnTo>
                <a:lnTo>
                  <a:pt x="100736" y="281152"/>
                </a:lnTo>
                <a:lnTo>
                  <a:pt x="100736" y="246138"/>
                </a:lnTo>
                <a:lnTo>
                  <a:pt x="100736" y="231838"/>
                </a:lnTo>
                <a:lnTo>
                  <a:pt x="86423" y="231838"/>
                </a:lnTo>
                <a:lnTo>
                  <a:pt x="86423" y="246138"/>
                </a:lnTo>
                <a:lnTo>
                  <a:pt x="86423" y="281152"/>
                </a:lnTo>
                <a:lnTo>
                  <a:pt x="51498" y="281152"/>
                </a:lnTo>
                <a:lnTo>
                  <a:pt x="51498" y="246138"/>
                </a:lnTo>
                <a:lnTo>
                  <a:pt x="86423" y="246138"/>
                </a:lnTo>
                <a:lnTo>
                  <a:pt x="86423" y="231838"/>
                </a:lnTo>
                <a:lnTo>
                  <a:pt x="76060" y="231838"/>
                </a:lnTo>
                <a:lnTo>
                  <a:pt x="76060" y="191058"/>
                </a:lnTo>
                <a:lnTo>
                  <a:pt x="160477" y="191058"/>
                </a:lnTo>
                <a:lnTo>
                  <a:pt x="160477" y="231838"/>
                </a:lnTo>
                <a:lnTo>
                  <a:pt x="135801" y="231838"/>
                </a:lnTo>
                <a:lnTo>
                  <a:pt x="135801" y="295402"/>
                </a:lnTo>
                <a:lnTo>
                  <a:pt x="199478" y="295402"/>
                </a:lnTo>
                <a:lnTo>
                  <a:pt x="199478" y="281152"/>
                </a:lnTo>
                <a:lnTo>
                  <a:pt x="199478" y="246138"/>
                </a:lnTo>
                <a:lnTo>
                  <a:pt x="199478" y="231838"/>
                </a:lnTo>
                <a:lnTo>
                  <a:pt x="185153" y="231838"/>
                </a:lnTo>
                <a:lnTo>
                  <a:pt x="185153" y="246138"/>
                </a:lnTo>
                <a:lnTo>
                  <a:pt x="185153" y="281152"/>
                </a:lnTo>
                <a:lnTo>
                  <a:pt x="150101" y="281152"/>
                </a:lnTo>
                <a:lnTo>
                  <a:pt x="150101" y="246138"/>
                </a:lnTo>
                <a:lnTo>
                  <a:pt x="185153" y="246138"/>
                </a:lnTo>
                <a:lnTo>
                  <a:pt x="185153" y="231838"/>
                </a:lnTo>
                <a:lnTo>
                  <a:pt x="174777" y="231838"/>
                </a:lnTo>
                <a:lnTo>
                  <a:pt x="174777" y="191058"/>
                </a:lnTo>
                <a:lnTo>
                  <a:pt x="259181" y="191058"/>
                </a:lnTo>
                <a:lnTo>
                  <a:pt x="259181" y="231838"/>
                </a:lnTo>
                <a:lnTo>
                  <a:pt x="234518" y="231838"/>
                </a:lnTo>
                <a:lnTo>
                  <a:pt x="234518" y="295402"/>
                </a:lnTo>
                <a:lnTo>
                  <a:pt x="298208" y="295402"/>
                </a:lnTo>
                <a:lnTo>
                  <a:pt x="298208" y="281152"/>
                </a:lnTo>
                <a:lnTo>
                  <a:pt x="298208" y="246138"/>
                </a:lnTo>
                <a:lnTo>
                  <a:pt x="298208" y="231838"/>
                </a:lnTo>
                <a:close/>
              </a:path>
              <a:path w="335280" h="335280">
                <a:moveTo>
                  <a:pt x="314833" y="132803"/>
                </a:moveTo>
                <a:lnTo>
                  <a:pt x="301447" y="132803"/>
                </a:lnTo>
                <a:lnTo>
                  <a:pt x="301447" y="147104"/>
                </a:lnTo>
                <a:lnTo>
                  <a:pt x="314833" y="147104"/>
                </a:lnTo>
                <a:lnTo>
                  <a:pt x="314833" y="132803"/>
                </a:lnTo>
                <a:close/>
              </a:path>
              <a:path w="335280" h="335280">
                <a:moveTo>
                  <a:pt x="314833" y="0"/>
                </a:moveTo>
                <a:lnTo>
                  <a:pt x="301447" y="0"/>
                </a:lnTo>
                <a:lnTo>
                  <a:pt x="301447" y="14300"/>
                </a:lnTo>
                <a:lnTo>
                  <a:pt x="314833" y="14300"/>
                </a:lnTo>
                <a:lnTo>
                  <a:pt x="314833" y="0"/>
                </a:lnTo>
                <a:close/>
              </a:path>
              <a:path w="335280" h="335280">
                <a:moveTo>
                  <a:pt x="335254" y="133223"/>
                </a:moveTo>
                <a:lnTo>
                  <a:pt x="320929" y="133223"/>
                </a:lnTo>
                <a:lnTo>
                  <a:pt x="320929" y="147193"/>
                </a:lnTo>
                <a:lnTo>
                  <a:pt x="320929" y="321094"/>
                </a:lnTo>
                <a:lnTo>
                  <a:pt x="14312" y="321094"/>
                </a:lnTo>
                <a:lnTo>
                  <a:pt x="14312" y="147193"/>
                </a:lnTo>
                <a:lnTo>
                  <a:pt x="14312" y="133223"/>
                </a:lnTo>
                <a:lnTo>
                  <a:pt x="0" y="133223"/>
                </a:lnTo>
                <a:lnTo>
                  <a:pt x="0" y="147193"/>
                </a:lnTo>
                <a:lnTo>
                  <a:pt x="0" y="321094"/>
                </a:lnTo>
                <a:lnTo>
                  <a:pt x="0" y="335064"/>
                </a:lnTo>
                <a:lnTo>
                  <a:pt x="335254" y="335064"/>
                </a:lnTo>
                <a:lnTo>
                  <a:pt x="335254" y="321094"/>
                </a:lnTo>
                <a:lnTo>
                  <a:pt x="335254" y="147193"/>
                </a:lnTo>
                <a:lnTo>
                  <a:pt x="335254" y="133223"/>
                </a:lnTo>
                <a:close/>
              </a:path>
              <a:path w="335280" h="335280">
                <a:moveTo>
                  <a:pt x="335254" y="114465"/>
                </a:moveTo>
                <a:lnTo>
                  <a:pt x="320929" y="114465"/>
                </a:lnTo>
                <a:lnTo>
                  <a:pt x="320929" y="127050"/>
                </a:lnTo>
                <a:lnTo>
                  <a:pt x="335254" y="127050"/>
                </a:lnTo>
                <a:lnTo>
                  <a:pt x="335254" y="114465"/>
                </a:lnTo>
                <a:close/>
              </a:path>
              <a:path w="335280" h="335280">
                <a:moveTo>
                  <a:pt x="335254" y="95580"/>
                </a:moveTo>
                <a:lnTo>
                  <a:pt x="320929" y="95580"/>
                </a:lnTo>
                <a:lnTo>
                  <a:pt x="320929" y="108165"/>
                </a:lnTo>
                <a:lnTo>
                  <a:pt x="335254" y="108165"/>
                </a:lnTo>
                <a:lnTo>
                  <a:pt x="335254" y="95580"/>
                </a:lnTo>
                <a:close/>
              </a:path>
              <a:path w="335280" h="335280">
                <a:moveTo>
                  <a:pt x="335254" y="76708"/>
                </a:moveTo>
                <a:lnTo>
                  <a:pt x="320929" y="76708"/>
                </a:lnTo>
                <a:lnTo>
                  <a:pt x="320929" y="89281"/>
                </a:lnTo>
                <a:lnTo>
                  <a:pt x="335254" y="89281"/>
                </a:lnTo>
                <a:lnTo>
                  <a:pt x="335254" y="76708"/>
                </a:lnTo>
                <a:close/>
              </a:path>
              <a:path w="335280" h="335280">
                <a:moveTo>
                  <a:pt x="335254" y="57797"/>
                </a:moveTo>
                <a:lnTo>
                  <a:pt x="320929" y="57797"/>
                </a:lnTo>
                <a:lnTo>
                  <a:pt x="320929" y="70383"/>
                </a:lnTo>
                <a:lnTo>
                  <a:pt x="335254" y="70383"/>
                </a:lnTo>
                <a:lnTo>
                  <a:pt x="335254" y="57797"/>
                </a:lnTo>
                <a:close/>
              </a:path>
              <a:path w="335280" h="335280">
                <a:moveTo>
                  <a:pt x="335254" y="38925"/>
                </a:moveTo>
                <a:lnTo>
                  <a:pt x="320929" y="38925"/>
                </a:lnTo>
                <a:lnTo>
                  <a:pt x="320929" y="51511"/>
                </a:lnTo>
                <a:lnTo>
                  <a:pt x="335254" y="51511"/>
                </a:lnTo>
                <a:lnTo>
                  <a:pt x="335254" y="38925"/>
                </a:lnTo>
                <a:close/>
              </a:path>
              <a:path w="335280" h="335280">
                <a:moveTo>
                  <a:pt x="335254" y="20027"/>
                </a:moveTo>
                <a:lnTo>
                  <a:pt x="320929" y="20027"/>
                </a:lnTo>
                <a:lnTo>
                  <a:pt x="320929" y="32613"/>
                </a:lnTo>
                <a:lnTo>
                  <a:pt x="335254" y="32613"/>
                </a:lnTo>
                <a:lnTo>
                  <a:pt x="335254" y="20027"/>
                </a:lnTo>
                <a:close/>
              </a:path>
              <a:path w="335280" h="335280">
                <a:moveTo>
                  <a:pt x="335254" y="0"/>
                </a:moveTo>
                <a:lnTo>
                  <a:pt x="320929" y="0"/>
                </a:lnTo>
                <a:lnTo>
                  <a:pt x="320929" y="14300"/>
                </a:lnTo>
                <a:lnTo>
                  <a:pt x="335254" y="14300"/>
                </a:lnTo>
                <a:lnTo>
                  <a:pt x="3352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1898" y="371745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80" h="335279">
                <a:moveTo>
                  <a:pt x="102298" y="181660"/>
                </a:moveTo>
                <a:lnTo>
                  <a:pt x="100215" y="171361"/>
                </a:lnTo>
                <a:lnTo>
                  <a:pt x="98933" y="169468"/>
                </a:lnTo>
                <a:lnTo>
                  <a:pt x="94526" y="162953"/>
                </a:lnTo>
                <a:lnTo>
                  <a:pt x="88011" y="158584"/>
                </a:lnTo>
                <a:lnTo>
                  <a:pt x="88011" y="174942"/>
                </a:lnTo>
                <a:lnTo>
                  <a:pt x="88011" y="188455"/>
                </a:lnTo>
                <a:lnTo>
                  <a:pt x="82537" y="193903"/>
                </a:lnTo>
                <a:lnTo>
                  <a:pt x="69037" y="193878"/>
                </a:lnTo>
                <a:lnTo>
                  <a:pt x="63614" y="188455"/>
                </a:lnTo>
                <a:lnTo>
                  <a:pt x="63588" y="174942"/>
                </a:lnTo>
                <a:lnTo>
                  <a:pt x="69062" y="169468"/>
                </a:lnTo>
                <a:lnTo>
                  <a:pt x="75831" y="169468"/>
                </a:lnTo>
                <a:lnTo>
                  <a:pt x="82575" y="169481"/>
                </a:lnTo>
                <a:lnTo>
                  <a:pt x="88011" y="174942"/>
                </a:lnTo>
                <a:lnTo>
                  <a:pt x="88011" y="158584"/>
                </a:lnTo>
                <a:lnTo>
                  <a:pt x="86093" y="157289"/>
                </a:lnTo>
                <a:lnTo>
                  <a:pt x="75780" y="155219"/>
                </a:lnTo>
                <a:lnTo>
                  <a:pt x="65481" y="157302"/>
                </a:lnTo>
                <a:lnTo>
                  <a:pt x="57061" y="162979"/>
                </a:lnTo>
                <a:lnTo>
                  <a:pt x="51396" y="171386"/>
                </a:lnTo>
                <a:lnTo>
                  <a:pt x="49314" y="181686"/>
                </a:lnTo>
                <a:lnTo>
                  <a:pt x="51396" y="191985"/>
                </a:lnTo>
                <a:lnTo>
                  <a:pt x="57073" y="200406"/>
                </a:lnTo>
                <a:lnTo>
                  <a:pt x="65493" y="206070"/>
                </a:lnTo>
                <a:lnTo>
                  <a:pt x="75806" y="208153"/>
                </a:lnTo>
                <a:lnTo>
                  <a:pt x="86144" y="206070"/>
                </a:lnTo>
                <a:lnTo>
                  <a:pt x="94551" y="200380"/>
                </a:lnTo>
                <a:lnTo>
                  <a:pt x="98920" y="193903"/>
                </a:lnTo>
                <a:lnTo>
                  <a:pt x="100228" y="191960"/>
                </a:lnTo>
                <a:lnTo>
                  <a:pt x="102298" y="181660"/>
                </a:lnTo>
                <a:close/>
              </a:path>
              <a:path w="335280" h="335279">
                <a:moveTo>
                  <a:pt x="102298" y="98463"/>
                </a:moveTo>
                <a:lnTo>
                  <a:pt x="100215" y="88163"/>
                </a:lnTo>
                <a:lnTo>
                  <a:pt x="98933" y="86271"/>
                </a:lnTo>
                <a:lnTo>
                  <a:pt x="94526" y="79756"/>
                </a:lnTo>
                <a:lnTo>
                  <a:pt x="88011" y="75387"/>
                </a:lnTo>
                <a:lnTo>
                  <a:pt x="88011" y="91744"/>
                </a:lnTo>
                <a:lnTo>
                  <a:pt x="88011" y="105244"/>
                </a:lnTo>
                <a:lnTo>
                  <a:pt x="82537" y="110705"/>
                </a:lnTo>
                <a:lnTo>
                  <a:pt x="69037" y="110680"/>
                </a:lnTo>
                <a:lnTo>
                  <a:pt x="63614" y="105244"/>
                </a:lnTo>
                <a:lnTo>
                  <a:pt x="63588" y="91744"/>
                </a:lnTo>
                <a:lnTo>
                  <a:pt x="69062" y="86271"/>
                </a:lnTo>
                <a:lnTo>
                  <a:pt x="82575" y="86271"/>
                </a:lnTo>
                <a:lnTo>
                  <a:pt x="88011" y="91744"/>
                </a:lnTo>
                <a:lnTo>
                  <a:pt x="88011" y="75387"/>
                </a:lnTo>
                <a:lnTo>
                  <a:pt x="86093" y="74091"/>
                </a:lnTo>
                <a:lnTo>
                  <a:pt x="75780" y="72009"/>
                </a:lnTo>
                <a:lnTo>
                  <a:pt x="65481" y="74104"/>
                </a:lnTo>
                <a:lnTo>
                  <a:pt x="57061" y="79781"/>
                </a:lnTo>
                <a:lnTo>
                  <a:pt x="51396" y="88188"/>
                </a:lnTo>
                <a:lnTo>
                  <a:pt x="49314" y="98475"/>
                </a:lnTo>
                <a:lnTo>
                  <a:pt x="51396" y="108788"/>
                </a:lnTo>
                <a:lnTo>
                  <a:pt x="57073" y="117195"/>
                </a:lnTo>
                <a:lnTo>
                  <a:pt x="65493" y="122872"/>
                </a:lnTo>
                <a:lnTo>
                  <a:pt x="75806" y="124955"/>
                </a:lnTo>
                <a:lnTo>
                  <a:pt x="86144" y="122859"/>
                </a:lnTo>
                <a:lnTo>
                  <a:pt x="94551" y="117182"/>
                </a:lnTo>
                <a:lnTo>
                  <a:pt x="98920" y="110705"/>
                </a:lnTo>
                <a:lnTo>
                  <a:pt x="100228" y="108762"/>
                </a:lnTo>
                <a:lnTo>
                  <a:pt x="102298" y="98463"/>
                </a:lnTo>
                <a:close/>
              </a:path>
              <a:path w="335280" h="335279">
                <a:moveTo>
                  <a:pt x="102349" y="264858"/>
                </a:moveTo>
                <a:lnTo>
                  <a:pt x="100266" y="254546"/>
                </a:lnTo>
                <a:lnTo>
                  <a:pt x="98983" y="252641"/>
                </a:lnTo>
                <a:lnTo>
                  <a:pt x="94576" y="246126"/>
                </a:lnTo>
                <a:lnTo>
                  <a:pt x="88074" y="241744"/>
                </a:lnTo>
                <a:lnTo>
                  <a:pt x="88074" y="258127"/>
                </a:lnTo>
                <a:lnTo>
                  <a:pt x="88074" y="271640"/>
                </a:lnTo>
                <a:lnTo>
                  <a:pt x="82588" y="277114"/>
                </a:lnTo>
                <a:lnTo>
                  <a:pt x="69062" y="277114"/>
                </a:lnTo>
                <a:lnTo>
                  <a:pt x="63588" y="271640"/>
                </a:lnTo>
                <a:lnTo>
                  <a:pt x="63588" y="258127"/>
                </a:lnTo>
                <a:lnTo>
                  <a:pt x="69062" y="252641"/>
                </a:lnTo>
                <a:lnTo>
                  <a:pt x="82588" y="252641"/>
                </a:lnTo>
                <a:lnTo>
                  <a:pt x="88074" y="258127"/>
                </a:lnTo>
                <a:lnTo>
                  <a:pt x="88074" y="241744"/>
                </a:lnTo>
                <a:lnTo>
                  <a:pt x="86156" y="240449"/>
                </a:lnTo>
                <a:lnTo>
                  <a:pt x="75831" y="238366"/>
                </a:lnTo>
                <a:lnTo>
                  <a:pt x="65506" y="240449"/>
                </a:lnTo>
                <a:lnTo>
                  <a:pt x="57073" y="246126"/>
                </a:lnTo>
                <a:lnTo>
                  <a:pt x="51396" y="254546"/>
                </a:lnTo>
                <a:lnTo>
                  <a:pt x="49314" y="264858"/>
                </a:lnTo>
                <a:lnTo>
                  <a:pt x="51396" y="275183"/>
                </a:lnTo>
                <a:lnTo>
                  <a:pt x="57086" y="283603"/>
                </a:lnTo>
                <a:lnTo>
                  <a:pt x="65519" y="289267"/>
                </a:lnTo>
                <a:lnTo>
                  <a:pt x="75831" y="291350"/>
                </a:lnTo>
                <a:lnTo>
                  <a:pt x="86156" y="289267"/>
                </a:lnTo>
                <a:lnTo>
                  <a:pt x="94576" y="283591"/>
                </a:lnTo>
                <a:lnTo>
                  <a:pt x="98945" y="277114"/>
                </a:lnTo>
                <a:lnTo>
                  <a:pt x="100266" y="275170"/>
                </a:lnTo>
                <a:lnTo>
                  <a:pt x="102349" y="264858"/>
                </a:lnTo>
                <a:close/>
              </a:path>
              <a:path w="335280" h="335279">
                <a:moveTo>
                  <a:pt x="287578" y="257746"/>
                </a:moveTo>
                <a:lnTo>
                  <a:pt x="126187" y="257746"/>
                </a:lnTo>
                <a:lnTo>
                  <a:pt x="126187" y="271995"/>
                </a:lnTo>
                <a:lnTo>
                  <a:pt x="287578" y="271995"/>
                </a:lnTo>
                <a:lnTo>
                  <a:pt x="287578" y="257746"/>
                </a:lnTo>
                <a:close/>
              </a:path>
              <a:path w="335280" h="335279">
                <a:moveTo>
                  <a:pt x="287578" y="174548"/>
                </a:moveTo>
                <a:lnTo>
                  <a:pt x="126187" y="174548"/>
                </a:lnTo>
                <a:lnTo>
                  <a:pt x="126187" y="188798"/>
                </a:lnTo>
                <a:lnTo>
                  <a:pt x="287578" y="188798"/>
                </a:lnTo>
                <a:lnTo>
                  <a:pt x="287578" y="174548"/>
                </a:lnTo>
                <a:close/>
              </a:path>
              <a:path w="335280" h="335279">
                <a:moveTo>
                  <a:pt x="287578" y="91338"/>
                </a:moveTo>
                <a:lnTo>
                  <a:pt x="126187" y="91338"/>
                </a:lnTo>
                <a:lnTo>
                  <a:pt x="126187" y="105600"/>
                </a:lnTo>
                <a:lnTo>
                  <a:pt x="287578" y="105600"/>
                </a:lnTo>
                <a:lnTo>
                  <a:pt x="287578" y="91338"/>
                </a:lnTo>
                <a:close/>
              </a:path>
              <a:path w="335280" h="335279">
                <a:moveTo>
                  <a:pt x="335254" y="14338"/>
                </a:moveTo>
                <a:lnTo>
                  <a:pt x="320954" y="14338"/>
                </a:lnTo>
                <a:lnTo>
                  <a:pt x="320954" y="320725"/>
                </a:lnTo>
                <a:lnTo>
                  <a:pt x="335254" y="320725"/>
                </a:lnTo>
                <a:lnTo>
                  <a:pt x="335254" y="14338"/>
                </a:lnTo>
                <a:close/>
              </a:path>
              <a:path w="335280" h="335279">
                <a:moveTo>
                  <a:pt x="335254" y="0"/>
                </a:moveTo>
                <a:lnTo>
                  <a:pt x="0" y="0"/>
                </a:lnTo>
                <a:lnTo>
                  <a:pt x="0" y="13970"/>
                </a:lnTo>
                <a:lnTo>
                  <a:pt x="0" y="321157"/>
                </a:lnTo>
                <a:lnTo>
                  <a:pt x="0" y="335127"/>
                </a:lnTo>
                <a:lnTo>
                  <a:pt x="335254" y="335127"/>
                </a:lnTo>
                <a:lnTo>
                  <a:pt x="335254" y="321157"/>
                </a:lnTo>
                <a:lnTo>
                  <a:pt x="14300" y="321157"/>
                </a:lnTo>
                <a:lnTo>
                  <a:pt x="14300" y="13970"/>
                </a:lnTo>
                <a:lnTo>
                  <a:pt x="335254" y="13970"/>
                </a:lnTo>
                <a:lnTo>
                  <a:pt x="3352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705611"/>
              <a:ext cx="9144000" cy="4438015"/>
            </a:xfrm>
            <a:custGeom>
              <a:avLst/>
              <a:gdLst/>
              <a:ahLst/>
              <a:cxnLst/>
              <a:rect l="l" t="t" r="r" b="b"/>
              <a:pathLst>
                <a:path w="9144000" h="4438015">
                  <a:moveTo>
                    <a:pt x="9144000" y="0"/>
                  </a:moveTo>
                  <a:lnTo>
                    <a:pt x="0" y="0"/>
                  </a:lnTo>
                  <a:lnTo>
                    <a:pt x="0" y="4437888"/>
                  </a:lnTo>
                  <a:lnTo>
                    <a:pt x="9144000" y="443788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793480" cy="706120"/>
            </a:xfrm>
            <a:custGeom>
              <a:avLst/>
              <a:gdLst/>
              <a:ahLst/>
              <a:cxnLst/>
              <a:rect l="l" t="t" r="r" b="b"/>
              <a:pathLst>
                <a:path w="8793480" h="706120">
                  <a:moveTo>
                    <a:pt x="8793480" y="0"/>
                  </a:moveTo>
                  <a:lnTo>
                    <a:pt x="0" y="0"/>
                  </a:lnTo>
                  <a:lnTo>
                    <a:pt x="0" y="705612"/>
                  </a:lnTo>
                  <a:lnTo>
                    <a:pt x="8793480" y="705612"/>
                  </a:lnTo>
                  <a:lnTo>
                    <a:pt x="879348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/>
              <a:t>OWASP</a:t>
            </a:r>
            <a:r>
              <a:rPr sz="2300" spc="-30" dirty="0"/>
              <a:t> </a:t>
            </a:r>
            <a:r>
              <a:rPr sz="2300" dirty="0"/>
              <a:t>Top</a:t>
            </a:r>
            <a:r>
              <a:rPr sz="2300" spc="-25" dirty="0"/>
              <a:t> </a:t>
            </a:r>
            <a:r>
              <a:rPr sz="2300" dirty="0"/>
              <a:t>10</a:t>
            </a:r>
            <a:r>
              <a:rPr sz="2300" spc="-10" dirty="0"/>
              <a:t> </a:t>
            </a:r>
            <a:r>
              <a:rPr sz="2300" dirty="0"/>
              <a:t>for</a:t>
            </a:r>
            <a:r>
              <a:rPr sz="2300" spc="-15" dirty="0"/>
              <a:t> </a:t>
            </a:r>
            <a:r>
              <a:rPr sz="2300" spc="-25" dirty="0"/>
              <a:t>LLM</a:t>
            </a:r>
            <a:endParaRPr sz="2300"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753110"/>
            <a:chOff x="0" y="0"/>
            <a:chExt cx="9144000" cy="753110"/>
          </a:xfrm>
        </p:grpSpPr>
        <p:sp>
          <p:nvSpPr>
            <p:cNvPr id="7" name="object 7"/>
            <p:cNvSpPr/>
            <p:nvPr/>
          </p:nvSpPr>
          <p:spPr>
            <a:xfrm>
              <a:off x="0" y="707136"/>
              <a:ext cx="599440" cy="45720"/>
            </a:xfrm>
            <a:custGeom>
              <a:avLst/>
              <a:gdLst/>
              <a:ahLst/>
              <a:cxnLst/>
              <a:rect l="l" t="t" r="r" b="b"/>
              <a:pathLst>
                <a:path w="599440" h="45720">
                  <a:moveTo>
                    <a:pt x="59893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98932" y="45720"/>
                  </a:lnTo>
                  <a:lnTo>
                    <a:pt x="598932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8388" y="0"/>
              <a:ext cx="705611" cy="7056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8931" y="707136"/>
              <a:ext cx="600710" cy="45720"/>
            </a:xfrm>
            <a:custGeom>
              <a:avLst/>
              <a:gdLst/>
              <a:ahLst/>
              <a:cxnLst/>
              <a:rect l="l" t="t" r="r" b="b"/>
              <a:pathLst>
                <a:path w="600710" h="45720">
                  <a:moveTo>
                    <a:pt x="6004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00456" y="45720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4988" y="1132332"/>
            <a:ext cx="443865" cy="175260"/>
          </a:xfrm>
          <a:prstGeom prst="rect">
            <a:avLst/>
          </a:prstGeom>
          <a:solidFill>
            <a:srgbClr val="D04901"/>
          </a:solidFill>
        </p:spPr>
        <p:txBody>
          <a:bodyPr vert="horz" wrap="square" lIns="0" tIns="2286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80"/>
              </a:spcBef>
            </a:pP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LLM01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212" y="941832"/>
            <a:ext cx="1685925" cy="195833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120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</a:pPr>
            <a:r>
              <a:rPr sz="1200" b="1" dirty="0">
                <a:solidFill>
                  <a:srgbClr val="D04901"/>
                </a:solidFill>
                <a:latin typeface="Arial"/>
                <a:cs typeface="Arial"/>
              </a:rPr>
              <a:t>Prompt</a:t>
            </a:r>
            <a:r>
              <a:rPr sz="1200" b="1" spc="-40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D04901"/>
                </a:solidFill>
                <a:latin typeface="Arial"/>
                <a:cs typeface="Arial"/>
              </a:rPr>
              <a:t>Injection</a:t>
            </a:r>
            <a:endParaRPr sz="1200">
              <a:latin typeface="Arial"/>
              <a:cs typeface="Arial"/>
            </a:endParaRPr>
          </a:p>
          <a:p>
            <a:pPr marL="113030" marR="112395">
              <a:lnSpc>
                <a:spcPct val="100000"/>
              </a:lnSpc>
              <a:spcBef>
                <a:spcPts val="785"/>
              </a:spcBef>
            </a:pPr>
            <a:r>
              <a:rPr sz="750" dirty="0">
                <a:latin typeface="Arial MT"/>
                <a:cs typeface="Arial MT"/>
              </a:rPr>
              <a:t>This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manipulates</a:t>
            </a:r>
            <a:r>
              <a:rPr sz="750" spc="-5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large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language </a:t>
            </a:r>
            <a:r>
              <a:rPr sz="750" dirty="0">
                <a:latin typeface="Arial MT"/>
                <a:cs typeface="Arial MT"/>
              </a:rPr>
              <a:t>model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(LLM)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through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crafty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inputs, </a:t>
            </a:r>
            <a:r>
              <a:rPr sz="750" dirty="0">
                <a:latin typeface="Arial MT"/>
                <a:cs typeface="Arial MT"/>
              </a:rPr>
              <a:t>causing</a:t>
            </a:r>
            <a:r>
              <a:rPr sz="750" spc="-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unintended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actions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by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the</a:t>
            </a:r>
            <a:r>
              <a:rPr sz="750" dirty="0">
                <a:latin typeface="Arial MT"/>
                <a:cs typeface="Arial MT"/>
              </a:rPr>
              <a:t> LLM.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Direct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injections</a:t>
            </a:r>
            <a:r>
              <a:rPr sz="750" spc="-4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overwrite </a:t>
            </a:r>
            <a:r>
              <a:rPr sz="750" dirty="0">
                <a:latin typeface="Arial MT"/>
                <a:cs typeface="Arial MT"/>
              </a:rPr>
              <a:t>system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prompts,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while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indirect </a:t>
            </a:r>
            <a:r>
              <a:rPr sz="750" dirty="0">
                <a:latin typeface="Arial MT"/>
                <a:cs typeface="Arial MT"/>
              </a:rPr>
              <a:t>ones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manipulate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inputs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from</a:t>
            </a:r>
            <a:r>
              <a:rPr sz="750" dirty="0">
                <a:latin typeface="Arial MT"/>
                <a:cs typeface="Arial MT"/>
              </a:rPr>
              <a:t> external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sources.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3495" y="1132332"/>
            <a:ext cx="443865" cy="175260"/>
          </a:xfrm>
          <a:prstGeom prst="rect">
            <a:avLst/>
          </a:prstGeom>
          <a:solidFill>
            <a:srgbClr val="EB8B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80"/>
              </a:spcBef>
            </a:pP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LLM02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0720" y="941832"/>
            <a:ext cx="1685925" cy="195833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1200">
              <a:latin typeface="Times New Roman"/>
              <a:cs typeface="Times New Roman"/>
            </a:endParaRPr>
          </a:p>
          <a:p>
            <a:pPr marL="113664" marR="396875">
              <a:lnSpc>
                <a:spcPct val="100000"/>
              </a:lnSpc>
            </a:pPr>
            <a:r>
              <a:rPr sz="1200" b="1" dirty="0">
                <a:solidFill>
                  <a:srgbClr val="EB8B00"/>
                </a:solidFill>
                <a:latin typeface="Arial"/>
                <a:cs typeface="Arial"/>
              </a:rPr>
              <a:t>Insecure</a:t>
            </a:r>
            <a:r>
              <a:rPr sz="1200" b="1" spc="-60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B8B00"/>
                </a:solidFill>
                <a:latin typeface="Arial"/>
                <a:cs typeface="Arial"/>
              </a:rPr>
              <a:t>Output Handling</a:t>
            </a:r>
            <a:endParaRPr sz="1200">
              <a:latin typeface="Arial"/>
              <a:cs typeface="Arial"/>
            </a:endParaRPr>
          </a:p>
          <a:p>
            <a:pPr marL="113664" marR="109855">
              <a:lnSpc>
                <a:spcPct val="100000"/>
              </a:lnSpc>
              <a:spcBef>
                <a:spcPts val="715"/>
              </a:spcBef>
            </a:pPr>
            <a:r>
              <a:rPr sz="750" dirty="0">
                <a:latin typeface="Arial MT"/>
                <a:cs typeface="Arial MT"/>
              </a:rPr>
              <a:t>This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vulnerability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occurs</a:t>
            </a:r>
            <a:r>
              <a:rPr sz="750" spc="-4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when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an</a:t>
            </a:r>
            <a:r>
              <a:rPr sz="750" dirty="0">
                <a:latin typeface="Arial MT"/>
                <a:cs typeface="Arial MT"/>
              </a:rPr>
              <a:t> LLM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output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is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accepted</a:t>
            </a:r>
            <a:r>
              <a:rPr sz="750" spc="-4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without </a:t>
            </a:r>
            <a:r>
              <a:rPr sz="750" dirty="0">
                <a:latin typeface="Arial MT"/>
                <a:cs typeface="Arial MT"/>
              </a:rPr>
              <a:t>scrutiny,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exposing</a:t>
            </a:r>
            <a:r>
              <a:rPr sz="750" spc="-4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backend </a:t>
            </a:r>
            <a:r>
              <a:rPr sz="750" dirty="0">
                <a:latin typeface="Arial MT"/>
                <a:cs typeface="Arial MT"/>
              </a:rPr>
              <a:t>systems.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Misuse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may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lead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to</a:t>
            </a:r>
            <a:r>
              <a:rPr sz="750" dirty="0">
                <a:latin typeface="Arial MT"/>
                <a:cs typeface="Arial MT"/>
              </a:rPr>
              <a:t> severe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consequences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like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XSS,</a:t>
            </a:r>
            <a:r>
              <a:rPr sz="750" dirty="0">
                <a:latin typeface="Arial MT"/>
                <a:cs typeface="Arial MT"/>
              </a:rPr>
              <a:t> CSRF,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SSRF,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privilege</a:t>
            </a:r>
            <a:r>
              <a:rPr sz="750" spc="-5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escalation, </a:t>
            </a:r>
            <a:r>
              <a:rPr sz="750" dirty="0">
                <a:latin typeface="Arial MT"/>
                <a:cs typeface="Arial MT"/>
              </a:rPr>
              <a:t>or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remote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code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execution.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3528" y="1132332"/>
            <a:ext cx="441959" cy="175260"/>
          </a:xfrm>
          <a:prstGeom prst="rect">
            <a:avLst/>
          </a:prstGeom>
          <a:solidFill>
            <a:srgbClr val="D04901"/>
          </a:solidFill>
        </p:spPr>
        <p:txBody>
          <a:bodyPr vert="horz" wrap="square" lIns="0" tIns="2286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80"/>
              </a:spcBef>
            </a:pP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LLM03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22035" y="1132332"/>
            <a:ext cx="443865" cy="175260"/>
          </a:xfrm>
          <a:prstGeom prst="rect">
            <a:avLst/>
          </a:prstGeom>
          <a:solidFill>
            <a:srgbClr val="EB8B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80"/>
              </a:spcBef>
            </a:pP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LLM04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00543" y="1132332"/>
            <a:ext cx="443865" cy="175260"/>
          </a:xfrm>
          <a:prstGeom prst="rect">
            <a:avLst/>
          </a:prstGeom>
          <a:solidFill>
            <a:srgbClr val="D04901"/>
          </a:solidFill>
        </p:spPr>
        <p:txBody>
          <a:bodyPr vert="horz" wrap="square" lIns="0" tIns="2286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80"/>
              </a:spcBef>
            </a:pP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LLM05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4988" y="3186683"/>
            <a:ext cx="443865" cy="173990"/>
          </a:xfrm>
          <a:prstGeom prst="rect">
            <a:avLst/>
          </a:prstGeom>
          <a:solidFill>
            <a:srgbClr val="EB8B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80"/>
              </a:spcBef>
            </a:pP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LLM06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3495" y="3186683"/>
            <a:ext cx="443865" cy="173990"/>
          </a:xfrm>
          <a:prstGeom prst="rect">
            <a:avLst/>
          </a:prstGeom>
          <a:solidFill>
            <a:srgbClr val="D04901"/>
          </a:solidFill>
        </p:spPr>
        <p:txBody>
          <a:bodyPr vert="horz" wrap="square" lIns="0" tIns="2286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80"/>
              </a:spcBef>
            </a:pP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LLM07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43528" y="3186683"/>
            <a:ext cx="441959" cy="173990"/>
          </a:xfrm>
          <a:prstGeom prst="rect">
            <a:avLst/>
          </a:prstGeom>
          <a:solidFill>
            <a:srgbClr val="EB8B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80"/>
              </a:spcBef>
            </a:pP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LLM08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22035" y="3183635"/>
            <a:ext cx="443865" cy="175260"/>
          </a:xfrm>
          <a:prstGeom prst="rect">
            <a:avLst/>
          </a:prstGeom>
          <a:solidFill>
            <a:srgbClr val="D04901"/>
          </a:solidFill>
        </p:spPr>
        <p:txBody>
          <a:bodyPr vert="horz" wrap="square" lIns="0" tIns="2413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90"/>
              </a:spcBef>
            </a:pP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LLM09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00543" y="3186683"/>
            <a:ext cx="443865" cy="173990"/>
          </a:xfrm>
          <a:prstGeom prst="rect">
            <a:avLst/>
          </a:prstGeom>
          <a:solidFill>
            <a:srgbClr val="EB8B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80"/>
              </a:spcBef>
            </a:pP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LLM10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29228" y="941832"/>
            <a:ext cx="1685925" cy="195833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1200">
              <a:latin typeface="Times New Roman"/>
              <a:cs typeface="Times New Roman"/>
            </a:endParaRPr>
          </a:p>
          <a:p>
            <a:pPr marL="114300" marR="587375">
              <a:lnSpc>
                <a:spcPct val="100000"/>
              </a:lnSpc>
            </a:pPr>
            <a:r>
              <a:rPr sz="1200" b="1" dirty="0">
                <a:solidFill>
                  <a:srgbClr val="D04901"/>
                </a:solidFill>
                <a:latin typeface="Arial"/>
                <a:cs typeface="Arial"/>
              </a:rPr>
              <a:t>Training</a:t>
            </a:r>
            <a:r>
              <a:rPr sz="1200" b="1" spc="-30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D04901"/>
                </a:solidFill>
                <a:latin typeface="Arial"/>
                <a:cs typeface="Arial"/>
              </a:rPr>
              <a:t>Data </a:t>
            </a:r>
            <a:r>
              <a:rPr sz="1200" b="1" spc="-10" dirty="0">
                <a:solidFill>
                  <a:srgbClr val="D04901"/>
                </a:solidFill>
                <a:latin typeface="Arial"/>
                <a:cs typeface="Arial"/>
              </a:rPr>
              <a:t>Poisoning</a:t>
            </a:r>
            <a:endParaRPr sz="1200">
              <a:latin typeface="Arial"/>
              <a:cs typeface="Arial"/>
            </a:endParaRPr>
          </a:p>
          <a:p>
            <a:pPr marL="114300" marR="72390">
              <a:lnSpc>
                <a:spcPct val="100000"/>
              </a:lnSpc>
              <a:spcBef>
                <a:spcPts val="730"/>
              </a:spcBef>
            </a:pPr>
            <a:r>
              <a:rPr sz="750" dirty="0">
                <a:latin typeface="Arial MT"/>
                <a:cs typeface="Arial MT"/>
              </a:rPr>
              <a:t>Training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data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poisoning</a:t>
            </a:r>
            <a:r>
              <a:rPr sz="750" spc="-4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refers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to</a:t>
            </a:r>
            <a:r>
              <a:rPr sz="750" spc="-10" dirty="0">
                <a:latin typeface="Arial MT"/>
                <a:cs typeface="Arial MT"/>
              </a:rPr>
              <a:t> manipulating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data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or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fine-</a:t>
            </a:r>
            <a:r>
              <a:rPr sz="750" spc="-10" dirty="0">
                <a:latin typeface="Arial MT"/>
                <a:cs typeface="Arial MT"/>
              </a:rPr>
              <a:t>tuning </a:t>
            </a:r>
            <a:r>
              <a:rPr sz="750" dirty="0">
                <a:latin typeface="Arial MT"/>
                <a:cs typeface="Arial MT"/>
              </a:rPr>
              <a:t>process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to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introduce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vulnerabilities, </a:t>
            </a:r>
            <a:r>
              <a:rPr sz="750" dirty="0">
                <a:latin typeface="Arial MT"/>
                <a:cs typeface="Arial MT"/>
              </a:rPr>
              <a:t>backdoors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or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biases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that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could </a:t>
            </a:r>
            <a:r>
              <a:rPr sz="750" dirty="0">
                <a:latin typeface="Arial MT"/>
                <a:cs typeface="Arial MT"/>
              </a:rPr>
              <a:t>compromise</a:t>
            </a:r>
            <a:r>
              <a:rPr sz="750" spc="-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model’s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security, effectiveness</a:t>
            </a:r>
            <a:r>
              <a:rPr sz="750" dirty="0">
                <a:latin typeface="Arial MT"/>
                <a:cs typeface="Arial MT"/>
              </a:rPr>
              <a:t> or</a:t>
            </a:r>
            <a:r>
              <a:rPr sz="750" spc="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ethical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behavior.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07735" y="941832"/>
            <a:ext cx="1685925" cy="195833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1200">
              <a:latin typeface="Times New Roman"/>
              <a:cs typeface="Times New Roman"/>
            </a:endParaRPr>
          </a:p>
          <a:p>
            <a:pPr marL="114935" marR="434975">
              <a:lnSpc>
                <a:spcPct val="100000"/>
              </a:lnSpc>
            </a:pPr>
            <a:r>
              <a:rPr sz="1200" b="1" dirty="0">
                <a:solidFill>
                  <a:srgbClr val="EB8B00"/>
                </a:solidFill>
                <a:latin typeface="Arial"/>
                <a:cs typeface="Arial"/>
              </a:rPr>
              <a:t>Model</a:t>
            </a:r>
            <a:r>
              <a:rPr sz="1200" b="1" spc="-10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B8B00"/>
                </a:solidFill>
                <a:latin typeface="Arial"/>
                <a:cs typeface="Arial"/>
              </a:rPr>
              <a:t>Denial</a:t>
            </a:r>
            <a:r>
              <a:rPr sz="1200" b="1" spc="-35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EB8B00"/>
                </a:solidFill>
                <a:latin typeface="Arial"/>
                <a:cs typeface="Arial"/>
              </a:rPr>
              <a:t>of </a:t>
            </a:r>
            <a:r>
              <a:rPr sz="1200" b="1" spc="-10" dirty="0">
                <a:solidFill>
                  <a:srgbClr val="EB8B00"/>
                </a:solidFill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  <a:p>
            <a:pPr marL="114935" marR="121920">
              <a:lnSpc>
                <a:spcPct val="100000"/>
              </a:lnSpc>
              <a:spcBef>
                <a:spcPts val="740"/>
              </a:spcBef>
            </a:pPr>
            <a:r>
              <a:rPr sz="750" dirty="0">
                <a:latin typeface="Arial MT"/>
                <a:cs typeface="Arial MT"/>
              </a:rPr>
              <a:t>Attackers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cause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resource-</a:t>
            </a:r>
            <a:r>
              <a:rPr sz="750" spc="-20" dirty="0">
                <a:latin typeface="Arial MT"/>
                <a:cs typeface="Arial MT"/>
              </a:rPr>
              <a:t>heavy</a:t>
            </a:r>
            <a:r>
              <a:rPr sz="750" dirty="0">
                <a:latin typeface="Arial MT"/>
                <a:cs typeface="Arial MT"/>
              </a:rPr>
              <a:t> operations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on LLMs,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leading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to</a:t>
            </a:r>
            <a:r>
              <a:rPr sz="750" dirty="0">
                <a:latin typeface="Arial MT"/>
                <a:cs typeface="Arial MT"/>
              </a:rPr>
              <a:t> service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degradation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or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high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costs.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vulnerability </a:t>
            </a:r>
            <a:r>
              <a:rPr sz="750" dirty="0">
                <a:latin typeface="Arial MT"/>
                <a:cs typeface="Arial MT"/>
              </a:rPr>
              <a:t>is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magnified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due</a:t>
            </a:r>
            <a:r>
              <a:rPr sz="750" dirty="0">
                <a:latin typeface="Arial MT"/>
                <a:cs typeface="Arial MT"/>
              </a:rPr>
              <a:t> to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resource-</a:t>
            </a:r>
            <a:r>
              <a:rPr sz="750" spc="-10" dirty="0">
                <a:latin typeface="Arial MT"/>
                <a:cs typeface="Arial MT"/>
              </a:rPr>
              <a:t>intensive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nature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of</a:t>
            </a:r>
            <a:r>
              <a:rPr sz="750" dirty="0">
                <a:latin typeface="Arial MT"/>
                <a:cs typeface="Arial MT"/>
              </a:rPr>
              <a:t> LLMs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and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unpredictability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of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user</a:t>
            </a:r>
            <a:r>
              <a:rPr sz="750" spc="-10" dirty="0">
                <a:latin typeface="Arial MT"/>
                <a:cs typeface="Arial MT"/>
              </a:rPr>
              <a:t> inputs.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86243" y="941832"/>
            <a:ext cx="1687195" cy="195833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1200">
              <a:latin typeface="Times New Roman"/>
              <a:cs typeface="Times New Roman"/>
            </a:endParaRPr>
          </a:p>
          <a:p>
            <a:pPr marL="115570" marR="519430">
              <a:lnSpc>
                <a:spcPct val="100000"/>
              </a:lnSpc>
            </a:pPr>
            <a:r>
              <a:rPr sz="1200" b="1" dirty="0">
                <a:solidFill>
                  <a:srgbClr val="D04901"/>
                </a:solidFill>
                <a:latin typeface="Arial"/>
                <a:cs typeface="Arial"/>
              </a:rPr>
              <a:t>Supply</a:t>
            </a:r>
            <a:r>
              <a:rPr sz="1200" b="1" spc="-5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D04901"/>
                </a:solidFill>
                <a:latin typeface="Arial"/>
                <a:cs typeface="Arial"/>
              </a:rPr>
              <a:t>Chain Vulnerabilities</a:t>
            </a:r>
            <a:endParaRPr sz="1200">
              <a:latin typeface="Arial"/>
              <a:cs typeface="Arial"/>
            </a:endParaRPr>
          </a:p>
          <a:p>
            <a:pPr marL="115570" marR="97790">
              <a:lnSpc>
                <a:spcPct val="100000"/>
              </a:lnSpc>
              <a:spcBef>
                <a:spcPts val="680"/>
              </a:spcBef>
            </a:pPr>
            <a:r>
              <a:rPr sz="750" dirty="0">
                <a:latin typeface="Arial MT"/>
                <a:cs typeface="Arial MT"/>
              </a:rPr>
              <a:t>LLM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application</a:t>
            </a:r>
            <a:r>
              <a:rPr sz="750" spc="-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lifecycle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can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be</a:t>
            </a:r>
            <a:r>
              <a:rPr sz="750" dirty="0">
                <a:latin typeface="Arial MT"/>
                <a:cs typeface="Arial MT"/>
              </a:rPr>
              <a:t> compromised</a:t>
            </a:r>
            <a:r>
              <a:rPr sz="750" spc="-4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by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vulnerable </a:t>
            </a:r>
            <a:r>
              <a:rPr sz="750" dirty="0">
                <a:latin typeface="Arial MT"/>
                <a:cs typeface="Arial MT"/>
              </a:rPr>
              <a:t>components</a:t>
            </a:r>
            <a:r>
              <a:rPr sz="750" spc="-4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or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services,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leading</a:t>
            </a:r>
            <a:r>
              <a:rPr sz="750" spc="-4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to</a:t>
            </a:r>
            <a:r>
              <a:rPr sz="750" dirty="0">
                <a:latin typeface="Arial MT"/>
                <a:cs typeface="Arial MT"/>
              </a:rPr>
              <a:t> security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attacks.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Using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third-</a:t>
            </a:r>
            <a:r>
              <a:rPr sz="750" spc="-20" dirty="0">
                <a:latin typeface="Arial MT"/>
                <a:cs typeface="Arial MT"/>
              </a:rPr>
              <a:t>party</a:t>
            </a:r>
            <a:r>
              <a:rPr sz="750" dirty="0">
                <a:latin typeface="Arial MT"/>
                <a:cs typeface="Arial MT"/>
              </a:rPr>
              <a:t> datasets,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pre-</a:t>
            </a:r>
            <a:r>
              <a:rPr sz="750" spc="-10" dirty="0">
                <a:latin typeface="Arial MT"/>
                <a:cs typeface="Arial MT"/>
              </a:rPr>
              <a:t>trained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models,</a:t>
            </a:r>
            <a:r>
              <a:rPr sz="750" spc="-25" dirty="0">
                <a:latin typeface="Arial MT"/>
                <a:cs typeface="Arial MT"/>
              </a:rPr>
              <a:t> and</a:t>
            </a:r>
            <a:r>
              <a:rPr sz="750" dirty="0">
                <a:latin typeface="Arial MT"/>
                <a:cs typeface="Arial MT"/>
              </a:rPr>
              <a:t> plugins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and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vulnerabilities.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2212" y="2991611"/>
            <a:ext cx="1685925" cy="195833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100">
              <a:latin typeface="Times New Roman"/>
              <a:cs typeface="Times New Roman"/>
            </a:endParaRPr>
          </a:p>
          <a:p>
            <a:pPr marL="113030" marR="142240">
              <a:lnSpc>
                <a:spcPct val="100000"/>
              </a:lnSpc>
            </a:pPr>
            <a:r>
              <a:rPr sz="1100" b="1" dirty="0">
                <a:solidFill>
                  <a:srgbClr val="EB8B00"/>
                </a:solidFill>
                <a:latin typeface="Arial"/>
                <a:cs typeface="Arial"/>
              </a:rPr>
              <a:t>Sensitive</a:t>
            </a:r>
            <a:r>
              <a:rPr sz="1100" b="1" spc="-30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EB8B00"/>
                </a:solidFill>
                <a:latin typeface="Arial"/>
                <a:cs typeface="Arial"/>
              </a:rPr>
              <a:t>Information Disclosure</a:t>
            </a:r>
            <a:endParaRPr sz="1100">
              <a:latin typeface="Arial"/>
              <a:cs typeface="Arial"/>
            </a:endParaRPr>
          </a:p>
          <a:p>
            <a:pPr marL="113030" marR="111125">
              <a:lnSpc>
                <a:spcPct val="100000"/>
              </a:lnSpc>
              <a:spcBef>
                <a:spcPts val="935"/>
              </a:spcBef>
            </a:pPr>
            <a:r>
              <a:rPr sz="750" dirty="0">
                <a:latin typeface="Arial MT"/>
                <a:cs typeface="Arial MT"/>
              </a:rPr>
              <a:t>LLM’s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may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inadvertently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reveal </a:t>
            </a:r>
            <a:r>
              <a:rPr sz="750" dirty="0">
                <a:latin typeface="Arial MT"/>
                <a:cs typeface="Arial MT"/>
              </a:rPr>
              <a:t>confidential</a:t>
            </a:r>
            <a:r>
              <a:rPr sz="750" spc="-4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data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its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responses, </a:t>
            </a:r>
            <a:r>
              <a:rPr sz="750" dirty="0">
                <a:latin typeface="Arial MT"/>
                <a:cs typeface="Arial MT"/>
              </a:rPr>
              <a:t>leading</a:t>
            </a:r>
            <a:r>
              <a:rPr sz="750" spc="-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to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unauthorised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data</a:t>
            </a:r>
            <a:r>
              <a:rPr sz="750" dirty="0">
                <a:latin typeface="Arial MT"/>
                <a:cs typeface="Arial MT"/>
              </a:rPr>
              <a:t> access,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privacy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violations,</a:t>
            </a:r>
            <a:r>
              <a:rPr sz="750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and</a:t>
            </a:r>
            <a:r>
              <a:rPr sz="750" dirty="0">
                <a:latin typeface="Arial MT"/>
                <a:cs typeface="Arial MT"/>
              </a:rPr>
              <a:t> security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breaches.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Implement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data</a:t>
            </a:r>
            <a:r>
              <a:rPr sz="750" dirty="0">
                <a:latin typeface="Arial MT"/>
                <a:cs typeface="Arial MT"/>
              </a:rPr>
              <a:t> sanitization</a:t>
            </a:r>
            <a:r>
              <a:rPr sz="750" spc="-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and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strict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user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policies </a:t>
            </a:r>
            <a:r>
              <a:rPr sz="750" dirty="0">
                <a:latin typeface="Arial MT"/>
                <a:cs typeface="Arial MT"/>
              </a:rPr>
              <a:t>to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mitigate</a:t>
            </a:r>
            <a:r>
              <a:rPr sz="750" spc="-4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this.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50720" y="2991611"/>
            <a:ext cx="1685925" cy="195833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200">
              <a:latin typeface="Times New Roman"/>
              <a:cs typeface="Times New Roman"/>
            </a:endParaRPr>
          </a:p>
          <a:p>
            <a:pPr marL="113664" marR="429895">
              <a:lnSpc>
                <a:spcPct val="100000"/>
              </a:lnSpc>
            </a:pPr>
            <a:r>
              <a:rPr sz="1200" b="1" dirty="0">
                <a:solidFill>
                  <a:srgbClr val="D04901"/>
                </a:solidFill>
                <a:latin typeface="Arial"/>
                <a:cs typeface="Arial"/>
              </a:rPr>
              <a:t>Insecure</a:t>
            </a:r>
            <a:r>
              <a:rPr sz="1200" b="1" spc="-60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D04901"/>
                </a:solidFill>
                <a:latin typeface="Arial"/>
                <a:cs typeface="Arial"/>
              </a:rPr>
              <a:t>Plugin Design</a:t>
            </a:r>
            <a:endParaRPr sz="1200">
              <a:latin typeface="Arial"/>
              <a:cs typeface="Arial"/>
            </a:endParaRPr>
          </a:p>
          <a:p>
            <a:pPr marL="113664" marR="86360">
              <a:lnSpc>
                <a:spcPct val="100000"/>
              </a:lnSpc>
              <a:spcBef>
                <a:spcPts val="700"/>
              </a:spcBef>
            </a:pPr>
            <a:r>
              <a:rPr sz="750" dirty="0">
                <a:latin typeface="Arial MT"/>
                <a:cs typeface="Arial MT"/>
              </a:rPr>
              <a:t>LLM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plugins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can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have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insecure </a:t>
            </a:r>
            <a:r>
              <a:rPr sz="750" dirty="0">
                <a:latin typeface="Arial MT"/>
                <a:cs typeface="Arial MT"/>
              </a:rPr>
              <a:t>inputs</a:t>
            </a:r>
            <a:r>
              <a:rPr sz="750" spc="-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and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insufficient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access </a:t>
            </a:r>
            <a:r>
              <a:rPr sz="750" dirty="0">
                <a:latin typeface="Arial MT"/>
                <a:cs typeface="Arial MT"/>
              </a:rPr>
              <a:t>control</a:t>
            </a:r>
            <a:r>
              <a:rPr sz="750" spc="-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due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to lack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of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application </a:t>
            </a:r>
            <a:r>
              <a:rPr sz="750" dirty="0">
                <a:latin typeface="Arial MT"/>
                <a:cs typeface="Arial MT"/>
              </a:rPr>
              <a:t>control.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Attackers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can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exploit</a:t>
            </a:r>
            <a:r>
              <a:rPr sz="750" spc="-20" dirty="0">
                <a:latin typeface="Arial MT"/>
                <a:cs typeface="Arial MT"/>
              </a:rPr>
              <a:t> these</a:t>
            </a:r>
            <a:r>
              <a:rPr sz="750" spc="-10" dirty="0">
                <a:latin typeface="Arial MT"/>
                <a:cs typeface="Arial MT"/>
              </a:rPr>
              <a:t> vulnerabilities,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resulting in</a:t>
            </a:r>
            <a:r>
              <a:rPr sz="750" spc="50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sever</a:t>
            </a:r>
            <a:r>
              <a:rPr sz="750" spc="-10" dirty="0">
                <a:latin typeface="Arial MT"/>
                <a:cs typeface="Arial MT"/>
              </a:rPr>
              <a:t> consequences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like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remote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code</a:t>
            </a:r>
            <a:r>
              <a:rPr sz="750" spc="-10" dirty="0">
                <a:latin typeface="Arial MT"/>
                <a:cs typeface="Arial MT"/>
              </a:rPr>
              <a:t> execution.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29228" y="2991611"/>
            <a:ext cx="1685925" cy="195833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2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</a:pPr>
            <a:r>
              <a:rPr sz="1200" b="1" dirty="0">
                <a:solidFill>
                  <a:srgbClr val="EB8B00"/>
                </a:solidFill>
                <a:latin typeface="Arial"/>
                <a:cs typeface="Arial"/>
              </a:rPr>
              <a:t>Excessive</a:t>
            </a:r>
            <a:r>
              <a:rPr sz="1200" b="1" spc="-65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B8B00"/>
                </a:solidFill>
                <a:latin typeface="Arial"/>
                <a:cs typeface="Arial"/>
              </a:rPr>
              <a:t>Agency</a:t>
            </a:r>
            <a:endParaRPr sz="1200">
              <a:latin typeface="Arial"/>
              <a:cs typeface="Arial"/>
            </a:endParaRPr>
          </a:p>
          <a:p>
            <a:pPr marL="114300" marR="241935">
              <a:lnSpc>
                <a:spcPct val="100000"/>
              </a:lnSpc>
              <a:spcBef>
                <a:spcPts val="755"/>
              </a:spcBef>
            </a:pPr>
            <a:r>
              <a:rPr sz="750" dirty="0">
                <a:latin typeface="Arial MT"/>
                <a:cs typeface="Arial MT"/>
              </a:rPr>
              <a:t>LLM-</a:t>
            </a:r>
            <a:r>
              <a:rPr sz="750" spc="-10" dirty="0">
                <a:latin typeface="Arial MT"/>
                <a:cs typeface="Arial MT"/>
              </a:rPr>
              <a:t>based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systems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may</a:t>
            </a:r>
            <a:r>
              <a:rPr sz="750" dirty="0">
                <a:latin typeface="Arial MT"/>
                <a:cs typeface="Arial MT"/>
              </a:rPr>
              <a:t> undertake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actions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leading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to</a:t>
            </a:r>
            <a:r>
              <a:rPr sz="750" dirty="0">
                <a:latin typeface="Arial MT"/>
                <a:cs typeface="Arial MT"/>
              </a:rPr>
              <a:t> unintended </a:t>
            </a:r>
            <a:r>
              <a:rPr sz="750" spc="-10" dirty="0">
                <a:latin typeface="Arial MT"/>
                <a:cs typeface="Arial MT"/>
              </a:rPr>
              <a:t>consequences.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The</a:t>
            </a:r>
            <a:r>
              <a:rPr sz="750" dirty="0">
                <a:latin typeface="Arial MT"/>
                <a:cs typeface="Arial MT"/>
              </a:rPr>
              <a:t> issue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arises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from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excessive functionality,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permissions,</a:t>
            </a:r>
            <a:r>
              <a:rPr sz="750" spc="1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or</a:t>
            </a:r>
            <a:r>
              <a:rPr sz="750" dirty="0">
                <a:latin typeface="Arial MT"/>
                <a:cs typeface="Arial MT"/>
              </a:rPr>
              <a:t> autonomy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granted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to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the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LLM-</a:t>
            </a:r>
            <a:r>
              <a:rPr sz="750" dirty="0">
                <a:latin typeface="Arial MT"/>
                <a:cs typeface="Arial MT"/>
              </a:rPr>
              <a:t> based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systems.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07735" y="2991611"/>
            <a:ext cx="1685925" cy="195833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200">
              <a:latin typeface="Times New Roman"/>
              <a:cs typeface="Times New Roman"/>
            </a:endParaRPr>
          </a:p>
          <a:p>
            <a:pPr marL="114935">
              <a:lnSpc>
                <a:spcPct val="100000"/>
              </a:lnSpc>
            </a:pPr>
            <a:r>
              <a:rPr sz="1200" b="1" spc="-10" dirty="0">
                <a:solidFill>
                  <a:srgbClr val="D04901"/>
                </a:solidFill>
                <a:latin typeface="Arial"/>
                <a:cs typeface="Arial"/>
              </a:rPr>
              <a:t>Overreliance</a:t>
            </a:r>
            <a:endParaRPr sz="1200">
              <a:latin typeface="Arial"/>
              <a:cs typeface="Arial"/>
            </a:endParaRPr>
          </a:p>
          <a:p>
            <a:pPr marL="114935" marR="91440">
              <a:lnSpc>
                <a:spcPct val="100000"/>
              </a:lnSpc>
              <a:spcBef>
                <a:spcPts val="755"/>
              </a:spcBef>
            </a:pPr>
            <a:r>
              <a:rPr sz="750" dirty="0">
                <a:latin typeface="Arial MT"/>
                <a:cs typeface="Arial MT"/>
              </a:rPr>
              <a:t>Systems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or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people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overly depending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on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LLMs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without </a:t>
            </a:r>
            <a:r>
              <a:rPr sz="750" dirty="0">
                <a:latin typeface="Arial MT"/>
                <a:cs typeface="Arial MT"/>
              </a:rPr>
              <a:t>oversight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may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face</a:t>
            </a:r>
            <a:r>
              <a:rPr sz="750" spc="-10" dirty="0">
                <a:latin typeface="Arial MT"/>
                <a:cs typeface="Arial MT"/>
              </a:rPr>
              <a:t> misinformation, miscommunication,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legal</a:t>
            </a:r>
            <a:r>
              <a:rPr sz="750" spc="4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issues, </a:t>
            </a:r>
            <a:r>
              <a:rPr sz="750" dirty="0">
                <a:latin typeface="Arial MT"/>
                <a:cs typeface="Arial MT"/>
              </a:rPr>
              <a:t>and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security </a:t>
            </a:r>
            <a:r>
              <a:rPr sz="750" spc="-10" dirty="0">
                <a:latin typeface="Arial MT"/>
                <a:cs typeface="Arial MT"/>
              </a:rPr>
              <a:t>vulnerabilities</a:t>
            </a:r>
            <a:r>
              <a:rPr sz="750" dirty="0">
                <a:latin typeface="Arial MT"/>
                <a:cs typeface="Arial MT"/>
              </a:rPr>
              <a:t> due</a:t>
            </a:r>
            <a:r>
              <a:rPr sz="750" spc="20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to</a:t>
            </a:r>
            <a:r>
              <a:rPr sz="750" dirty="0">
                <a:latin typeface="Arial MT"/>
                <a:cs typeface="Arial MT"/>
              </a:rPr>
              <a:t> incorrect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or</a:t>
            </a:r>
            <a:r>
              <a:rPr sz="750" spc="3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inappropriate content </a:t>
            </a:r>
            <a:r>
              <a:rPr sz="750" dirty="0">
                <a:latin typeface="Arial MT"/>
                <a:cs typeface="Arial MT"/>
              </a:rPr>
              <a:t>generated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by </a:t>
            </a:r>
            <a:r>
              <a:rPr sz="750" spc="-10" dirty="0">
                <a:latin typeface="Arial MT"/>
                <a:cs typeface="Arial MT"/>
              </a:rPr>
              <a:t>LLMs.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86243" y="2991611"/>
            <a:ext cx="1687195" cy="195833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200">
              <a:latin typeface="Times New Roman"/>
              <a:cs typeface="Times New Roman"/>
            </a:endParaRPr>
          </a:p>
          <a:p>
            <a:pPr marL="115570">
              <a:lnSpc>
                <a:spcPct val="100000"/>
              </a:lnSpc>
            </a:pPr>
            <a:r>
              <a:rPr sz="1200" b="1" dirty="0">
                <a:solidFill>
                  <a:srgbClr val="EB8B00"/>
                </a:solidFill>
                <a:latin typeface="Arial"/>
                <a:cs typeface="Arial"/>
              </a:rPr>
              <a:t>Model</a:t>
            </a:r>
            <a:r>
              <a:rPr sz="1200" b="1" spc="-25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EB8B00"/>
                </a:solidFill>
                <a:latin typeface="Arial"/>
                <a:cs typeface="Arial"/>
              </a:rPr>
              <a:t>Theft</a:t>
            </a:r>
            <a:endParaRPr sz="1200">
              <a:latin typeface="Arial"/>
              <a:cs typeface="Arial"/>
            </a:endParaRPr>
          </a:p>
          <a:p>
            <a:pPr marL="115570" marR="89535">
              <a:lnSpc>
                <a:spcPct val="100000"/>
              </a:lnSpc>
              <a:spcBef>
                <a:spcPts val="720"/>
              </a:spcBef>
            </a:pPr>
            <a:r>
              <a:rPr sz="750" dirty="0">
                <a:latin typeface="Arial MT"/>
                <a:cs typeface="Arial MT"/>
              </a:rPr>
              <a:t>This</a:t>
            </a:r>
            <a:r>
              <a:rPr sz="750" spc="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involves </a:t>
            </a:r>
            <a:r>
              <a:rPr sz="750" spc="-10" dirty="0">
                <a:latin typeface="Arial MT"/>
                <a:cs typeface="Arial MT"/>
              </a:rPr>
              <a:t>unauthorised access, </a:t>
            </a:r>
            <a:r>
              <a:rPr sz="750" dirty="0">
                <a:latin typeface="Arial MT"/>
                <a:cs typeface="Arial MT"/>
              </a:rPr>
              <a:t>copying,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or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exfiltration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of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proprietary</a:t>
            </a:r>
            <a:r>
              <a:rPr sz="750" spc="-4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LLM</a:t>
            </a:r>
            <a:r>
              <a:rPr sz="750" spc="-3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models.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The</a:t>
            </a:r>
            <a:r>
              <a:rPr sz="750" spc="50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impact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includes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economic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loses, </a:t>
            </a:r>
            <a:r>
              <a:rPr sz="750" dirty="0">
                <a:latin typeface="Arial MT"/>
                <a:cs typeface="Arial MT"/>
              </a:rPr>
              <a:t>compromised</a:t>
            </a:r>
            <a:r>
              <a:rPr sz="750" spc="-5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competitive </a:t>
            </a:r>
            <a:r>
              <a:rPr sz="750" dirty="0">
                <a:latin typeface="Arial MT"/>
                <a:cs typeface="Arial MT"/>
              </a:rPr>
              <a:t>advantage,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and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potential</a:t>
            </a:r>
            <a:r>
              <a:rPr sz="750" spc="-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access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spc="-25" dirty="0">
                <a:latin typeface="Arial MT"/>
                <a:cs typeface="Arial MT"/>
              </a:rPr>
              <a:t>to</a:t>
            </a:r>
            <a:r>
              <a:rPr sz="750" dirty="0">
                <a:latin typeface="Arial MT"/>
                <a:cs typeface="Arial MT"/>
              </a:rPr>
              <a:t> sensitive</a:t>
            </a:r>
            <a:r>
              <a:rPr sz="750" spc="-4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information.</a:t>
            </a:r>
            <a:endParaRPr sz="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73020" y="1299463"/>
          <a:ext cx="4006214" cy="2886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395">
                <a:tc gridSpan="2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PERFORMANCE</a:t>
                      </a:r>
                      <a:r>
                        <a:rPr sz="900" b="1" i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900" b="1" i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EB8B00"/>
                      </a:solidFill>
                      <a:prstDash val="solid"/>
                    </a:lnL>
                    <a:lnR w="19050">
                      <a:solidFill>
                        <a:srgbClr val="EB8B00"/>
                      </a:solidFill>
                      <a:prstDash val="solid"/>
                    </a:lnR>
                    <a:solidFill>
                      <a:srgbClr val="EB8B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40335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EB8B00"/>
                          </a:solidFill>
                          <a:latin typeface="Arial"/>
                          <a:cs typeface="Arial"/>
                        </a:rPr>
                        <a:t>Bias</a:t>
                      </a:r>
                      <a:r>
                        <a:rPr sz="800" b="1" spc="-20" dirty="0">
                          <a:solidFill>
                            <a:srgbClr val="EB8B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solidFill>
                            <a:srgbClr val="EB8B0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EB8B00"/>
                          </a:solidFill>
                          <a:latin typeface="Arial"/>
                          <a:cs typeface="Arial"/>
                        </a:rPr>
                        <a:t> Hallucination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EB8B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800" b="1" spc="-10" dirty="0">
                          <a:solidFill>
                            <a:srgbClr val="EB8B00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EB8B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140335">
                        <a:lnSpc>
                          <a:spcPts val="900"/>
                        </a:lnSpc>
                        <a:spcBef>
                          <a:spcPts val="15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Defining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measuring</a:t>
                      </a:r>
                      <a:r>
                        <a:rPr sz="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fairness</a:t>
                      </a:r>
                      <a:r>
                        <a:rPr sz="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for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EB8B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900"/>
                        </a:lnSpc>
                        <a:spcBef>
                          <a:spcPts val="15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Enhancing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cyber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security</a:t>
                      </a:r>
                      <a:r>
                        <a:rPr sz="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of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EB8B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85">
                <a:tc>
                  <a:txBody>
                    <a:bodyPr/>
                    <a:lstStyle/>
                    <a:p>
                      <a:pPr marL="140335">
                        <a:lnSpc>
                          <a:spcPts val="860"/>
                        </a:lnSpc>
                      </a:pPr>
                      <a:r>
                        <a:rPr sz="800" spc="-10" dirty="0">
                          <a:latin typeface="Arial MT"/>
                          <a:cs typeface="Arial MT"/>
                        </a:rPr>
                        <a:t>intersectional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groups</a:t>
                      </a:r>
                      <a:r>
                        <a:rPr sz="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8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testing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EB8B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860"/>
                        </a:lnSpc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systems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anticipating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malicious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EB8B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140335">
                        <a:lnSpc>
                          <a:spcPts val="919"/>
                        </a:lnSpc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against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defined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standards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EB8B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919"/>
                        </a:lnSpc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attacks,</a:t>
                      </a:r>
                      <a:r>
                        <a:rPr sz="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such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adversarial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attacks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EB8B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800" b="1" spc="-10" dirty="0">
                          <a:solidFill>
                            <a:srgbClr val="EB8B00"/>
                          </a:solidFill>
                          <a:latin typeface="Arial"/>
                          <a:cs typeface="Arial"/>
                        </a:rPr>
                        <a:t>Interpretability</a:t>
                      </a:r>
                      <a:r>
                        <a:rPr sz="800" b="1" spc="30" dirty="0">
                          <a:solidFill>
                            <a:srgbClr val="EB8B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solidFill>
                            <a:srgbClr val="EB8B0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800" b="1" spc="60" dirty="0">
                          <a:solidFill>
                            <a:srgbClr val="EB8B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EB8B00"/>
                          </a:solidFill>
                          <a:latin typeface="Arial"/>
                          <a:cs typeface="Arial"/>
                        </a:rPr>
                        <a:t>Explainability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EB8B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800" b="1" spc="-10" dirty="0">
                          <a:solidFill>
                            <a:srgbClr val="EB8B00"/>
                          </a:solidFill>
                          <a:latin typeface="Arial"/>
                          <a:cs typeface="Arial"/>
                        </a:rPr>
                        <a:t>Robustness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R w="12700">
                      <a:solidFill>
                        <a:srgbClr val="EB8B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140335">
                        <a:lnSpc>
                          <a:spcPts val="900"/>
                        </a:lnSpc>
                        <a:spcBef>
                          <a:spcPts val="15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Translating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curating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decision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EB8B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900"/>
                        </a:lnSpc>
                        <a:spcBef>
                          <a:spcPts val="15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Enabling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high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performing</a:t>
                      </a:r>
                      <a:r>
                        <a:rPr sz="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systems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EB8B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285">
                <a:tc>
                  <a:txBody>
                    <a:bodyPr/>
                    <a:lstStyle/>
                    <a:p>
                      <a:pPr marL="140335">
                        <a:lnSpc>
                          <a:spcPts val="860"/>
                        </a:lnSpc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making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to different</a:t>
                      </a:r>
                      <a:r>
                        <a:rPr sz="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stakeholders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based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EB8B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860"/>
                        </a:lnSpc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over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time,</a:t>
                      </a:r>
                      <a:r>
                        <a:rPr sz="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and reducing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sensitivity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EB8B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140335">
                        <a:lnSpc>
                          <a:spcPts val="919"/>
                        </a:lnSpc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their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needs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uses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EB8B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919"/>
                        </a:lnSpc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slight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changes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EB8B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b="1" spc="-10" dirty="0">
                          <a:solidFill>
                            <a:srgbClr val="EB8B00"/>
                          </a:solidFill>
                          <a:latin typeface="Arial"/>
                          <a:cs typeface="Arial"/>
                        </a:rPr>
                        <a:t>Privacy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EB8B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b="1" spc="-10" dirty="0">
                          <a:solidFill>
                            <a:srgbClr val="EB8B00"/>
                          </a:solidFill>
                          <a:latin typeface="Arial"/>
                          <a:cs typeface="Arial"/>
                        </a:rPr>
                        <a:t>Safety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EB8B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140335">
                        <a:lnSpc>
                          <a:spcPts val="900"/>
                        </a:lnSpc>
                        <a:spcBef>
                          <a:spcPts val="15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Utilising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emergent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privacy-preserving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EB8B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900"/>
                        </a:lnSpc>
                        <a:spcBef>
                          <a:spcPts val="155"/>
                        </a:spcBef>
                      </a:pPr>
                      <a:r>
                        <a:rPr sz="800" spc="-10" dirty="0">
                          <a:latin typeface="Arial MT"/>
                          <a:cs typeface="Arial MT"/>
                        </a:rPr>
                        <a:t>Designing,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testing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model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EB8B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285">
                <a:tc>
                  <a:txBody>
                    <a:bodyPr/>
                    <a:lstStyle/>
                    <a:p>
                      <a:pPr marL="140335">
                        <a:lnSpc>
                          <a:spcPts val="860"/>
                        </a:lnSpc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technologies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train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resistant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systems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EB8B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860"/>
                        </a:lnSpc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performance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context of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human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EB8B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140335">
                        <a:lnSpc>
                          <a:spcPts val="860"/>
                        </a:lnSpc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large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sets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while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respecting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EB8B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860"/>
                        </a:lnSpc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uses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anticipate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remediate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EB8B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140335">
                        <a:lnSpc>
                          <a:spcPts val="919"/>
                        </a:lnSpc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protections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EB8B00"/>
                      </a:solidFill>
                      <a:prstDash val="solid"/>
                    </a:lnL>
                    <a:lnB w="12700">
                      <a:solidFill>
                        <a:srgbClr val="EB8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919"/>
                        </a:lnSpc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potential</a:t>
                      </a:r>
                      <a:r>
                        <a:rPr sz="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harms.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EB8B00"/>
                      </a:solidFill>
                      <a:prstDash val="solid"/>
                    </a:lnR>
                    <a:lnB w="12700">
                      <a:solidFill>
                        <a:srgbClr val="EB8B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784847" y="1312163"/>
            <a:ext cx="2131060" cy="2886710"/>
          </a:xfrm>
          <a:custGeom>
            <a:avLst/>
            <a:gdLst/>
            <a:ahLst/>
            <a:cxnLst/>
            <a:rect l="l" t="t" r="r" b="b"/>
            <a:pathLst>
              <a:path w="2131059" h="2886710">
                <a:moveTo>
                  <a:pt x="0" y="2886456"/>
                </a:moveTo>
                <a:lnTo>
                  <a:pt x="2130552" y="2886456"/>
                </a:lnTo>
                <a:lnTo>
                  <a:pt x="2130552" y="0"/>
                </a:lnTo>
                <a:lnTo>
                  <a:pt x="0" y="0"/>
                </a:lnTo>
                <a:lnTo>
                  <a:pt x="0" y="2886456"/>
                </a:lnTo>
                <a:close/>
              </a:path>
              <a:path w="2131059" h="2886710">
                <a:moveTo>
                  <a:pt x="0" y="227075"/>
                </a:moveTo>
                <a:lnTo>
                  <a:pt x="2130552" y="227075"/>
                </a:lnTo>
                <a:lnTo>
                  <a:pt x="2130552" y="10667"/>
                </a:lnTo>
                <a:lnTo>
                  <a:pt x="0" y="10667"/>
                </a:lnTo>
                <a:lnTo>
                  <a:pt x="0" y="227075"/>
                </a:lnTo>
                <a:close/>
              </a:path>
            </a:pathLst>
          </a:custGeom>
          <a:ln w="12700">
            <a:solidFill>
              <a:srgbClr val="D049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312163"/>
            <a:ext cx="2153920" cy="2886710"/>
          </a:xfrm>
          <a:custGeom>
            <a:avLst/>
            <a:gdLst/>
            <a:ahLst/>
            <a:cxnLst/>
            <a:rect l="l" t="t" r="r" b="b"/>
            <a:pathLst>
              <a:path w="2153920" h="2886710">
                <a:moveTo>
                  <a:pt x="0" y="2886456"/>
                </a:moveTo>
                <a:lnTo>
                  <a:pt x="2153412" y="2886456"/>
                </a:lnTo>
                <a:lnTo>
                  <a:pt x="2153412" y="0"/>
                </a:lnTo>
                <a:lnTo>
                  <a:pt x="0" y="0"/>
                </a:lnTo>
                <a:lnTo>
                  <a:pt x="0" y="2886456"/>
                </a:lnTo>
                <a:close/>
              </a:path>
              <a:path w="2153920" h="2886710">
                <a:moveTo>
                  <a:pt x="0" y="227075"/>
                </a:moveTo>
                <a:lnTo>
                  <a:pt x="2153412" y="227075"/>
                </a:lnTo>
                <a:lnTo>
                  <a:pt x="2153412" y="10667"/>
                </a:lnTo>
                <a:lnTo>
                  <a:pt x="0" y="10667"/>
                </a:lnTo>
                <a:lnTo>
                  <a:pt x="0" y="227075"/>
                </a:lnTo>
                <a:close/>
              </a:path>
            </a:pathLst>
          </a:custGeom>
          <a:ln w="12700">
            <a:solidFill>
              <a:srgbClr val="D049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8793480" cy="706120"/>
          </a:xfrm>
          <a:custGeom>
            <a:avLst/>
            <a:gdLst/>
            <a:ahLst/>
            <a:cxnLst/>
            <a:rect l="l" t="t" r="r" b="b"/>
            <a:pathLst>
              <a:path w="8793480" h="706120">
                <a:moveTo>
                  <a:pt x="8793480" y="0"/>
                </a:moveTo>
                <a:lnTo>
                  <a:pt x="0" y="0"/>
                </a:lnTo>
                <a:lnTo>
                  <a:pt x="0" y="705612"/>
                </a:lnTo>
                <a:lnTo>
                  <a:pt x="8793480" y="705612"/>
                </a:lnTo>
                <a:lnTo>
                  <a:pt x="8793480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/>
              <a:t>Risk</a:t>
            </a:r>
            <a:r>
              <a:rPr sz="2300" spc="-55" dirty="0"/>
              <a:t> </a:t>
            </a:r>
            <a:r>
              <a:rPr sz="2300" dirty="0"/>
              <a:t>and</a:t>
            </a:r>
            <a:r>
              <a:rPr sz="2300" spc="-55" dirty="0"/>
              <a:t> </a:t>
            </a:r>
            <a:r>
              <a:rPr sz="2300" dirty="0"/>
              <a:t>Regulations</a:t>
            </a:r>
            <a:r>
              <a:rPr sz="2300" spc="-65" dirty="0"/>
              <a:t> </a:t>
            </a:r>
            <a:r>
              <a:rPr sz="2300" dirty="0"/>
              <a:t>Framework</a:t>
            </a:r>
            <a:r>
              <a:rPr sz="2300" spc="-90" dirty="0"/>
              <a:t> </a:t>
            </a:r>
            <a:r>
              <a:rPr sz="2300" dirty="0"/>
              <a:t>with</a:t>
            </a:r>
            <a:r>
              <a:rPr sz="2300" spc="-55" dirty="0"/>
              <a:t> </a:t>
            </a:r>
            <a:r>
              <a:rPr sz="2300" dirty="0"/>
              <a:t>a</a:t>
            </a:r>
            <a:r>
              <a:rPr sz="2300" spc="-70" dirty="0"/>
              <a:t> </a:t>
            </a:r>
            <a:r>
              <a:rPr sz="2300" dirty="0"/>
              <a:t>Guardrail</a:t>
            </a:r>
            <a:r>
              <a:rPr sz="2300" spc="-70" dirty="0"/>
              <a:t> </a:t>
            </a:r>
            <a:r>
              <a:rPr sz="2300" spc="-10" dirty="0"/>
              <a:t>Ecosystem</a:t>
            </a:r>
            <a:endParaRPr sz="2300"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144000" cy="749935"/>
            <a:chOff x="0" y="0"/>
            <a:chExt cx="9144000" cy="749935"/>
          </a:xfrm>
        </p:grpSpPr>
        <p:sp>
          <p:nvSpPr>
            <p:cNvPr id="8" name="object 8"/>
            <p:cNvSpPr/>
            <p:nvPr/>
          </p:nvSpPr>
          <p:spPr>
            <a:xfrm>
              <a:off x="0" y="704087"/>
              <a:ext cx="599440" cy="45720"/>
            </a:xfrm>
            <a:custGeom>
              <a:avLst/>
              <a:gdLst/>
              <a:ahLst/>
              <a:cxnLst/>
              <a:rect l="l" t="t" r="r" b="b"/>
              <a:pathLst>
                <a:path w="599440" h="45720">
                  <a:moveTo>
                    <a:pt x="59893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98932" y="45720"/>
                  </a:lnTo>
                  <a:lnTo>
                    <a:pt x="598932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8388" y="0"/>
              <a:ext cx="705611" cy="7056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8931" y="704087"/>
              <a:ext cx="600710" cy="45720"/>
            </a:xfrm>
            <a:custGeom>
              <a:avLst/>
              <a:gdLst/>
              <a:ahLst/>
              <a:cxnLst/>
              <a:rect l="l" t="t" r="r" b="b"/>
              <a:pathLst>
                <a:path w="600710" h="45720">
                  <a:moveTo>
                    <a:pt x="6004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00456" y="45720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2956" y="4524552"/>
            <a:ext cx="11303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Arial"/>
                <a:cs typeface="Arial"/>
              </a:rPr>
              <a:t>Our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Approach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739" y="959307"/>
            <a:ext cx="23768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Arial"/>
                <a:cs typeface="Arial"/>
              </a:rPr>
              <a:t>PwC’s</a:t>
            </a:r>
            <a:r>
              <a:rPr sz="1300" b="1" spc="-7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GenAI Risk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Framework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600" y="1322832"/>
            <a:ext cx="2153920" cy="216535"/>
          </a:xfrm>
          <a:prstGeom prst="rect">
            <a:avLst/>
          </a:prstGeom>
          <a:solidFill>
            <a:srgbClr val="DF2F1E"/>
          </a:solidFill>
        </p:spPr>
        <p:txBody>
          <a:bodyPr vert="horz" wrap="square" lIns="0" tIns="3492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75"/>
              </a:spcBef>
            </a:pPr>
            <a:r>
              <a:rPr sz="900" b="1" i="1" spc="-10" dirty="0">
                <a:solidFill>
                  <a:srgbClr val="FFFFFF"/>
                </a:solidFill>
                <a:latin typeface="Arial"/>
                <a:cs typeface="Arial"/>
              </a:rPr>
              <a:t>STRATEGIC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600" y="1539239"/>
            <a:ext cx="2153920" cy="2659380"/>
          </a:xfrm>
          <a:prstGeom prst="rect">
            <a:avLst/>
          </a:prstGeom>
          <a:ln w="12700">
            <a:solidFill>
              <a:srgbClr val="D049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8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</a:pPr>
            <a:r>
              <a:rPr sz="800" b="1" dirty="0">
                <a:solidFill>
                  <a:srgbClr val="D04901"/>
                </a:solidFill>
                <a:latin typeface="Arial"/>
                <a:cs typeface="Arial"/>
              </a:rPr>
              <a:t>Ethical</a:t>
            </a:r>
            <a:r>
              <a:rPr sz="800" b="1" spc="-10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D04901"/>
                </a:solidFill>
                <a:latin typeface="Arial"/>
                <a:cs typeface="Arial"/>
              </a:rPr>
              <a:t>use</a:t>
            </a:r>
            <a:r>
              <a:rPr sz="800" b="1" spc="-20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D04901"/>
                </a:solidFill>
                <a:latin typeface="Arial"/>
                <a:cs typeface="Arial"/>
              </a:rPr>
              <a:t>of</a:t>
            </a:r>
            <a:r>
              <a:rPr sz="800" b="1" spc="-2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D04901"/>
                </a:solidFill>
                <a:latin typeface="Arial"/>
                <a:cs typeface="Arial"/>
              </a:rPr>
              <a:t>AI</a:t>
            </a:r>
            <a:endParaRPr sz="800">
              <a:latin typeface="Arial"/>
              <a:cs typeface="Arial"/>
            </a:endParaRPr>
          </a:p>
          <a:p>
            <a:pPr marL="160020" marR="111125">
              <a:lnSpc>
                <a:spcPct val="100000"/>
              </a:lnSpc>
              <a:spcBef>
                <a:spcPts val="395"/>
              </a:spcBef>
            </a:pPr>
            <a:r>
              <a:rPr sz="800" dirty="0">
                <a:latin typeface="Arial MT"/>
                <a:cs typeface="Arial MT"/>
              </a:rPr>
              <a:t>Extending past,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“what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do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we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have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do”</a:t>
            </a:r>
            <a:r>
              <a:rPr sz="800" dirty="0">
                <a:latin typeface="Arial MT"/>
                <a:cs typeface="Arial MT"/>
              </a:rPr>
              <a:t> dictated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compliance</a:t>
            </a:r>
            <a:r>
              <a:rPr sz="800" spc="-5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regulation,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to</a:t>
            </a:r>
            <a:r>
              <a:rPr sz="800" dirty="0">
                <a:latin typeface="Arial MT"/>
                <a:cs typeface="Arial MT"/>
              </a:rPr>
              <a:t> the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“what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we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should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do”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terms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 </a:t>
            </a:r>
            <a:r>
              <a:rPr sz="800" spc="-20" dirty="0">
                <a:latin typeface="Arial MT"/>
                <a:cs typeface="Arial MT"/>
              </a:rPr>
              <a:t>moral </a:t>
            </a:r>
            <a:r>
              <a:rPr sz="800" spc="-10" dirty="0">
                <a:latin typeface="Arial MT"/>
                <a:cs typeface="Arial MT"/>
              </a:rPr>
              <a:t>implication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use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data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AI,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role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of</a:t>
            </a:r>
            <a:r>
              <a:rPr sz="800" dirty="0">
                <a:latin typeface="Arial MT"/>
                <a:cs typeface="Arial MT"/>
              </a:rPr>
              <a:t> context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stakeholder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impact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800">
              <a:latin typeface="Arial MT"/>
              <a:cs typeface="Arial MT"/>
            </a:endParaRPr>
          </a:p>
          <a:p>
            <a:pPr marL="160020">
              <a:lnSpc>
                <a:spcPct val="100000"/>
              </a:lnSpc>
            </a:pPr>
            <a:r>
              <a:rPr sz="800" b="1" dirty="0">
                <a:solidFill>
                  <a:srgbClr val="D04901"/>
                </a:solidFill>
                <a:latin typeface="Arial"/>
                <a:cs typeface="Arial"/>
              </a:rPr>
              <a:t>Public</a:t>
            </a:r>
            <a:r>
              <a:rPr sz="800" b="1" spc="-20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D04901"/>
                </a:solidFill>
                <a:latin typeface="Arial"/>
                <a:cs typeface="Arial"/>
              </a:rPr>
              <a:t>Policy</a:t>
            </a:r>
            <a:r>
              <a:rPr sz="800" b="1" spc="-2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D04901"/>
                </a:solidFill>
                <a:latin typeface="Arial"/>
                <a:cs typeface="Arial"/>
              </a:rPr>
              <a:t>&amp;</a:t>
            </a:r>
            <a:r>
              <a:rPr sz="800" b="1" spc="-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D04901"/>
                </a:solidFill>
                <a:latin typeface="Arial"/>
                <a:cs typeface="Arial"/>
              </a:rPr>
              <a:t>Regulations</a:t>
            </a:r>
            <a:endParaRPr sz="800">
              <a:latin typeface="Arial"/>
              <a:cs typeface="Arial"/>
            </a:endParaRPr>
          </a:p>
          <a:p>
            <a:pPr marL="160020" marR="267335">
              <a:lnSpc>
                <a:spcPct val="100000"/>
              </a:lnSpc>
              <a:spcBef>
                <a:spcPts val="385"/>
              </a:spcBef>
            </a:pPr>
            <a:r>
              <a:rPr sz="800" dirty="0">
                <a:latin typeface="Arial MT"/>
                <a:cs typeface="Arial MT"/>
              </a:rPr>
              <a:t>Anticipate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understand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key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public </a:t>
            </a:r>
            <a:r>
              <a:rPr sz="800" dirty="0">
                <a:latin typeface="Arial MT"/>
                <a:cs typeface="Arial MT"/>
              </a:rPr>
              <a:t>policy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regulatory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trains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-20" dirty="0">
                <a:latin typeface="Arial MT"/>
                <a:cs typeface="Arial MT"/>
              </a:rPr>
              <a:t> align </a:t>
            </a:r>
            <a:r>
              <a:rPr sz="800" dirty="0">
                <a:latin typeface="Arial MT"/>
                <a:cs typeface="Arial MT"/>
              </a:rPr>
              <a:t>compliance</a:t>
            </a:r>
            <a:r>
              <a:rPr sz="800" spc="-5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processes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with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future </a:t>
            </a:r>
            <a:r>
              <a:rPr sz="800" dirty="0">
                <a:latin typeface="Arial MT"/>
                <a:cs typeface="Arial MT"/>
              </a:rPr>
              <a:t>regulatory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requirements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guidance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4847" y="1322832"/>
            <a:ext cx="2131060" cy="216535"/>
          </a:xfrm>
          <a:prstGeom prst="rect">
            <a:avLst/>
          </a:prstGeom>
          <a:solidFill>
            <a:srgbClr val="DF2F1E"/>
          </a:solidFill>
        </p:spPr>
        <p:txBody>
          <a:bodyPr vert="horz" wrap="square" lIns="0" tIns="3492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275"/>
              </a:spcBef>
            </a:pPr>
            <a:r>
              <a:rPr sz="900" b="1" i="1" spc="-1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4847" y="1539239"/>
            <a:ext cx="2131060" cy="2659380"/>
          </a:xfrm>
          <a:prstGeom prst="rect">
            <a:avLst/>
          </a:prstGeom>
          <a:ln w="12700">
            <a:solidFill>
              <a:srgbClr val="D049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800">
              <a:latin typeface="Times New Roman"/>
              <a:cs typeface="Times New Roman"/>
            </a:endParaRPr>
          </a:p>
          <a:p>
            <a:pPr marL="180975">
              <a:lnSpc>
                <a:spcPct val="100000"/>
              </a:lnSpc>
            </a:pPr>
            <a:r>
              <a:rPr sz="800" b="1" spc="-10" dirty="0">
                <a:solidFill>
                  <a:srgbClr val="D04901"/>
                </a:solidFill>
                <a:latin typeface="Arial"/>
                <a:cs typeface="Arial"/>
              </a:rPr>
              <a:t>Governance</a:t>
            </a:r>
            <a:endParaRPr sz="800">
              <a:latin typeface="Arial"/>
              <a:cs typeface="Arial"/>
            </a:endParaRPr>
          </a:p>
          <a:p>
            <a:pPr marL="180975" marR="234315">
              <a:lnSpc>
                <a:spcPct val="100000"/>
              </a:lnSpc>
              <a:spcBef>
                <a:spcPts val="395"/>
              </a:spcBef>
            </a:pPr>
            <a:r>
              <a:rPr sz="800" dirty="0">
                <a:latin typeface="Arial MT"/>
                <a:cs typeface="Arial MT"/>
              </a:rPr>
              <a:t>Enabling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oversight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with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clear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roles, </a:t>
            </a:r>
            <a:r>
              <a:rPr sz="800" dirty="0">
                <a:latin typeface="Arial MT"/>
                <a:cs typeface="Arial MT"/>
              </a:rPr>
              <a:t>articulated </a:t>
            </a:r>
            <a:r>
              <a:rPr sz="800" spc="-10" dirty="0">
                <a:latin typeface="Arial MT"/>
                <a:cs typeface="Arial MT"/>
              </a:rPr>
              <a:t>requirements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across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three </a:t>
            </a:r>
            <a:r>
              <a:rPr sz="800" dirty="0">
                <a:latin typeface="Arial MT"/>
                <a:cs typeface="Arial MT"/>
              </a:rPr>
              <a:t>lines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defense,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mechanisms</a:t>
            </a:r>
            <a:r>
              <a:rPr sz="800" spc="-5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for</a:t>
            </a:r>
            <a:r>
              <a:rPr sz="800" dirty="0">
                <a:latin typeface="Arial MT"/>
                <a:cs typeface="Arial MT"/>
              </a:rPr>
              <a:t> traceability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ongoing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assessments</a:t>
            </a:r>
            <a:endParaRPr sz="800">
              <a:latin typeface="Arial MT"/>
              <a:cs typeface="Arial MT"/>
            </a:endParaRPr>
          </a:p>
          <a:p>
            <a:pPr marL="180975">
              <a:lnSpc>
                <a:spcPct val="100000"/>
              </a:lnSpc>
              <a:spcBef>
                <a:spcPts val="695"/>
              </a:spcBef>
            </a:pPr>
            <a:r>
              <a:rPr sz="800" b="1" spc="-10" dirty="0">
                <a:solidFill>
                  <a:srgbClr val="D04901"/>
                </a:solidFill>
                <a:latin typeface="Arial"/>
                <a:cs typeface="Arial"/>
              </a:rPr>
              <a:t>Compliance</a:t>
            </a:r>
            <a:endParaRPr sz="800">
              <a:latin typeface="Arial"/>
              <a:cs typeface="Arial"/>
            </a:endParaRPr>
          </a:p>
          <a:p>
            <a:pPr marL="180975" marR="347980">
              <a:lnSpc>
                <a:spcPct val="100000"/>
              </a:lnSpc>
              <a:spcBef>
                <a:spcPts val="400"/>
              </a:spcBef>
            </a:pPr>
            <a:r>
              <a:rPr sz="800" dirty="0">
                <a:latin typeface="Arial MT"/>
                <a:cs typeface="Arial MT"/>
              </a:rPr>
              <a:t>Complying</a:t>
            </a:r>
            <a:r>
              <a:rPr sz="800" spc="-5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with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data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protection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and</a:t>
            </a:r>
            <a:r>
              <a:rPr sz="800" dirty="0">
                <a:latin typeface="Arial MT"/>
                <a:cs typeface="Arial MT"/>
              </a:rPr>
              <a:t> privacy</a:t>
            </a:r>
            <a:r>
              <a:rPr sz="800" spc="-5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regulation,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organizational </a:t>
            </a:r>
            <a:r>
              <a:rPr sz="800" dirty="0">
                <a:latin typeface="Arial MT"/>
                <a:cs typeface="Arial MT"/>
              </a:rPr>
              <a:t>policies,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industry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standards</a:t>
            </a:r>
            <a:endParaRPr sz="800">
              <a:latin typeface="Arial MT"/>
              <a:cs typeface="Arial MT"/>
            </a:endParaRPr>
          </a:p>
          <a:p>
            <a:pPr marL="180975">
              <a:lnSpc>
                <a:spcPct val="100000"/>
              </a:lnSpc>
              <a:spcBef>
                <a:spcPts val="745"/>
              </a:spcBef>
            </a:pPr>
            <a:r>
              <a:rPr sz="800" b="1" dirty="0">
                <a:solidFill>
                  <a:srgbClr val="D04901"/>
                </a:solidFill>
                <a:latin typeface="Arial"/>
                <a:cs typeface="Arial"/>
              </a:rPr>
              <a:t>Risk</a:t>
            </a:r>
            <a:r>
              <a:rPr sz="800" b="1" spc="-2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D04901"/>
                </a:solidFill>
                <a:latin typeface="Arial"/>
                <a:cs typeface="Arial"/>
              </a:rPr>
              <a:t>Management</a:t>
            </a:r>
            <a:endParaRPr sz="800">
              <a:latin typeface="Arial"/>
              <a:cs typeface="Arial"/>
            </a:endParaRPr>
          </a:p>
          <a:p>
            <a:pPr marL="180975" marR="160655" algn="just">
              <a:lnSpc>
                <a:spcPct val="100000"/>
              </a:lnSpc>
              <a:spcBef>
                <a:spcPts val="400"/>
              </a:spcBef>
            </a:pPr>
            <a:r>
              <a:rPr sz="800" dirty="0">
                <a:latin typeface="Arial MT"/>
                <a:cs typeface="Arial MT"/>
              </a:rPr>
              <a:t>Expanding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risk</a:t>
            </a:r>
            <a:r>
              <a:rPr sz="800" spc="-5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detection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mitigation </a:t>
            </a:r>
            <a:r>
              <a:rPr sz="800" dirty="0">
                <a:latin typeface="Arial MT"/>
                <a:cs typeface="Arial MT"/>
              </a:rPr>
              <a:t>practices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address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existing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-20" dirty="0">
                <a:latin typeface="Arial MT"/>
                <a:cs typeface="Arial MT"/>
              </a:rPr>
              <a:t> newly </a:t>
            </a:r>
            <a:r>
              <a:rPr sz="800" dirty="0">
                <a:latin typeface="Arial MT"/>
                <a:cs typeface="Arial MT"/>
              </a:rPr>
              <a:t>identified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risks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harms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39678" y="1672737"/>
            <a:ext cx="405130" cy="404495"/>
          </a:xfrm>
          <a:custGeom>
            <a:avLst/>
            <a:gdLst/>
            <a:ahLst/>
            <a:cxnLst/>
            <a:rect l="l" t="t" r="r" b="b"/>
            <a:pathLst>
              <a:path w="405129" h="404494">
                <a:moveTo>
                  <a:pt x="404726" y="0"/>
                </a:moveTo>
                <a:lnTo>
                  <a:pt x="0" y="0"/>
                </a:lnTo>
                <a:lnTo>
                  <a:pt x="91" y="277468"/>
                </a:lnTo>
                <a:lnTo>
                  <a:pt x="202362" y="404330"/>
                </a:lnTo>
                <a:lnTo>
                  <a:pt x="234881" y="383944"/>
                </a:lnTo>
                <a:lnTo>
                  <a:pt x="202362" y="383944"/>
                </a:lnTo>
                <a:lnTo>
                  <a:pt x="17257" y="267894"/>
                </a:lnTo>
                <a:lnTo>
                  <a:pt x="17257" y="17247"/>
                </a:lnTo>
                <a:lnTo>
                  <a:pt x="404726" y="17247"/>
                </a:lnTo>
                <a:lnTo>
                  <a:pt x="404726" y="0"/>
                </a:lnTo>
                <a:close/>
              </a:path>
              <a:path w="405129" h="404494">
                <a:moveTo>
                  <a:pt x="404726" y="17247"/>
                </a:moveTo>
                <a:lnTo>
                  <a:pt x="387462" y="17247"/>
                </a:lnTo>
                <a:lnTo>
                  <a:pt x="387417" y="267894"/>
                </a:lnTo>
                <a:lnTo>
                  <a:pt x="202362" y="383944"/>
                </a:lnTo>
                <a:lnTo>
                  <a:pt x="234881" y="383944"/>
                </a:lnTo>
                <a:lnTo>
                  <a:pt x="404726" y="277469"/>
                </a:lnTo>
                <a:lnTo>
                  <a:pt x="404726" y="17247"/>
                </a:lnTo>
                <a:close/>
              </a:path>
              <a:path w="405129" h="404494">
                <a:moveTo>
                  <a:pt x="334899" y="59166"/>
                </a:moveTo>
                <a:lnTo>
                  <a:pt x="65094" y="59166"/>
                </a:lnTo>
                <a:lnTo>
                  <a:pt x="65094" y="241246"/>
                </a:lnTo>
                <a:lnTo>
                  <a:pt x="202362" y="321664"/>
                </a:lnTo>
                <a:lnTo>
                  <a:pt x="235300" y="301646"/>
                </a:lnTo>
                <a:lnTo>
                  <a:pt x="202362" y="301646"/>
                </a:lnTo>
                <a:lnTo>
                  <a:pt x="82407" y="231363"/>
                </a:lnTo>
                <a:lnTo>
                  <a:pt x="82406" y="76385"/>
                </a:lnTo>
                <a:lnTo>
                  <a:pt x="334899" y="76385"/>
                </a:lnTo>
                <a:lnTo>
                  <a:pt x="334899" y="59166"/>
                </a:lnTo>
                <a:close/>
              </a:path>
              <a:path w="405129" h="404494">
                <a:moveTo>
                  <a:pt x="334899" y="76385"/>
                </a:moveTo>
                <a:lnTo>
                  <a:pt x="317578" y="76385"/>
                </a:lnTo>
                <a:lnTo>
                  <a:pt x="317578" y="231452"/>
                </a:lnTo>
                <a:lnTo>
                  <a:pt x="202362" y="301646"/>
                </a:lnTo>
                <a:lnTo>
                  <a:pt x="235300" y="301646"/>
                </a:lnTo>
                <a:lnTo>
                  <a:pt x="334899" y="241118"/>
                </a:lnTo>
                <a:lnTo>
                  <a:pt x="334899" y="76385"/>
                </a:lnTo>
                <a:close/>
              </a:path>
              <a:path w="405129" h="404494">
                <a:moveTo>
                  <a:pt x="157733" y="162850"/>
                </a:moveTo>
                <a:lnTo>
                  <a:pt x="145928" y="175315"/>
                </a:lnTo>
                <a:lnTo>
                  <a:pt x="192049" y="218670"/>
                </a:lnTo>
                <a:lnTo>
                  <a:pt x="214449" y="194130"/>
                </a:lnTo>
                <a:lnTo>
                  <a:pt x="191123" y="194130"/>
                </a:lnTo>
                <a:lnTo>
                  <a:pt x="157733" y="162850"/>
                </a:lnTo>
                <a:close/>
              </a:path>
              <a:path w="405129" h="404494">
                <a:moveTo>
                  <a:pt x="257675" y="121183"/>
                </a:moveTo>
                <a:lnTo>
                  <a:pt x="191123" y="194130"/>
                </a:lnTo>
                <a:lnTo>
                  <a:pt x="214449" y="194130"/>
                </a:lnTo>
                <a:lnTo>
                  <a:pt x="270437" y="132793"/>
                </a:lnTo>
                <a:lnTo>
                  <a:pt x="257675" y="121183"/>
                </a:lnTo>
                <a:close/>
              </a:path>
            </a:pathLst>
          </a:custGeom>
          <a:solidFill>
            <a:srgbClr val="D04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0391" y="1669688"/>
            <a:ext cx="405130" cy="404495"/>
          </a:xfrm>
          <a:custGeom>
            <a:avLst/>
            <a:gdLst/>
            <a:ahLst/>
            <a:cxnLst/>
            <a:rect l="l" t="t" r="r" b="b"/>
            <a:pathLst>
              <a:path w="405130" h="404494">
                <a:moveTo>
                  <a:pt x="404726" y="0"/>
                </a:moveTo>
                <a:lnTo>
                  <a:pt x="0" y="0"/>
                </a:lnTo>
                <a:lnTo>
                  <a:pt x="0" y="404330"/>
                </a:lnTo>
                <a:lnTo>
                  <a:pt x="404726" y="404330"/>
                </a:lnTo>
                <a:lnTo>
                  <a:pt x="404726" y="387117"/>
                </a:lnTo>
                <a:lnTo>
                  <a:pt x="17257" y="387089"/>
                </a:lnTo>
                <a:lnTo>
                  <a:pt x="17257" y="213899"/>
                </a:lnTo>
                <a:lnTo>
                  <a:pt x="40652" y="213899"/>
                </a:lnTo>
                <a:lnTo>
                  <a:pt x="29989" y="202160"/>
                </a:lnTo>
                <a:lnTo>
                  <a:pt x="40631" y="190426"/>
                </a:lnTo>
                <a:lnTo>
                  <a:pt x="17260" y="190426"/>
                </a:lnTo>
                <a:lnTo>
                  <a:pt x="17260" y="17218"/>
                </a:lnTo>
                <a:lnTo>
                  <a:pt x="404726" y="17219"/>
                </a:lnTo>
                <a:lnTo>
                  <a:pt x="404726" y="0"/>
                </a:lnTo>
                <a:close/>
              </a:path>
              <a:path w="405130" h="404494">
                <a:moveTo>
                  <a:pt x="404726" y="213896"/>
                </a:moveTo>
                <a:lnTo>
                  <a:pt x="387462" y="213896"/>
                </a:lnTo>
                <a:lnTo>
                  <a:pt x="387462" y="387117"/>
                </a:lnTo>
                <a:lnTo>
                  <a:pt x="404726" y="387117"/>
                </a:lnTo>
                <a:lnTo>
                  <a:pt x="404726" y="213896"/>
                </a:lnTo>
                <a:close/>
              </a:path>
              <a:path w="405130" h="404494">
                <a:moveTo>
                  <a:pt x="40652" y="213899"/>
                </a:moveTo>
                <a:lnTo>
                  <a:pt x="17257" y="213899"/>
                </a:lnTo>
                <a:lnTo>
                  <a:pt x="28854" y="227265"/>
                </a:lnTo>
                <a:lnTo>
                  <a:pt x="41052" y="240074"/>
                </a:lnTo>
                <a:lnTo>
                  <a:pt x="101212" y="288646"/>
                </a:lnTo>
                <a:lnTo>
                  <a:pt x="135331" y="306490"/>
                </a:lnTo>
                <a:lnTo>
                  <a:pt x="202362" y="321035"/>
                </a:lnTo>
                <a:lnTo>
                  <a:pt x="235526" y="317365"/>
                </a:lnTo>
                <a:lnTo>
                  <a:pt x="269441" y="306490"/>
                </a:lnTo>
                <a:lnTo>
                  <a:pt x="274679" y="303751"/>
                </a:lnTo>
                <a:lnTo>
                  <a:pt x="202362" y="303751"/>
                </a:lnTo>
                <a:lnTo>
                  <a:pt x="142711" y="290877"/>
                </a:lnTo>
                <a:lnTo>
                  <a:pt x="91470" y="260954"/>
                </a:lnTo>
                <a:lnTo>
                  <a:pt x="52582" y="227032"/>
                </a:lnTo>
                <a:lnTo>
                  <a:pt x="40652" y="213899"/>
                </a:lnTo>
                <a:close/>
              </a:path>
              <a:path w="405130" h="404494">
                <a:moveTo>
                  <a:pt x="274608" y="100571"/>
                </a:moveTo>
                <a:lnTo>
                  <a:pt x="202361" y="100571"/>
                </a:lnTo>
                <a:lnTo>
                  <a:pt x="262066" y="113444"/>
                </a:lnTo>
                <a:lnTo>
                  <a:pt x="313301" y="143363"/>
                </a:lnTo>
                <a:lnTo>
                  <a:pt x="352161" y="177284"/>
                </a:lnTo>
                <a:lnTo>
                  <a:pt x="374737" y="202166"/>
                </a:lnTo>
                <a:lnTo>
                  <a:pt x="352145" y="227036"/>
                </a:lnTo>
                <a:lnTo>
                  <a:pt x="313258" y="260958"/>
                </a:lnTo>
                <a:lnTo>
                  <a:pt x="262018" y="290878"/>
                </a:lnTo>
                <a:lnTo>
                  <a:pt x="202362" y="303751"/>
                </a:lnTo>
                <a:lnTo>
                  <a:pt x="274679" y="303751"/>
                </a:lnTo>
                <a:lnTo>
                  <a:pt x="337557" y="263933"/>
                </a:lnTo>
                <a:lnTo>
                  <a:pt x="375862" y="227264"/>
                </a:lnTo>
                <a:lnTo>
                  <a:pt x="387462" y="213896"/>
                </a:lnTo>
                <a:lnTo>
                  <a:pt x="404726" y="213896"/>
                </a:lnTo>
                <a:lnTo>
                  <a:pt x="404726" y="190426"/>
                </a:lnTo>
                <a:lnTo>
                  <a:pt x="387462" y="190426"/>
                </a:lnTo>
                <a:lnTo>
                  <a:pt x="375862" y="177060"/>
                </a:lnTo>
                <a:lnTo>
                  <a:pt x="363667" y="164251"/>
                </a:lnTo>
                <a:lnTo>
                  <a:pt x="350893" y="152019"/>
                </a:lnTo>
                <a:lnTo>
                  <a:pt x="337557" y="140386"/>
                </a:lnTo>
                <a:lnTo>
                  <a:pt x="303573" y="115717"/>
                </a:lnTo>
                <a:lnTo>
                  <a:pt x="274608" y="100571"/>
                </a:lnTo>
                <a:close/>
              </a:path>
              <a:path w="405130" h="404494">
                <a:moveTo>
                  <a:pt x="202364" y="112051"/>
                </a:moveTo>
                <a:lnTo>
                  <a:pt x="167256" y="119133"/>
                </a:lnTo>
                <a:lnTo>
                  <a:pt x="138588" y="138447"/>
                </a:lnTo>
                <a:lnTo>
                  <a:pt x="119261" y="167091"/>
                </a:lnTo>
                <a:lnTo>
                  <a:pt x="112175" y="202165"/>
                </a:lnTo>
                <a:lnTo>
                  <a:pt x="119265" y="237237"/>
                </a:lnTo>
                <a:lnTo>
                  <a:pt x="138595" y="265877"/>
                </a:lnTo>
                <a:lnTo>
                  <a:pt x="167264" y="285186"/>
                </a:lnTo>
                <a:lnTo>
                  <a:pt x="202370" y="292266"/>
                </a:lnTo>
                <a:lnTo>
                  <a:pt x="237476" y="285184"/>
                </a:lnTo>
                <a:lnTo>
                  <a:pt x="253391" y="274465"/>
                </a:lnTo>
                <a:lnTo>
                  <a:pt x="193733" y="274464"/>
                </a:lnTo>
                <a:lnTo>
                  <a:pt x="170260" y="267497"/>
                </a:lnTo>
                <a:lnTo>
                  <a:pt x="150862" y="253612"/>
                </a:lnTo>
                <a:lnTo>
                  <a:pt x="136965" y="234233"/>
                </a:lnTo>
                <a:lnTo>
                  <a:pt x="129991" y="210780"/>
                </a:lnTo>
                <a:lnTo>
                  <a:pt x="290825" y="210781"/>
                </a:lnTo>
                <a:lnTo>
                  <a:pt x="292568" y="202160"/>
                </a:lnTo>
                <a:lnTo>
                  <a:pt x="290825" y="193539"/>
                </a:lnTo>
                <a:lnTo>
                  <a:pt x="129991" y="193539"/>
                </a:lnTo>
                <a:lnTo>
                  <a:pt x="136965" y="170088"/>
                </a:lnTo>
                <a:lnTo>
                  <a:pt x="150862" y="150709"/>
                </a:lnTo>
                <a:lnTo>
                  <a:pt x="170260" y="136825"/>
                </a:lnTo>
                <a:lnTo>
                  <a:pt x="193732" y="129858"/>
                </a:lnTo>
                <a:lnTo>
                  <a:pt x="253397" y="129858"/>
                </a:lnTo>
                <a:lnTo>
                  <a:pt x="237473" y="119132"/>
                </a:lnTo>
                <a:lnTo>
                  <a:pt x="202364" y="112051"/>
                </a:lnTo>
                <a:close/>
              </a:path>
              <a:path w="405130" h="404494">
                <a:moveTo>
                  <a:pt x="210991" y="210780"/>
                </a:moveTo>
                <a:lnTo>
                  <a:pt x="193732" y="210780"/>
                </a:lnTo>
                <a:lnTo>
                  <a:pt x="193733" y="274464"/>
                </a:lnTo>
                <a:lnTo>
                  <a:pt x="210991" y="274464"/>
                </a:lnTo>
                <a:lnTo>
                  <a:pt x="210991" y="210780"/>
                </a:lnTo>
                <a:close/>
              </a:path>
              <a:path w="405130" h="404494">
                <a:moveTo>
                  <a:pt x="290825" y="210781"/>
                </a:moveTo>
                <a:lnTo>
                  <a:pt x="274735" y="210781"/>
                </a:lnTo>
                <a:lnTo>
                  <a:pt x="267761" y="234233"/>
                </a:lnTo>
                <a:lnTo>
                  <a:pt x="253863" y="253612"/>
                </a:lnTo>
                <a:lnTo>
                  <a:pt x="234465" y="267497"/>
                </a:lnTo>
                <a:lnTo>
                  <a:pt x="210991" y="274464"/>
                </a:lnTo>
                <a:lnTo>
                  <a:pt x="253391" y="274465"/>
                </a:lnTo>
                <a:lnTo>
                  <a:pt x="266147" y="265873"/>
                </a:lnTo>
                <a:lnTo>
                  <a:pt x="285479" y="237232"/>
                </a:lnTo>
                <a:lnTo>
                  <a:pt x="290825" y="210781"/>
                </a:lnTo>
                <a:close/>
              </a:path>
              <a:path w="405130" h="404494">
                <a:moveTo>
                  <a:pt x="210991" y="129858"/>
                </a:moveTo>
                <a:lnTo>
                  <a:pt x="193732" y="129858"/>
                </a:lnTo>
                <a:lnTo>
                  <a:pt x="193732" y="193539"/>
                </a:lnTo>
                <a:lnTo>
                  <a:pt x="274735" y="193539"/>
                </a:lnTo>
                <a:lnTo>
                  <a:pt x="210991" y="193485"/>
                </a:lnTo>
                <a:lnTo>
                  <a:pt x="210991" y="129858"/>
                </a:lnTo>
                <a:close/>
              </a:path>
              <a:path w="405130" h="404494">
                <a:moveTo>
                  <a:pt x="253397" y="129858"/>
                </a:moveTo>
                <a:lnTo>
                  <a:pt x="210991" y="129858"/>
                </a:lnTo>
                <a:lnTo>
                  <a:pt x="234465" y="136825"/>
                </a:lnTo>
                <a:lnTo>
                  <a:pt x="253863" y="150710"/>
                </a:lnTo>
                <a:lnTo>
                  <a:pt x="267761" y="170088"/>
                </a:lnTo>
                <a:lnTo>
                  <a:pt x="274735" y="193539"/>
                </a:lnTo>
                <a:lnTo>
                  <a:pt x="290814" y="193485"/>
                </a:lnTo>
                <a:lnTo>
                  <a:pt x="285478" y="167086"/>
                </a:lnTo>
                <a:lnTo>
                  <a:pt x="266145" y="138444"/>
                </a:lnTo>
                <a:lnTo>
                  <a:pt x="253397" y="129858"/>
                </a:lnTo>
                <a:close/>
              </a:path>
              <a:path w="405130" h="404494">
                <a:moveTo>
                  <a:pt x="290814" y="193485"/>
                </a:moveTo>
                <a:lnTo>
                  <a:pt x="274735" y="193485"/>
                </a:lnTo>
                <a:lnTo>
                  <a:pt x="290825" y="193539"/>
                </a:lnTo>
                <a:close/>
              </a:path>
              <a:path w="405130" h="404494">
                <a:moveTo>
                  <a:pt x="202361" y="83295"/>
                </a:moveTo>
                <a:lnTo>
                  <a:pt x="135353" y="97853"/>
                </a:lnTo>
                <a:lnTo>
                  <a:pt x="101172" y="115729"/>
                </a:lnTo>
                <a:lnTo>
                  <a:pt x="67172" y="140386"/>
                </a:lnTo>
                <a:lnTo>
                  <a:pt x="28858" y="177060"/>
                </a:lnTo>
                <a:lnTo>
                  <a:pt x="17260" y="190426"/>
                </a:lnTo>
                <a:lnTo>
                  <a:pt x="40631" y="190426"/>
                </a:lnTo>
                <a:lnTo>
                  <a:pt x="52551" y="177284"/>
                </a:lnTo>
                <a:lnTo>
                  <a:pt x="91407" y="143363"/>
                </a:lnTo>
                <a:lnTo>
                  <a:pt x="142648" y="113444"/>
                </a:lnTo>
                <a:lnTo>
                  <a:pt x="202361" y="100571"/>
                </a:lnTo>
                <a:lnTo>
                  <a:pt x="274608" y="100571"/>
                </a:lnTo>
                <a:lnTo>
                  <a:pt x="269388" y="97842"/>
                </a:lnTo>
                <a:lnTo>
                  <a:pt x="235488" y="86966"/>
                </a:lnTo>
                <a:lnTo>
                  <a:pt x="202361" y="83295"/>
                </a:lnTo>
                <a:close/>
              </a:path>
              <a:path w="405130" h="404494">
                <a:moveTo>
                  <a:pt x="404726" y="17219"/>
                </a:moveTo>
                <a:lnTo>
                  <a:pt x="387462" y="17219"/>
                </a:lnTo>
                <a:lnTo>
                  <a:pt x="387462" y="190426"/>
                </a:lnTo>
                <a:lnTo>
                  <a:pt x="404726" y="190426"/>
                </a:lnTo>
                <a:lnTo>
                  <a:pt x="404726" y="17219"/>
                </a:lnTo>
                <a:close/>
              </a:path>
            </a:pathLst>
          </a:custGeom>
          <a:solidFill>
            <a:srgbClr val="EB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0392" y="1665116"/>
            <a:ext cx="406400" cy="404495"/>
          </a:xfrm>
          <a:custGeom>
            <a:avLst/>
            <a:gdLst/>
            <a:ahLst/>
            <a:cxnLst/>
            <a:rect l="l" t="t" r="r" b="b"/>
            <a:pathLst>
              <a:path w="406400" h="404494">
                <a:moveTo>
                  <a:pt x="406230" y="0"/>
                </a:moveTo>
                <a:lnTo>
                  <a:pt x="0" y="0"/>
                </a:lnTo>
                <a:lnTo>
                  <a:pt x="0" y="404330"/>
                </a:lnTo>
                <a:lnTo>
                  <a:pt x="406230" y="404330"/>
                </a:lnTo>
                <a:lnTo>
                  <a:pt x="406230" y="387090"/>
                </a:lnTo>
                <a:lnTo>
                  <a:pt x="17321" y="387089"/>
                </a:lnTo>
                <a:lnTo>
                  <a:pt x="17321" y="17218"/>
                </a:lnTo>
                <a:lnTo>
                  <a:pt x="406230" y="17219"/>
                </a:lnTo>
                <a:lnTo>
                  <a:pt x="406230" y="0"/>
                </a:lnTo>
                <a:close/>
              </a:path>
              <a:path w="406400" h="404494">
                <a:moveTo>
                  <a:pt x="406230" y="17219"/>
                </a:moveTo>
                <a:lnTo>
                  <a:pt x="388902" y="17219"/>
                </a:lnTo>
                <a:lnTo>
                  <a:pt x="388902" y="387090"/>
                </a:lnTo>
                <a:lnTo>
                  <a:pt x="406230" y="387090"/>
                </a:lnTo>
                <a:lnTo>
                  <a:pt x="406230" y="17219"/>
                </a:lnTo>
                <a:close/>
              </a:path>
              <a:path w="406400" h="404494">
                <a:moveTo>
                  <a:pt x="265905" y="344502"/>
                </a:moveTo>
                <a:lnTo>
                  <a:pt x="140317" y="344502"/>
                </a:lnTo>
                <a:lnTo>
                  <a:pt x="140317" y="361744"/>
                </a:lnTo>
                <a:lnTo>
                  <a:pt x="265905" y="361744"/>
                </a:lnTo>
                <a:lnTo>
                  <a:pt x="265905" y="344502"/>
                </a:lnTo>
                <a:close/>
              </a:path>
              <a:path w="406400" h="404494">
                <a:moveTo>
                  <a:pt x="178966" y="110566"/>
                </a:moveTo>
                <a:lnTo>
                  <a:pt x="159053" y="110566"/>
                </a:lnTo>
                <a:lnTo>
                  <a:pt x="164445" y="120621"/>
                </a:lnTo>
                <a:lnTo>
                  <a:pt x="172071" y="128887"/>
                </a:lnTo>
                <a:lnTo>
                  <a:pt x="181516" y="135016"/>
                </a:lnTo>
                <a:lnTo>
                  <a:pt x="192367" y="138656"/>
                </a:lnTo>
                <a:lnTo>
                  <a:pt x="192367" y="344502"/>
                </a:lnTo>
                <a:lnTo>
                  <a:pt x="209689" y="344502"/>
                </a:lnTo>
                <a:lnTo>
                  <a:pt x="209689" y="138590"/>
                </a:lnTo>
                <a:lnTo>
                  <a:pt x="224240" y="133003"/>
                </a:lnTo>
                <a:lnTo>
                  <a:pt x="235719" y="123128"/>
                </a:lnTo>
                <a:lnTo>
                  <a:pt x="236162" y="122356"/>
                </a:lnTo>
                <a:lnTo>
                  <a:pt x="201028" y="122356"/>
                </a:lnTo>
                <a:lnTo>
                  <a:pt x="190277" y="120196"/>
                </a:lnTo>
                <a:lnTo>
                  <a:pt x="181498" y="114305"/>
                </a:lnTo>
                <a:lnTo>
                  <a:pt x="178966" y="110566"/>
                </a:lnTo>
                <a:close/>
              </a:path>
              <a:path w="406400" h="404494">
                <a:moveTo>
                  <a:pt x="93236" y="169224"/>
                </a:moveTo>
                <a:lnTo>
                  <a:pt x="37264" y="279350"/>
                </a:lnTo>
                <a:lnTo>
                  <a:pt x="149176" y="279350"/>
                </a:lnTo>
                <a:lnTo>
                  <a:pt x="140418" y="262109"/>
                </a:lnTo>
                <a:lnTo>
                  <a:pt x="65448" y="262108"/>
                </a:lnTo>
                <a:lnTo>
                  <a:pt x="93236" y="207437"/>
                </a:lnTo>
                <a:lnTo>
                  <a:pt x="112646" y="207437"/>
                </a:lnTo>
                <a:lnTo>
                  <a:pt x="93236" y="169224"/>
                </a:lnTo>
                <a:close/>
              </a:path>
              <a:path w="406400" h="404494">
                <a:moveTo>
                  <a:pt x="112646" y="207437"/>
                </a:moveTo>
                <a:lnTo>
                  <a:pt x="93236" y="207437"/>
                </a:lnTo>
                <a:lnTo>
                  <a:pt x="120995" y="262109"/>
                </a:lnTo>
                <a:lnTo>
                  <a:pt x="140418" y="262109"/>
                </a:lnTo>
                <a:lnTo>
                  <a:pt x="112646" y="207437"/>
                </a:lnTo>
                <a:close/>
              </a:path>
              <a:path w="406400" h="404494">
                <a:moveTo>
                  <a:pt x="313135" y="117476"/>
                </a:moveTo>
                <a:lnTo>
                  <a:pt x="257054" y="227588"/>
                </a:lnTo>
                <a:lnTo>
                  <a:pt x="368963" y="227588"/>
                </a:lnTo>
                <a:lnTo>
                  <a:pt x="360221" y="210347"/>
                </a:lnTo>
                <a:lnTo>
                  <a:pt x="285249" y="210347"/>
                </a:lnTo>
                <a:lnTo>
                  <a:pt x="313135" y="155677"/>
                </a:lnTo>
                <a:lnTo>
                  <a:pt x="332503" y="155677"/>
                </a:lnTo>
                <a:lnTo>
                  <a:pt x="313135" y="117476"/>
                </a:lnTo>
                <a:close/>
              </a:path>
              <a:path w="406400" h="404494">
                <a:moveTo>
                  <a:pt x="332503" y="155677"/>
                </a:moveTo>
                <a:lnTo>
                  <a:pt x="313135" y="155677"/>
                </a:lnTo>
                <a:lnTo>
                  <a:pt x="340934" y="210347"/>
                </a:lnTo>
                <a:lnTo>
                  <a:pt x="360221" y="210347"/>
                </a:lnTo>
                <a:lnTo>
                  <a:pt x="332503" y="155677"/>
                </a:lnTo>
                <a:close/>
              </a:path>
              <a:path w="406400" h="404494">
                <a:moveTo>
                  <a:pt x="201366" y="49988"/>
                </a:moveTo>
                <a:lnTo>
                  <a:pt x="164096" y="69428"/>
                </a:lnTo>
                <a:lnTo>
                  <a:pt x="156242" y="93547"/>
                </a:lnTo>
                <a:lnTo>
                  <a:pt x="79439" y="107567"/>
                </a:lnTo>
                <a:lnTo>
                  <a:pt x="79439" y="141185"/>
                </a:lnTo>
                <a:lnTo>
                  <a:pt x="96764" y="141185"/>
                </a:lnTo>
                <a:lnTo>
                  <a:pt x="96650" y="122022"/>
                </a:lnTo>
                <a:lnTo>
                  <a:pt x="159053" y="110566"/>
                </a:lnTo>
                <a:lnTo>
                  <a:pt x="178966" y="110566"/>
                </a:lnTo>
                <a:lnTo>
                  <a:pt x="175580" y="105565"/>
                </a:lnTo>
                <a:lnTo>
                  <a:pt x="173409" y="94860"/>
                </a:lnTo>
                <a:lnTo>
                  <a:pt x="175581" y="84171"/>
                </a:lnTo>
                <a:lnTo>
                  <a:pt x="181500" y="75439"/>
                </a:lnTo>
                <a:lnTo>
                  <a:pt x="190279" y="69550"/>
                </a:lnTo>
                <a:lnTo>
                  <a:pt x="201028" y="67390"/>
                </a:lnTo>
                <a:lnTo>
                  <a:pt x="235720" y="67390"/>
                </a:lnTo>
                <a:lnTo>
                  <a:pt x="232617" y="62815"/>
                </a:lnTo>
                <a:lnTo>
                  <a:pt x="218245" y="53377"/>
                </a:lnTo>
                <a:lnTo>
                  <a:pt x="201366" y="49988"/>
                </a:lnTo>
                <a:close/>
              </a:path>
              <a:path w="406400" h="404494">
                <a:moveTo>
                  <a:pt x="235720" y="67390"/>
                </a:moveTo>
                <a:lnTo>
                  <a:pt x="201028" y="67390"/>
                </a:lnTo>
                <a:lnTo>
                  <a:pt x="211778" y="69550"/>
                </a:lnTo>
                <a:lnTo>
                  <a:pt x="220557" y="75439"/>
                </a:lnTo>
                <a:lnTo>
                  <a:pt x="226476" y="84171"/>
                </a:lnTo>
                <a:lnTo>
                  <a:pt x="228646" y="94860"/>
                </a:lnTo>
                <a:lnTo>
                  <a:pt x="226476" y="105565"/>
                </a:lnTo>
                <a:lnTo>
                  <a:pt x="220557" y="114305"/>
                </a:lnTo>
                <a:lnTo>
                  <a:pt x="211778" y="120196"/>
                </a:lnTo>
                <a:lnTo>
                  <a:pt x="201028" y="122356"/>
                </a:lnTo>
                <a:lnTo>
                  <a:pt x="236162" y="122356"/>
                </a:lnTo>
                <a:lnTo>
                  <a:pt x="243251" y="110016"/>
                </a:lnTo>
                <a:lnTo>
                  <a:pt x="245941" y="94860"/>
                </a:lnTo>
                <a:lnTo>
                  <a:pt x="245966" y="94432"/>
                </a:lnTo>
                <a:lnTo>
                  <a:pt x="305389" y="83524"/>
                </a:lnTo>
                <a:lnTo>
                  <a:pt x="322717" y="83524"/>
                </a:lnTo>
                <a:lnTo>
                  <a:pt x="322717" y="77527"/>
                </a:lnTo>
                <a:lnTo>
                  <a:pt x="242595" y="77527"/>
                </a:lnTo>
                <a:lnTo>
                  <a:pt x="235720" y="67390"/>
                </a:lnTo>
                <a:close/>
              </a:path>
              <a:path w="406400" h="404494">
                <a:moveTo>
                  <a:pt x="322717" y="83524"/>
                </a:moveTo>
                <a:lnTo>
                  <a:pt x="305389" y="83524"/>
                </a:lnTo>
                <a:lnTo>
                  <a:pt x="305389" y="94518"/>
                </a:lnTo>
                <a:lnTo>
                  <a:pt x="322717" y="94518"/>
                </a:lnTo>
                <a:lnTo>
                  <a:pt x="322717" y="83524"/>
                </a:lnTo>
                <a:close/>
              </a:path>
              <a:path w="406400" h="404494">
                <a:moveTo>
                  <a:pt x="322717" y="62821"/>
                </a:moveTo>
                <a:lnTo>
                  <a:pt x="242595" y="77527"/>
                </a:lnTo>
                <a:lnTo>
                  <a:pt x="322717" y="77527"/>
                </a:lnTo>
                <a:lnTo>
                  <a:pt x="322717" y="62821"/>
                </a:lnTo>
                <a:close/>
              </a:path>
            </a:pathLst>
          </a:custGeom>
          <a:solidFill>
            <a:srgbClr val="D04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32761" y="4480661"/>
            <a:ext cx="83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Arial"/>
                <a:cs typeface="Arial"/>
              </a:rPr>
              <a:t>Assess </a:t>
            </a:r>
            <a:r>
              <a:rPr sz="900" b="1" dirty="0">
                <a:latin typeface="Arial"/>
                <a:cs typeface="Arial"/>
              </a:rPr>
              <a:t>Existing</a:t>
            </a:r>
            <a:r>
              <a:rPr sz="900" b="1" spc="-5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Policy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24355" y="4483328"/>
            <a:ext cx="250825" cy="290195"/>
          </a:xfrm>
          <a:custGeom>
            <a:avLst/>
            <a:gdLst/>
            <a:ahLst/>
            <a:cxnLst/>
            <a:rect l="l" t="t" r="r" b="b"/>
            <a:pathLst>
              <a:path w="250825" h="290195">
                <a:moveTo>
                  <a:pt x="169418" y="171043"/>
                </a:moveTo>
                <a:lnTo>
                  <a:pt x="97243" y="171043"/>
                </a:lnTo>
                <a:lnTo>
                  <a:pt x="97243" y="189369"/>
                </a:lnTo>
                <a:lnTo>
                  <a:pt x="169418" y="189369"/>
                </a:lnTo>
                <a:lnTo>
                  <a:pt x="169418" y="171043"/>
                </a:lnTo>
                <a:close/>
              </a:path>
              <a:path w="250825" h="290195">
                <a:moveTo>
                  <a:pt x="169418" y="116065"/>
                </a:moveTo>
                <a:lnTo>
                  <a:pt x="45110" y="116065"/>
                </a:lnTo>
                <a:lnTo>
                  <a:pt x="45110" y="134391"/>
                </a:lnTo>
                <a:lnTo>
                  <a:pt x="169418" y="134391"/>
                </a:lnTo>
                <a:lnTo>
                  <a:pt x="169418" y="116065"/>
                </a:lnTo>
                <a:close/>
              </a:path>
              <a:path w="250825" h="290195">
                <a:moveTo>
                  <a:pt x="169418" y="61087"/>
                </a:moveTo>
                <a:lnTo>
                  <a:pt x="45110" y="61087"/>
                </a:lnTo>
                <a:lnTo>
                  <a:pt x="45110" y="79413"/>
                </a:lnTo>
                <a:lnTo>
                  <a:pt x="169418" y="79413"/>
                </a:lnTo>
                <a:lnTo>
                  <a:pt x="169418" y="61087"/>
                </a:lnTo>
                <a:close/>
              </a:path>
              <a:path w="250825" h="290195">
                <a:moveTo>
                  <a:pt x="250532" y="270916"/>
                </a:moveTo>
                <a:lnTo>
                  <a:pt x="250456" y="52108"/>
                </a:lnTo>
                <a:lnTo>
                  <a:pt x="232625" y="33616"/>
                </a:lnTo>
                <a:lnTo>
                  <a:pt x="232625" y="270916"/>
                </a:lnTo>
                <a:lnTo>
                  <a:pt x="232308" y="271424"/>
                </a:lnTo>
                <a:lnTo>
                  <a:pt x="231813" y="271602"/>
                </a:lnTo>
                <a:lnTo>
                  <a:pt x="54889" y="271602"/>
                </a:lnTo>
                <a:lnTo>
                  <a:pt x="54394" y="271424"/>
                </a:lnTo>
                <a:lnTo>
                  <a:pt x="54076" y="270916"/>
                </a:lnTo>
                <a:lnTo>
                  <a:pt x="54127" y="252488"/>
                </a:lnTo>
                <a:lnTo>
                  <a:pt x="195732" y="252488"/>
                </a:lnTo>
                <a:lnTo>
                  <a:pt x="203136" y="250850"/>
                </a:lnTo>
                <a:lnTo>
                  <a:pt x="209156" y="246634"/>
                </a:lnTo>
                <a:lnTo>
                  <a:pt x="213144" y="240461"/>
                </a:lnTo>
                <a:lnTo>
                  <a:pt x="214528" y="232956"/>
                </a:lnTo>
                <a:lnTo>
                  <a:pt x="214528" y="51714"/>
                </a:lnTo>
                <a:lnTo>
                  <a:pt x="232054" y="51714"/>
                </a:lnTo>
                <a:lnTo>
                  <a:pt x="232575" y="52108"/>
                </a:lnTo>
                <a:lnTo>
                  <a:pt x="232625" y="270916"/>
                </a:lnTo>
                <a:lnTo>
                  <a:pt x="232625" y="33616"/>
                </a:lnTo>
                <a:lnTo>
                  <a:pt x="231813" y="33426"/>
                </a:lnTo>
                <a:lnTo>
                  <a:pt x="214528" y="33426"/>
                </a:lnTo>
                <a:lnTo>
                  <a:pt x="214515" y="19494"/>
                </a:lnTo>
                <a:lnTo>
                  <a:pt x="213144" y="12065"/>
                </a:lnTo>
                <a:lnTo>
                  <a:pt x="209156" y="5880"/>
                </a:lnTo>
                <a:lnTo>
                  <a:pt x="203149" y="1651"/>
                </a:lnTo>
                <a:lnTo>
                  <a:pt x="196481" y="177"/>
                </a:lnTo>
                <a:lnTo>
                  <a:pt x="196481" y="18681"/>
                </a:lnTo>
                <a:lnTo>
                  <a:pt x="196481" y="51714"/>
                </a:lnTo>
                <a:lnTo>
                  <a:pt x="196481" y="233743"/>
                </a:lnTo>
                <a:lnTo>
                  <a:pt x="195961" y="234137"/>
                </a:lnTo>
                <a:lnTo>
                  <a:pt x="18542" y="234137"/>
                </a:lnTo>
                <a:lnTo>
                  <a:pt x="18021" y="233743"/>
                </a:lnTo>
                <a:lnTo>
                  <a:pt x="18046" y="18681"/>
                </a:lnTo>
                <a:lnTo>
                  <a:pt x="18554" y="18237"/>
                </a:lnTo>
                <a:lnTo>
                  <a:pt x="195961" y="18237"/>
                </a:lnTo>
                <a:lnTo>
                  <a:pt x="196481" y="18681"/>
                </a:lnTo>
                <a:lnTo>
                  <a:pt x="196481" y="177"/>
                </a:lnTo>
                <a:lnTo>
                  <a:pt x="195719" y="0"/>
                </a:lnTo>
                <a:lnTo>
                  <a:pt x="18796" y="0"/>
                </a:lnTo>
                <a:lnTo>
                  <a:pt x="0" y="19494"/>
                </a:lnTo>
                <a:lnTo>
                  <a:pt x="0" y="232956"/>
                </a:lnTo>
                <a:lnTo>
                  <a:pt x="18808" y="252488"/>
                </a:lnTo>
                <a:lnTo>
                  <a:pt x="36080" y="252488"/>
                </a:lnTo>
                <a:lnTo>
                  <a:pt x="36182" y="270916"/>
                </a:lnTo>
                <a:lnTo>
                  <a:pt x="36309" y="271602"/>
                </a:lnTo>
                <a:lnTo>
                  <a:pt x="37465" y="277901"/>
                </a:lnTo>
                <a:lnTo>
                  <a:pt x="41452" y="284086"/>
                </a:lnTo>
                <a:lnTo>
                  <a:pt x="47459" y="288328"/>
                </a:lnTo>
                <a:lnTo>
                  <a:pt x="54889" y="289979"/>
                </a:lnTo>
                <a:lnTo>
                  <a:pt x="231813" y="289979"/>
                </a:lnTo>
                <a:lnTo>
                  <a:pt x="239217" y="288328"/>
                </a:lnTo>
                <a:lnTo>
                  <a:pt x="245211" y="284124"/>
                </a:lnTo>
                <a:lnTo>
                  <a:pt x="249212" y="277964"/>
                </a:lnTo>
                <a:lnTo>
                  <a:pt x="250532" y="270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48634" y="4480661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Arial"/>
                <a:cs typeface="Arial"/>
              </a:rPr>
              <a:t>External Guidance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234715" y="4482213"/>
            <a:ext cx="259715" cy="292735"/>
            <a:chOff x="3234715" y="4482213"/>
            <a:chExt cx="259715" cy="292735"/>
          </a:xfrm>
        </p:grpSpPr>
        <p:sp>
          <p:nvSpPr>
            <p:cNvPr id="24" name="object 24"/>
            <p:cNvSpPr/>
            <p:nvPr/>
          </p:nvSpPr>
          <p:spPr>
            <a:xfrm>
              <a:off x="3234715" y="4651422"/>
              <a:ext cx="259715" cy="123825"/>
            </a:xfrm>
            <a:custGeom>
              <a:avLst/>
              <a:gdLst/>
              <a:ahLst/>
              <a:cxnLst/>
              <a:rect l="l" t="t" r="r" b="b"/>
              <a:pathLst>
                <a:path w="259714" h="123825">
                  <a:moveTo>
                    <a:pt x="259425" y="0"/>
                  </a:moveTo>
                  <a:lnTo>
                    <a:pt x="259425" y="100013"/>
                  </a:lnTo>
                  <a:lnTo>
                    <a:pt x="202229" y="117496"/>
                  </a:lnTo>
                  <a:lnTo>
                    <a:pt x="191679" y="120940"/>
                  </a:lnTo>
                  <a:lnTo>
                    <a:pt x="188355" y="122658"/>
                  </a:lnTo>
                  <a:lnTo>
                    <a:pt x="184593" y="123309"/>
                  </a:lnTo>
                  <a:lnTo>
                    <a:pt x="180890" y="122806"/>
                  </a:lnTo>
                  <a:lnTo>
                    <a:pt x="174625" y="122806"/>
                  </a:lnTo>
                  <a:lnTo>
                    <a:pt x="114527" y="121544"/>
                  </a:lnTo>
                  <a:lnTo>
                    <a:pt x="113185" y="121544"/>
                  </a:lnTo>
                  <a:lnTo>
                    <a:pt x="63347" y="104679"/>
                  </a:lnTo>
                  <a:lnTo>
                    <a:pt x="184113" y="104679"/>
                  </a:lnTo>
                  <a:lnTo>
                    <a:pt x="190716" y="102153"/>
                  </a:lnTo>
                  <a:lnTo>
                    <a:pt x="201527" y="98616"/>
                  </a:lnTo>
                  <a:lnTo>
                    <a:pt x="241554" y="86469"/>
                  </a:lnTo>
                  <a:lnTo>
                    <a:pt x="241554" y="23441"/>
                  </a:lnTo>
                  <a:lnTo>
                    <a:pt x="177314" y="23441"/>
                  </a:lnTo>
                  <a:lnTo>
                    <a:pt x="179804" y="21493"/>
                  </a:lnTo>
                  <a:lnTo>
                    <a:pt x="259425" y="0"/>
                  </a:lnTo>
                  <a:close/>
                </a:path>
                <a:path w="259714" h="123825">
                  <a:moveTo>
                    <a:pt x="2135" y="65425"/>
                  </a:moveTo>
                  <a:lnTo>
                    <a:pt x="20462" y="65425"/>
                  </a:lnTo>
                  <a:lnTo>
                    <a:pt x="20180" y="66886"/>
                  </a:lnTo>
                  <a:lnTo>
                    <a:pt x="19753" y="68909"/>
                  </a:lnTo>
                  <a:lnTo>
                    <a:pt x="19414" y="70662"/>
                  </a:lnTo>
                  <a:lnTo>
                    <a:pt x="116326" y="103421"/>
                  </a:lnTo>
                  <a:lnTo>
                    <a:pt x="173993" y="104619"/>
                  </a:lnTo>
                  <a:lnTo>
                    <a:pt x="184113" y="104679"/>
                  </a:lnTo>
                  <a:lnTo>
                    <a:pt x="63347" y="104679"/>
                  </a:lnTo>
                  <a:lnTo>
                    <a:pt x="12027" y="87312"/>
                  </a:lnTo>
                  <a:lnTo>
                    <a:pt x="4476" y="84656"/>
                  </a:lnTo>
                  <a:lnTo>
                    <a:pt x="0" y="76820"/>
                  </a:lnTo>
                  <a:lnTo>
                    <a:pt x="1661" y="68112"/>
                  </a:lnTo>
                  <a:lnTo>
                    <a:pt x="2135" y="65425"/>
                  </a:lnTo>
                  <a:close/>
                </a:path>
                <a:path w="259714" h="123825">
                  <a:moveTo>
                    <a:pt x="177314" y="23441"/>
                  </a:moveTo>
                  <a:lnTo>
                    <a:pt x="241554" y="23441"/>
                  </a:lnTo>
                  <a:lnTo>
                    <a:pt x="187861" y="37964"/>
                  </a:lnTo>
                  <a:lnTo>
                    <a:pt x="175439" y="47778"/>
                  </a:lnTo>
                  <a:lnTo>
                    <a:pt x="99886" y="56618"/>
                  </a:lnTo>
                  <a:lnTo>
                    <a:pt x="99886" y="68216"/>
                  </a:lnTo>
                  <a:lnTo>
                    <a:pt x="180407" y="68216"/>
                  </a:lnTo>
                  <a:lnTo>
                    <a:pt x="180407" y="86346"/>
                  </a:lnTo>
                  <a:lnTo>
                    <a:pt x="99455" y="86346"/>
                  </a:lnTo>
                  <a:lnTo>
                    <a:pt x="90956" y="86274"/>
                  </a:lnTo>
                  <a:lnTo>
                    <a:pt x="83740" y="80045"/>
                  </a:lnTo>
                  <a:lnTo>
                    <a:pt x="82375" y="71591"/>
                  </a:lnTo>
                  <a:lnTo>
                    <a:pt x="20462" y="65425"/>
                  </a:lnTo>
                  <a:lnTo>
                    <a:pt x="2135" y="65425"/>
                  </a:lnTo>
                  <a:lnTo>
                    <a:pt x="2624" y="62657"/>
                  </a:lnTo>
                  <a:lnTo>
                    <a:pt x="4201" y="56502"/>
                  </a:lnTo>
                  <a:lnTo>
                    <a:pt x="5314" y="53213"/>
                  </a:lnTo>
                  <a:lnTo>
                    <a:pt x="81988" y="53213"/>
                  </a:lnTo>
                  <a:lnTo>
                    <a:pt x="82234" y="45722"/>
                  </a:lnTo>
                  <a:lnTo>
                    <a:pt x="87944" y="39563"/>
                  </a:lnTo>
                  <a:lnTo>
                    <a:pt x="95350" y="38814"/>
                  </a:lnTo>
                  <a:lnTo>
                    <a:pt x="168450" y="30375"/>
                  </a:lnTo>
                  <a:lnTo>
                    <a:pt x="177314" y="23441"/>
                  </a:lnTo>
                  <a:close/>
                </a:path>
                <a:path w="259714" h="123825">
                  <a:moveTo>
                    <a:pt x="19089" y="47263"/>
                  </a:moveTo>
                  <a:lnTo>
                    <a:pt x="40669" y="49054"/>
                  </a:lnTo>
                  <a:lnTo>
                    <a:pt x="81988" y="53213"/>
                  </a:lnTo>
                  <a:lnTo>
                    <a:pt x="5314" y="53213"/>
                  </a:lnTo>
                  <a:lnTo>
                    <a:pt x="19089" y="47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7408" y="4482213"/>
              <a:ext cx="208261" cy="16714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903723" y="4480661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Gen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-25" dirty="0">
                <a:latin typeface="Arial"/>
                <a:cs typeface="Arial"/>
              </a:rPr>
              <a:t>AI </a:t>
            </a:r>
            <a:r>
              <a:rPr sz="900" b="1" spc="-10" dirty="0">
                <a:latin typeface="Arial"/>
                <a:cs typeface="Arial"/>
              </a:rPr>
              <a:t>Applications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45160" y="4500769"/>
            <a:ext cx="290830" cy="255270"/>
            <a:chOff x="4545160" y="4500769"/>
            <a:chExt cx="290830" cy="255270"/>
          </a:xfrm>
        </p:grpSpPr>
        <p:sp>
          <p:nvSpPr>
            <p:cNvPr id="28" name="object 28"/>
            <p:cNvSpPr/>
            <p:nvPr/>
          </p:nvSpPr>
          <p:spPr>
            <a:xfrm>
              <a:off x="4545152" y="4500778"/>
              <a:ext cx="290830" cy="255270"/>
            </a:xfrm>
            <a:custGeom>
              <a:avLst/>
              <a:gdLst/>
              <a:ahLst/>
              <a:cxnLst/>
              <a:rect l="l" t="t" r="r" b="b"/>
              <a:pathLst>
                <a:path w="290829" h="255270">
                  <a:moveTo>
                    <a:pt x="145796" y="106311"/>
                  </a:moveTo>
                  <a:lnTo>
                    <a:pt x="33515" y="106311"/>
                  </a:lnTo>
                  <a:lnTo>
                    <a:pt x="33515" y="124536"/>
                  </a:lnTo>
                  <a:lnTo>
                    <a:pt x="145796" y="124536"/>
                  </a:lnTo>
                  <a:lnTo>
                    <a:pt x="145796" y="106311"/>
                  </a:lnTo>
                  <a:close/>
                </a:path>
                <a:path w="290829" h="255270">
                  <a:moveTo>
                    <a:pt x="145872" y="143408"/>
                  </a:moveTo>
                  <a:lnTo>
                    <a:pt x="73723" y="143408"/>
                  </a:lnTo>
                  <a:lnTo>
                    <a:pt x="73723" y="161632"/>
                  </a:lnTo>
                  <a:lnTo>
                    <a:pt x="145872" y="161632"/>
                  </a:lnTo>
                  <a:lnTo>
                    <a:pt x="145872" y="143408"/>
                  </a:lnTo>
                  <a:close/>
                </a:path>
                <a:path w="290829" h="255270">
                  <a:moveTo>
                    <a:pt x="290372" y="0"/>
                  </a:moveTo>
                  <a:lnTo>
                    <a:pt x="272224" y="0"/>
                  </a:lnTo>
                  <a:lnTo>
                    <a:pt x="272224" y="18224"/>
                  </a:lnTo>
                  <a:lnTo>
                    <a:pt x="272224" y="44831"/>
                  </a:lnTo>
                  <a:lnTo>
                    <a:pt x="272224" y="63055"/>
                  </a:lnTo>
                  <a:lnTo>
                    <a:pt x="272224" y="236931"/>
                  </a:lnTo>
                  <a:lnTo>
                    <a:pt x="18148" y="236931"/>
                  </a:lnTo>
                  <a:lnTo>
                    <a:pt x="18148" y="63055"/>
                  </a:lnTo>
                  <a:lnTo>
                    <a:pt x="272224" y="63055"/>
                  </a:lnTo>
                  <a:lnTo>
                    <a:pt x="272224" y="44831"/>
                  </a:lnTo>
                  <a:lnTo>
                    <a:pt x="237921" y="44831"/>
                  </a:lnTo>
                  <a:lnTo>
                    <a:pt x="237921" y="18224"/>
                  </a:lnTo>
                  <a:lnTo>
                    <a:pt x="272224" y="18224"/>
                  </a:lnTo>
                  <a:lnTo>
                    <a:pt x="272224" y="0"/>
                  </a:lnTo>
                  <a:lnTo>
                    <a:pt x="219798" y="0"/>
                  </a:lnTo>
                  <a:lnTo>
                    <a:pt x="219798" y="18224"/>
                  </a:lnTo>
                  <a:lnTo>
                    <a:pt x="219798" y="44831"/>
                  </a:lnTo>
                  <a:lnTo>
                    <a:pt x="18148" y="44831"/>
                  </a:lnTo>
                  <a:lnTo>
                    <a:pt x="18148" y="18224"/>
                  </a:lnTo>
                  <a:lnTo>
                    <a:pt x="219798" y="18224"/>
                  </a:lnTo>
                  <a:lnTo>
                    <a:pt x="219798" y="0"/>
                  </a:lnTo>
                  <a:lnTo>
                    <a:pt x="0" y="0"/>
                  </a:lnTo>
                  <a:lnTo>
                    <a:pt x="0" y="18224"/>
                  </a:lnTo>
                  <a:lnTo>
                    <a:pt x="0" y="44831"/>
                  </a:lnTo>
                  <a:lnTo>
                    <a:pt x="0" y="63055"/>
                  </a:lnTo>
                  <a:lnTo>
                    <a:pt x="0" y="236931"/>
                  </a:lnTo>
                  <a:lnTo>
                    <a:pt x="1435" y="244081"/>
                  </a:lnTo>
                  <a:lnTo>
                    <a:pt x="5334" y="249847"/>
                  </a:lnTo>
                  <a:lnTo>
                    <a:pt x="11099" y="253733"/>
                  </a:lnTo>
                  <a:lnTo>
                    <a:pt x="18148" y="255143"/>
                  </a:lnTo>
                  <a:lnTo>
                    <a:pt x="272313" y="255143"/>
                  </a:lnTo>
                  <a:lnTo>
                    <a:pt x="279349" y="253707"/>
                  </a:lnTo>
                  <a:lnTo>
                    <a:pt x="285102" y="249796"/>
                  </a:lnTo>
                  <a:lnTo>
                    <a:pt x="288963" y="244005"/>
                  </a:lnTo>
                  <a:lnTo>
                    <a:pt x="290360" y="237007"/>
                  </a:lnTo>
                  <a:lnTo>
                    <a:pt x="290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0512" y="4602018"/>
              <a:ext cx="88725" cy="8910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358254" y="4480661"/>
            <a:ext cx="1016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Gen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-25" dirty="0">
                <a:latin typeface="Arial"/>
                <a:cs typeface="Arial"/>
              </a:rPr>
              <a:t>AI </a:t>
            </a:r>
            <a:r>
              <a:rPr sz="900" b="1" dirty="0">
                <a:latin typeface="Arial"/>
                <a:cs typeface="Arial"/>
              </a:rPr>
              <a:t>Governance</a:t>
            </a:r>
            <a:r>
              <a:rPr sz="900" b="1" spc="-45" dirty="0">
                <a:latin typeface="Arial"/>
                <a:cs typeface="Arial"/>
              </a:rPr>
              <a:t> </a:t>
            </a:r>
            <a:r>
              <a:rPr sz="900" b="1" spc="-20" dirty="0">
                <a:latin typeface="Arial"/>
                <a:cs typeface="Arial"/>
              </a:rPr>
              <a:t>Team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987538" y="4483744"/>
            <a:ext cx="290830" cy="287655"/>
            <a:chOff x="5987538" y="4483744"/>
            <a:chExt cx="290830" cy="287655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92122" y="4483744"/>
              <a:ext cx="281431" cy="13136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987538" y="4617695"/>
              <a:ext cx="290830" cy="153670"/>
            </a:xfrm>
            <a:custGeom>
              <a:avLst/>
              <a:gdLst/>
              <a:ahLst/>
              <a:cxnLst/>
              <a:rect l="l" t="t" r="r" b="b"/>
              <a:pathLst>
                <a:path w="290829" h="153670">
                  <a:moveTo>
                    <a:pt x="233600" y="19411"/>
                  </a:moveTo>
                  <a:lnTo>
                    <a:pt x="272930" y="25734"/>
                  </a:lnTo>
                  <a:lnTo>
                    <a:pt x="290537" y="153401"/>
                  </a:lnTo>
                  <a:lnTo>
                    <a:pt x="0" y="153401"/>
                  </a:lnTo>
                  <a:lnTo>
                    <a:pt x="0" y="134399"/>
                  </a:lnTo>
                  <a:lnTo>
                    <a:pt x="271573" y="134399"/>
                  </a:lnTo>
                  <a:lnTo>
                    <a:pt x="271573" y="45389"/>
                  </a:lnTo>
                  <a:lnTo>
                    <a:pt x="257625" y="41142"/>
                  </a:lnTo>
                  <a:lnTo>
                    <a:pt x="243428" y="38830"/>
                  </a:lnTo>
                  <a:lnTo>
                    <a:pt x="228985" y="38442"/>
                  </a:lnTo>
                  <a:lnTo>
                    <a:pt x="195431" y="38442"/>
                  </a:lnTo>
                  <a:lnTo>
                    <a:pt x="195431" y="28443"/>
                  </a:lnTo>
                  <a:lnTo>
                    <a:pt x="183432" y="24234"/>
                  </a:lnTo>
                  <a:lnTo>
                    <a:pt x="171104" y="21239"/>
                  </a:lnTo>
                  <a:lnTo>
                    <a:pt x="168718" y="20904"/>
                  </a:lnTo>
                  <a:lnTo>
                    <a:pt x="214515" y="20904"/>
                  </a:lnTo>
                  <a:lnTo>
                    <a:pt x="220828" y="19920"/>
                  </a:lnTo>
                  <a:lnTo>
                    <a:pt x="227208" y="19419"/>
                  </a:lnTo>
                  <a:lnTo>
                    <a:pt x="233600" y="19411"/>
                  </a:lnTo>
                  <a:close/>
                </a:path>
                <a:path w="290829" h="153670">
                  <a:moveTo>
                    <a:pt x="195431" y="38442"/>
                  </a:moveTo>
                  <a:lnTo>
                    <a:pt x="228985" y="38442"/>
                  </a:lnTo>
                  <a:lnTo>
                    <a:pt x="214556" y="40005"/>
                  </a:lnTo>
                  <a:lnTo>
                    <a:pt x="214557" y="134399"/>
                  </a:lnTo>
                  <a:lnTo>
                    <a:pt x="195431" y="134399"/>
                  </a:lnTo>
                  <a:lnTo>
                    <a:pt x="195431" y="38442"/>
                  </a:lnTo>
                  <a:close/>
                </a:path>
                <a:path w="290829" h="153670">
                  <a:moveTo>
                    <a:pt x="76101" y="18962"/>
                  </a:moveTo>
                  <a:lnTo>
                    <a:pt x="145834" y="18962"/>
                  </a:lnTo>
                  <a:lnTo>
                    <a:pt x="132820" y="19492"/>
                  </a:lnTo>
                  <a:lnTo>
                    <a:pt x="119962" y="21343"/>
                  </a:lnTo>
                  <a:lnTo>
                    <a:pt x="107359" y="24496"/>
                  </a:lnTo>
                  <a:lnTo>
                    <a:pt x="95111" y="28930"/>
                  </a:lnTo>
                  <a:lnTo>
                    <a:pt x="95111" y="134399"/>
                  </a:lnTo>
                  <a:lnTo>
                    <a:pt x="76109" y="134399"/>
                  </a:lnTo>
                  <a:lnTo>
                    <a:pt x="76109" y="40005"/>
                  </a:lnTo>
                  <a:lnTo>
                    <a:pt x="61647" y="38431"/>
                  </a:lnTo>
                  <a:lnTo>
                    <a:pt x="0" y="38431"/>
                  </a:lnTo>
                  <a:lnTo>
                    <a:pt x="0" y="33450"/>
                  </a:lnTo>
                  <a:lnTo>
                    <a:pt x="5208" y="30827"/>
                  </a:lnTo>
                  <a:lnTo>
                    <a:pt x="17566" y="25734"/>
                  </a:lnTo>
                  <a:lnTo>
                    <a:pt x="30388" y="22113"/>
                  </a:lnTo>
                  <a:lnTo>
                    <a:pt x="37663" y="20941"/>
                  </a:lnTo>
                  <a:lnTo>
                    <a:pt x="76101" y="20941"/>
                  </a:lnTo>
                  <a:lnTo>
                    <a:pt x="76101" y="18962"/>
                  </a:lnTo>
                  <a:close/>
                </a:path>
                <a:path w="290829" h="153670">
                  <a:moveTo>
                    <a:pt x="0" y="38431"/>
                  </a:moveTo>
                  <a:lnTo>
                    <a:pt x="61647" y="38431"/>
                  </a:lnTo>
                  <a:lnTo>
                    <a:pt x="47086" y="38830"/>
                  </a:lnTo>
                  <a:lnTo>
                    <a:pt x="32846" y="41152"/>
                  </a:lnTo>
                  <a:lnTo>
                    <a:pt x="18968" y="45389"/>
                  </a:lnTo>
                  <a:lnTo>
                    <a:pt x="18968" y="134399"/>
                  </a:lnTo>
                  <a:lnTo>
                    <a:pt x="0" y="134399"/>
                  </a:lnTo>
                  <a:lnTo>
                    <a:pt x="0" y="38431"/>
                  </a:lnTo>
                  <a:close/>
                </a:path>
                <a:path w="290829" h="153670">
                  <a:moveTo>
                    <a:pt x="56897" y="19407"/>
                  </a:moveTo>
                  <a:lnTo>
                    <a:pt x="63330" y="19430"/>
                  </a:lnTo>
                  <a:lnTo>
                    <a:pt x="69747" y="19942"/>
                  </a:lnTo>
                  <a:lnTo>
                    <a:pt x="76101" y="20941"/>
                  </a:lnTo>
                  <a:lnTo>
                    <a:pt x="37663" y="20941"/>
                  </a:lnTo>
                  <a:lnTo>
                    <a:pt x="43542" y="19995"/>
                  </a:lnTo>
                  <a:lnTo>
                    <a:pt x="56897" y="19407"/>
                  </a:lnTo>
                  <a:close/>
                </a:path>
                <a:path w="290829" h="153670">
                  <a:moveTo>
                    <a:pt x="145797" y="0"/>
                  </a:moveTo>
                  <a:lnTo>
                    <a:pt x="194105" y="7770"/>
                  </a:lnTo>
                  <a:lnTo>
                    <a:pt x="214515" y="20904"/>
                  </a:lnTo>
                  <a:lnTo>
                    <a:pt x="168718" y="20904"/>
                  </a:lnTo>
                  <a:lnTo>
                    <a:pt x="158541" y="19475"/>
                  </a:lnTo>
                  <a:lnTo>
                    <a:pt x="145834" y="18962"/>
                  </a:lnTo>
                  <a:lnTo>
                    <a:pt x="76101" y="18962"/>
                  </a:lnTo>
                  <a:lnTo>
                    <a:pt x="76101" y="17189"/>
                  </a:lnTo>
                  <a:lnTo>
                    <a:pt x="81228" y="14525"/>
                  </a:lnTo>
                  <a:lnTo>
                    <a:pt x="96649" y="8076"/>
                  </a:lnTo>
                  <a:lnTo>
                    <a:pt x="112662" y="3481"/>
                  </a:lnTo>
                  <a:lnTo>
                    <a:pt x="129099" y="776"/>
                  </a:lnTo>
                  <a:lnTo>
                    <a:pt x="1457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018780" y="4480661"/>
            <a:ext cx="66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Arial"/>
                <a:cs typeface="Arial"/>
              </a:rPr>
              <a:t>Continuous Monitoring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72401" y="4482592"/>
            <a:ext cx="290195" cy="292100"/>
          </a:xfrm>
          <a:custGeom>
            <a:avLst/>
            <a:gdLst/>
            <a:ahLst/>
            <a:cxnLst/>
            <a:rect l="l" t="t" r="r" b="b"/>
            <a:pathLst>
              <a:path w="290195" h="292100">
                <a:moveTo>
                  <a:pt x="84488" y="193893"/>
                </a:moveTo>
                <a:lnTo>
                  <a:pt x="110105" y="193893"/>
                </a:lnTo>
                <a:lnTo>
                  <a:pt x="12836" y="291799"/>
                </a:lnTo>
                <a:lnTo>
                  <a:pt x="0" y="278882"/>
                </a:lnTo>
                <a:lnTo>
                  <a:pt x="84488" y="193893"/>
                </a:lnTo>
                <a:close/>
              </a:path>
              <a:path w="290195" h="292100">
                <a:moveTo>
                  <a:pt x="189923" y="0"/>
                </a:moveTo>
                <a:lnTo>
                  <a:pt x="230326" y="11469"/>
                </a:lnTo>
                <a:lnTo>
                  <a:pt x="264438" y="38604"/>
                </a:lnTo>
                <a:lnTo>
                  <a:pt x="285415" y="76931"/>
                </a:lnTo>
                <a:lnTo>
                  <a:pt x="289999" y="118918"/>
                </a:lnTo>
                <a:lnTo>
                  <a:pt x="278600" y="159570"/>
                </a:lnTo>
                <a:lnTo>
                  <a:pt x="251631" y="193893"/>
                </a:lnTo>
                <a:lnTo>
                  <a:pt x="218033" y="213466"/>
                </a:lnTo>
                <a:lnTo>
                  <a:pt x="180869" y="219990"/>
                </a:lnTo>
                <a:lnTo>
                  <a:pt x="143705" y="213466"/>
                </a:lnTo>
                <a:lnTo>
                  <a:pt x="123564" y="201733"/>
                </a:lnTo>
                <a:lnTo>
                  <a:pt x="180198" y="201733"/>
                </a:lnTo>
                <a:lnTo>
                  <a:pt x="215495" y="194563"/>
                </a:lnTo>
                <a:lnTo>
                  <a:pt x="244319" y="175008"/>
                </a:lnTo>
                <a:lnTo>
                  <a:pt x="263752" y="146006"/>
                </a:lnTo>
                <a:lnTo>
                  <a:pt x="270878" y="110491"/>
                </a:lnTo>
                <a:lnTo>
                  <a:pt x="263752" y="74975"/>
                </a:lnTo>
                <a:lnTo>
                  <a:pt x="244319" y="45973"/>
                </a:lnTo>
                <a:lnTo>
                  <a:pt x="215495" y="26420"/>
                </a:lnTo>
                <a:lnTo>
                  <a:pt x="180198" y="19250"/>
                </a:lnTo>
                <a:lnTo>
                  <a:pt x="121779" y="19250"/>
                </a:lnTo>
                <a:lnTo>
                  <a:pt x="148195" y="4611"/>
                </a:lnTo>
                <a:lnTo>
                  <a:pt x="189923" y="0"/>
                </a:lnTo>
                <a:close/>
              </a:path>
              <a:path w="290195" h="292100">
                <a:moveTo>
                  <a:pt x="121779" y="19250"/>
                </a:moveTo>
                <a:lnTo>
                  <a:pt x="180198" y="19250"/>
                </a:lnTo>
                <a:lnTo>
                  <a:pt x="144900" y="26420"/>
                </a:lnTo>
                <a:lnTo>
                  <a:pt x="116076" y="45973"/>
                </a:lnTo>
                <a:lnTo>
                  <a:pt x="96643" y="74975"/>
                </a:lnTo>
                <a:lnTo>
                  <a:pt x="89518" y="110491"/>
                </a:lnTo>
                <a:lnTo>
                  <a:pt x="96644" y="146006"/>
                </a:lnTo>
                <a:lnTo>
                  <a:pt x="116077" y="175008"/>
                </a:lnTo>
                <a:lnTo>
                  <a:pt x="144900" y="194563"/>
                </a:lnTo>
                <a:lnTo>
                  <a:pt x="180198" y="201733"/>
                </a:lnTo>
                <a:lnTo>
                  <a:pt x="123564" y="201733"/>
                </a:lnTo>
                <a:lnTo>
                  <a:pt x="110105" y="193893"/>
                </a:lnTo>
                <a:lnTo>
                  <a:pt x="84488" y="193893"/>
                </a:lnTo>
                <a:lnTo>
                  <a:pt x="97298" y="181007"/>
                </a:lnTo>
                <a:lnTo>
                  <a:pt x="76321" y="142683"/>
                </a:lnTo>
                <a:lnTo>
                  <a:pt x="71738" y="100696"/>
                </a:lnTo>
                <a:lnTo>
                  <a:pt x="83136" y="60042"/>
                </a:lnTo>
                <a:lnTo>
                  <a:pt x="110105" y="25719"/>
                </a:lnTo>
                <a:lnTo>
                  <a:pt x="121779" y="19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/>
              <a:t>Introducing</a:t>
            </a:r>
            <a:endParaRPr sz="2600"/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EB8B00"/>
                </a:solidFill>
              </a:rPr>
              <a:t>Cyber</a:t>
            </a:r>
            <a:r>
              <a:rPr sz="2600" spc="-35" dirty="0">
                <a:solidFill>
                  <a:srgbClr val="EB8B00"/>
                </a:solidFill>
              </a:rPr>
              <a:t> </a:t>
            </a:r>
            <a:r>
              <a:rPr sz="2600" dirty="0">
                <a:solidFill>
                  <a:srgbClr val="EB8B00"/>
                </a:solidFill>
              </a:rPr>
              <a:t>Secure</a:t>
            </a:r>
            <a:r>
              <a:rPr sz="2600" spc="-30" dirty="0">
                <a:solidFill>
                  <a:srgbClr val="EB8B00"/>
                </a:solidFill>
              </a:rPr>
              <a:t> </a:t>
            </a:r>
            <a:r>
              <a:rPr sz="2600" spc="-10" dirty="0">
                <a:solidFill>
                  <a:srgbClr val="EB8B00"/>
                </a:solidFill>
              </a:rPr>
              <a:t>GenAI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222910" y="1344548"/>
            <a:ext cx="28917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Fortifying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LLM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Unparalleled</a:t>
            </a:r>
            <a:r>
              <a:rPr sz="1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1153667"/>
            <a:ext cx="620395" cy="45720"/>
          </a:xfrm>
          <a:custGeom>
            <a:avLst/>
            <a:gdLst/>
            <a:ahLst/>
            <a:cxnLst/>
            <a:rect l="l" t="t" r="r" b="b"/>
            <a:pathLst>
              <a:path w="620394" h="45719">
                <a:moveTo>
                  <a:pt x="620268" y="0"/>
                </a:moveTo>
                <a:lnTo>
                  <a:pt x="0" y="0"/>
                </a:lnTo>
                <a:lnTo>
                  <a:pt x="0" y="45720"/>
                </a:lnTo>
                <a:lnTo>
                  <a:pt x="620268" y="45720"/>
                </a:lnTo>
                <a:lnTo>
                  <a:pt x="620268" y="0"/>
                </a:lnTo>
                <a:close/>
              </a:path>
            </a:pathLst>
          </a:custGeom>
          <a:solidFill>
            <a:srgbClr val="EB8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23761" y="2838974"/>
            <a:ext cx="2287905" cy="2305050"/>
            <a:chOff x="523761" y="2838974"/>
            <a:chExt cx="2287905" cy="2305050"/>
          </a:xfrm>
        </p:grpSpPr>
        <p:sp>
          <p:nvSpPr>
            <p:cNvPr id="6" name="object 6"/>
            <p:cNvSpPr/>
            <p:nvPr/>
          </p:nvSpPr>
          <p:spPr>
            <a:xfrm>
              <a:off x="1782168" y="3656100"/>
              <a:ext cx="448945" cy="1487805"/>
            </a:xfrm>
            <a:custGeom>
              <a:avLst/>
              <a:gdLst/>
              <a:ahLst/>
              <a:cxnLst/>
              <a:rect l="l" t="t" r="r" b="b"/>
              <a:pathLst>
                <a:path w="448944" h="1487804">
                  <a:moveTo>
                    <a:pt x="448772" y="0"/>
                  </a:moveTo>
                  <a:lnTo>
                    <a:pt x="448772" y="1487397"/>
                  </a:lnTo>
                  <a:lnTo>
                    <a:pt x="0" y="1487397"/>
                  </a:lnTo>
                  <a:lnTo>
                    <a:pt x="0" y="243409"/>
                  </a:lnTo>
                  <a:lnTo>
                    <a:pt x="448772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1318" y="3663055"/>
              <a:ext cx="453390" cy="1480820"/>
            </a:xfrm>
            <a:custGeom>
              <a:avLst/>
              <a:gdLst/>
              <a:ahLst/>
              <a:cxnLst/>
              <a:rect l="l" t="t" r="r" b="b"/>
              <a:pathLst>
                <a:path w="453389" h="1480820">
                  <a:moveTo>
                    <a:pt x="0" y="0"/>
                  </a:moveTo>
                  <a:lnTo>
                    <a:pt x="452893" y="235227"/>
                  </a:lnTo>
                  <a:lnTo>
                    <a:pt x="452893" y="1480443"/>
                  </a:lnTo>
                  <a:lnTo>
                    <a:pt x="0" y="14804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4D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0092" y="3434782"/>
              <a:ext cx="901065" cy="465455"/>
            </a:xfrm>
            <a:custGeom>
              <a:avLst/>
              <a:gdLst/>
              <a:ahLst/>
              <a:cxnLst/>
              <a:rect l="l" t="t" r="r" b="b"/>
              <a:pathLst>
                <a:path w="901064" h="465454">
                  <a:moveTo>
                    <a:pt x="463519" y="0"/>
                  </a:moveTo>
                  <a:lnTo>
                    <a:pt x="900847" y="223363"/>
                  </a:lnTo>
                  <a:lnTo>
                    <a:pt x="453710" y="465137"/>
                  </a:lnTo>
                  <a:lnTo>
                    <a:pt x="0" y="229500"/>
                  </a:lnTo>
                  <a:lnTo>
                    <a:pt x="463519" y="0"/>
                  </a:lnTo>
                  <a:close/>
                </a:path>
              </a:pathLst>
            </a:custGeom>
            <a:solidFill>
              <a:srgbClr val="FCB6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9658" y="4098362"/>
              <a:ext cx="448945" cy="1045210"/>
            </a:xfrm>
            <a:custGeom>
              <a:avLst/>
              <a:gdLst/>
              <a:ahLst/>
              <a:cxnLst/>
              <a:rect l="l" t="t" r="r" b="b"/>
              <a:pathLst>
                <a:path w="448944" h="1045210">
                  <a:moveTo>
                    <a:pt x="448772" y="0"/>
                  </a:moveTo>
                  <a:lnTo>
                    <a:pt x="448772" y="1045135"/>
                  </a:lnTo>
                  <a:lnTo>
                    <a:pt x="0" y="1045135"/>
                  </a:lnTo>
                  <a:lnTo>
                    <a:pt x="0" y="243443"/>
                  </a:lnTo>
                  <a:lnTo>
                    <a:pt x="448772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8808" y="4105317"/>
              <a:ext cx="453390" cy="1038225"/>
            </a:xfrm>
            <a:custGeom>
              <a:avLst/>
              <a:gdLst/>
              <a:ahLst/>
              <a:cxnLst/>
              <a:rect l="l" t="t" r="r" b="b"/>
              <a:pathLst>
                <a:path w="453390" h="1038225">
                  <a:moveTo>
                    <a:pt x="0" y="0"/>
                  </a:moveTo>
                  <a:lnTo>
                    <a:pt x="452893" y="235261"/>
                  </a:lnTo>
                  <a:lnTo>
                    <a:pt x="452893" y="1038181"/>
                  </a:lnTo>
                  <a:lnTo>
                    <a:pt x="0" y="1038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4D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7582" y="3877044"/>
              <a:ext cx="901065" cy="465455"/>
            </a:xfrm>
            <a:custGeom>
              <a:avLst/>
              <a:gdLst/>
              <a:ahLst/>
              <a:cxnLst/>
              <a:rect l="l" t="t" r="r" b="b"/>
              <a:pathLst>
                <a:path w="901065" h="465454">
                  <a:moveTo>
                    <a:pt x="463519" y="0"/>
                  </a:moveTo>
                  <a:lnTo>
                    <a:pt x="900847" y="223363"/>
                  </a:lnTo>
                  <a:lnTo>
                    <a:pt x="453710" y="465171"/>
                  </a:lnTo>
                  <a:lnTo>
                    <a:pt x="0" y="229500"/>
                  </a:lnTo>
                  <a:lnTo>
                    <a:pt x="463519" y="0"/>
                  </a:lnTo>
                  <a:close/>
                </a:path>
              </a:pathLst>
            </a:custGeom>
            <a:solidFill>
              <a:srgbClr val="FCB6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62581" y="4455601"/>
              <a:ext cx="448945" cy="688340"/>
            </a:xfrm>
            <a:custGeom>
              <a:avLst/>
              <a:gdLst/>
              <a:ahLst/>
              <a:cxnLst/>
              <a:rect l="l" t="t" r="r" b="b"/>
              <a:pathLst>
                <a:path w="448944" h="688339">
                  <a:moveTo>
                    <a:pt x="448777" y="0"/>
                  </a:moveTo>
                  <a:lnTo>
                    <a:pt x="448777" y="687896"/>
                  </a:lnTo>
                  <a:lnTo>
                    <a:pt x="0" y="687896"/>
                  </a:lnTo>
                  <a:lnTo>
                    <a:pt x="0" y="243443"/>
                  </a:lnTo>
                  <a:lnTo>
                    <a:pt x="448777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1732" y="4462556"/>
              <a:ext cx="453390" cy="681355"/>
            </a:xfrm>
            <a:custGeom>
              <a:avLst/>
              <a:gdLst/>
              <a:ahLst/>
              <a:cxnLst/>
              <a:rect l="l" t="t" r="r" b="b"/>
              <a:pathLst>
                <a:path w="453389" h="681354">
                  <a:moveTo>
                    <a:pt x="0" y="0"/>
                  </a:moveTo>
                  <a:lnTo>
                    <a:pt x="452893" y="235261"/>
                  </a:lnTo>
                  <a:lnTo>
                    <a:pt x="452893" y="680942"/>
                  </a:lnTo>
                  <a:lnTo>
                    <a:pt x="0" y="6809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4D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0506" y="4234283"/>
              <a:ext cx="901065" cy="465455"/>
            </a:xfrm>
            <a:custGeom>
              <a:avLst/>
              <a:gdLst/>
              <a:ahLst/>
              <a:cxnLst/>
              <a:rect l="l" t="t" r="r" b="b"/>
              <a:pathLst>
                <a:path w="901064" h="465454">
                  <a:moveTo>
                    <a:pt x="463519" y="0"/>
                  </a:moveTo>
                  <a:lnTo>
                    <a:pt x="900852" y="223363"/>
                  </a:lnTo>
                  <a:lnTo>
                    <a:pt x="453710" y="465171"/>
                  </a:lnTo>
                  <a:lnTo>
                    <a:pt x="0" y="229500"/>
                  </a:lnTo>
                  <a:lnTo>
                    <a:pt x="463519" y="0"/>
                  </a:lnTo>
                  <a:close/>
                </a:path>
              </a:pathLst>
            </a:custGeom>
            <a:solidFill>
              <a:srgbClr val="FCB6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2128" y="3567157"/>
              <a:ext cx="294276" cy="17181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6323" y="2957610"/>
              <a:ext cx="138964" cy="23318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9348" y="2851247"/>
              <a:ext cx="208446" cy="490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1010" y="2900338"/>
              <a:ext cx="294276" cy="2904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8287" y="2908519"/>
              <a:ext cx="241143" cy="29454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9866" y="2892156"/>
              <a:ext cx="216620" cy="1350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8287" y="3084429"/>
              <a:ext cx="237056" cy="3313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33189" y="2859428"/>
              <a:ext cx="151225" cy="1390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508" y="2838974"/>
              <a:ext cx="232969" cy="14318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57475" y="3654702"/>
              <a:ext cx="84455" cy="37465"/>
            </a:xfrm>
            <a:custGeom>
              <a:avLst/>
              <a:gdLst/>
              <a:ahLst/>
              <a:cxnLst/>
              <a:rect l="l" t="t" r="r" b="b"/>
              <a:pathLst>
                <a:path w="84455" h="37464">
                  <a:moveTo>
                    <a:pt x="22513" y="0"/>
                  </a:moveTo>
                  <a:lnTo>
                    <a:pt x="60319" y="9000"/>
                  </a:lnTo>
                  <a:lnTo>
                    <a:pt x="84317" y="25758"/>
                  </a:lnTo>
                  <a:lnTo>
                    <a:pt x="82165" y="32697"/>
                  </a:lnTo>
                  <a:lnTo>
                    <a:pt x="73364" y="37239"/>
                  </a:lnTo>
                  <a:lnTo>
                    <a:pt x="53984" y="35284"/>
                  </a:lnTo>
                  <a:lnTo>
                    <a:pt x="34441" y="31725"/>
                  </a:lnTo>
                  <a:lnTo>
                    <a:pt x="24058" y="32075"/>
                  </a:lnTo>
                  <a:lnTo>
                    <a:pt x="17195" y="33237"/>
                  </a:lnTo>
                  <a:lnTo>
                    <a:pt x="8208" y="32113"/>
                  </a:lnTo>
                  <a:lnTo>
                    <a:pt x="786" y="26694"/>
                  </a:lnTo>
                  <a:lnTo>
                    <a:pt x="0" y="19061"/>
                  </a:lnTo>
                  <a:lnTo>
                    <a:pt x="2202" y="12251"/>
                  </a:lnTo>
                  <a:lnTo>
                    <a:pt x="3746" y="9306"/>
                  </a:lnTo>
                  <a:lnTo>
                    <a:pt x="4019" y="3409"/>
                  </a:lnTo>
                  <a:lnTo>
                    <a:pt x="22513" y="0"/>
                  </a:lnTo>
                  <a:close/>
                </a:path>
              </a:pathLst>
            </a:custGeom>
            <a:solidFill>
              <a:srgbClr val="111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60064" y="2939031"/>
              <a:ext cx="193902" cy="18558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676174" y="3594770"/>
              <a:ext cx="60325" cy="59055"/>
            </a:xfrm>
            <a:custGeom>
              <a:avLst/>
              <a:gdLst/>
              <a:ahLst/>
              <a:cxnLst/>
              <a:rect l="l" t="t" r="r" b="b"/>
              <a:pathLst>
                <a:path w="60325" h="59054">
                  <a:moveTo>
                    <a:pt x="45708" y="0"/>
                  </a:moveTo>
                  <a:lnTo>
                    <a:pt x="60115" y="2215"/>
                  </a:lnTo>
                  <a:lnTo>
                    <a:pt x="56607" y="10465"/>
                  </a:lnTo>
                  <a:lnTo>
                    <a:pt x="51984" y="17318"/>
                  </a:lnTo>
                  <a:lnTo>
                    <a:pt x="45039" y="24707"/>
                  </a:lnTo>
                  <a:lnTo>
                    <a:pt x="38344" y="31521"/>
                  </a:lnTo>
                  <a:lnTo>
                    <a:pt x="34468" y="36647"/>
                  </a:lnTo>
                  <a:lnTo>
                    <a:pt x="31022" y="42580"/>
                  </a:lnTo>
                  <a:lnTo>
                    <a:pt x="25242" y="50382"/>
                  </a:lnTo>
                  <a:lnTo>
                    <a:pt x="19060" y="56873"/>
                  </a:lnTo>
                  <a:lnTo>
                    <a:pt x="14407" y="58875"/>
                  </a:lnTo>
                  <a:lnTo>
                    <a:pt x="10139" y="57946"/>
                  </a:lnTo>
                  <a:lnTo>
                    <a:pt x="5096" y="55994"/>
                  </a:lnTo>
                  <a:lnTo>
                    <a:pt x="1106" y="50360"/>
                  </a:lnTo>
                  <a:lnTo>
                    <a:pt x="0" y="38386"/>
                  </a:lnTo>
                  <a:lnTo>
                    <a:pt x="4996" y="23251"/>
                  </a:lnTo>
                  <a:lnTo>
                    <a:pt x="16161" y="10857"/>
                  </a:lnTo>
                  <a:lnTo>
                    <a:pt x="30672" y="2632"/>
                  </a:lnTo>
                  <a:lnTo>
                    <a:pt x="45708" y="0"/>
                  </a:lnTo>
                  <a:close/>
                </a:path>
              </a:pathLst>
            </a:custGeom>
            <a:solidFill>
              <a:srgbClr val="111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68310" y="3313493"/>
              <a:ext cx="133985" cy="360045"/>
            </a:xfrm>
            <a:custGeom>
              <a:avLst/>
              <a:gdLst/>
              <a:ahLst/>
              <a:cxnLst/>
              <a:rect l="l" t="t" r="r" b="b"/>
              <a:pathLst>
                <a:path w="133985" h="360045">
                  <a:moveTo>
                    <a:pt x="133845" y="106540"/>
                  </a:moveTo>
                  <a:lnTo>
                    <a:pt x="131584" y="61810"/>
                  </a:lnTo>
                  <a:lnTo>
                    <a:pt x="125437" y="21818"/>
                  </a:lnTo>
                  <a:lnTo>
                    <a:pt x="109905" y="1511"/>
                  </a:lnTo>
                  <a:lnTo>
                    <a:pt x="86817" y="2235"/>
                  </a:lnTo>
                  <a:lnTo>
                    <a:pt x="65849" y="11696"/>
                  </a:lnTo>
                  <a:lnTo>
                    <a:pt x="64020" y="12877"/>
                  </a:lnTo>
                  <a:lnTo>
                    <a:pt x="9461" y="0"/>
                  </a:lnTo>
                  <a:lnTo>
                    <a:pt x="9182" y="137693"/>
                  </a:lnTo>
                  <a:lnTo>
                    <a:pt x="2578" y="210781"/>
                  </a:lnTo>
                  <a:lnTo>
                    <a:pt x="0" y="264299"/>
                  </a:lnTo>
                  <a:lnTo>
                    <a:pt x="2984" y="309410"/>
                  </a:lnTo>
                  <a:lnTo>
                    <a:pt x="7569" y="313220"/>
                  </a:lnTo>
                  <a:lnTo>
                    <a:pt x="19456" y="319570"/>
                  </a:lnTo>
                  <a:lnTo>
                    <a:pt x="35801" y="320840"/>
                  </a:lnTo>
                  <a:lnTo>
                    <a:pt x="53809" y="309410"/>
                  </a:lnTo>
                  <a:lnTo>
                    <a:pt x="58470" y="236804"/>
                  </a:lnTo>
                  <a:lnTo>
                    <a:pt x="63144" y="180340"/>
                  </a:lnTo>
                  <a:lnTo>
                    <a:pt x="67132" y="150152"/>
                  </a:lnTo>
                  <a:lnTo>
                    <a:pt x="69227" y="176758"/>
                  </a:lnTo>
                  <a:lnTo>
                    <a:pt x="71678" y="258229"/>
                  </a:lnTo>
                  <a:lnTo>
                    <a:pt x="74142" y="319011"/>
                  </a:lnTo>
                  <a:lnTo>
                    <a:pt x="76936" y="356692"/>
                  </a:lnTo>
                  <a:lnTo>
                    <a:pt x="84924" y="358279"/>
                  </a:lnTo>
                  <a:lnTo>
                    <a:pt x="102908" y="359994"/>
                  </a:lnTo>
                  <a:lnTo>
                    <a:pt x="121818" y="357225"/>
                  </a:lnTo>
                  <a:lnTo>
                    <a:pt x="132651" y="345376"/>
                  </a:lnTo>
                  <a:lnTo>
                    <a:pt x="132092" y="216369"/>
                  </a:lnTo>
                  <a:lnTo>
                    <a:pt x="133705" y="147967"/>
                  </a:lnTo>
                  <a:lnTo>
                    <a:pt x="133845" y="106540"/>
                  </a:lnTo>
                  <a:close/>
                </a:path>
              </a:pathLst>
            </a:custGeom>
            <a:solidFill>
              <a:srgbClr val="CF4D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54225" y="3092818"/>
              <a:ext cx="144145" cy="581025"/>
            </a:xfrm>
            <a:custGeom>
              <a:avLst/>
              <a:gdLst/>
              <a:ahLst/>
              <a:cxnLst/>
              <a:rect l="l" t="t" r="r" b="b"/>
              <a:pathLst>
                <a:path w="144144" h="581025">
                  <a:moveTo>
                    <a:pt x="144119" y="233222"/>
                  </a:moveTo>
                  <a:lnTo>
                    <a:pt x="137439" y="197993"/>
                  </a:lnTo>
                  <a:lnTo>
                    <a:pt x="133096" y="160324"/>
                  </a:lnTo>
                  <a:lnTo>
                    <a:pt x="131025" y="127508"/>
                  </a:lnTo>
                  <a:lnTo>
                    <a:pt x="131178" y="106807"/>
                  </a:lnTo>
                  <a:lnTo>
                    <a:pt x="132969" y="92075"/>
                  </a:lnTo>
                  <a:lnTo>
                    <a:pt x="132346" y="73761"/>
                  </a:lnTo>
                  <a:lnTo>
                    <a:pt x="102019" y="36410"/>
                  </a:lnTo>
                  <a:lnTo>
                    <a:pt x="52882" y="9398"/>
                  </a:lnTo>
                  <a:lnTo>
                    <a:pt x="14655" y="0"/>
                  </a:lnTo>
                  <a:lnTo>
                    <a:pt x="11074" y="2540"/>
                  </a:lnTo>
                  <a:lnTo>
                    <a:pt x="4254" y="11226"/>
                  </a:lnTo>
                  <a:lnTo>
                    <a:pt x="0" y="27660"/>
                  </a:lnTo>
                  <a:lnTo>
                    <a:pt x="4165" y="53428"/>
                  </a:lnTo>
                  <a:lnTo>
                    <a:pt x="20916" y="104825"/>
                  </a:lnTo>
                  <a:lnTo>
                    <a:pt x="25501" y="123101"/>
                  </a:lnTo>
                  <a:lnTo>
                    <a:pt x="26784" y="136804"/>
                  </a:lnTo>
                  <a:lnTo>
                    <a:pt x="22847" y="177520"/>
                  </a:lnTo>
                  <a:lnTo>
                    <a:pt x="19837" y="200139"/>
                  </a:lnTo>
                  <a:lnTo>
                    <a:pt x="17068" y="214566"/>
                  </a:lnTo>
                  <a:lnTo>
                    <a:pt x="17653" y="220205"/>
                  </a:lnTo>
                  <a:lnTo>
                    <a:pt x="23520" y="231698"/>
                  </a:lnTo>
                  <a:lnTo>
                    <a:pt x="23266" y="358368"/>
                  </a:lnTo>
                  <a:lnTo>
                    <a:pt x="16662" y="431469"/>
                  </a:lnTo>
                  <a:lnTo>
                    <a:pt x="14084" y="484974"/>
                  </a:lnTo>
                  <a:lnTo>
                    <a:pt x="17068" y="530085"/>
                  </a:lnTo>
                  <a:lnTo>
                    <a:pt x="24930" y="536117"/>
                  </a:lnTo>
                  <a:lnTo>
                    <a:pt x="33528" y="540270"/>
                  </a:lnTo>
                  <a:lnTo>
                    <a:pt x="44119" y="542150"/>
                  </a:lnTo>
                  <a:lnTo>
                    <a:pt x="45631" y="512686"/>
                  </a:lnTo>
                  <a:lnTo>
                    <a:pt x="45885" y="469392"/>
                  </a:lnTo>
                  <a:lnTo>
                    <a:pt x="46901" y="422287"/>
                  </a:lnTo>
                  <a:lnTo>
                    <a:pt x="54368" y="338455"/>
                  </a:lnTo>
                  <a:lnTo>
                    <a:pt x="53962" y="293077"/>
                  </a:lnTo>
                  <a:lnTo>
                    <a:pt x="51435" y="253733"/>
                  </a:lnTo>
                  <a:lnTo>
                    <a:pt x="72656" y="261886"/>
                  </a:lnTo>
                  <a:lnTo>
                    <a:pt x="83312" y="397433"/>
                  </a:lnTo>
                  <a:lnTo>
                    <a:pt x="88226" y="539699"/>
                  </a:lnTo>
                  <a:lnTo>
                    <a:pt x="91020" y="577367"/>
                  </a:lnTo>
                  <a:lnTo>
                    <a:pt x="104851" y="579780"/>
                  </a:lnTo>
                  <a:lnTo>
                    <a:pt x="118872" y="580644"/>
                  </a:lnTo>
                  <a:lnTo>
                    <a:pt x="123037" y="417004"/>
                  </a:lnTo>
                  <a:lnTo>
                    <a:pt x="121500" y="356323"/>
                  </a:lnTo>
                  <a:lnTo>
                    <a:pt x="114769" y="309537"/>
                  </a:lnTo>
                  <a:lnTo>
                    <a:pt x="107391" y="279425"/>
                  </a:lnTo>
                  <a:lnTo>
                    <a:pt x="103924" y="268782"/>
                  </a:lnTo>
                  <a:lnTo>
                    <a:pt x="121323" y="266788"/>
                  </a:lnTo>
                  <a:lnTo>
                    <a:pt x="140195" y="256527"/>
                  </a:lnTo>
                  <a:lnTo>
                    <a:pt x="144119" y="233222"/>
                  </a:lnTo>
                  <a:close/>
                </a:path>
              </a:pathLst>
            </a:custGeom>
            <a:solidFill>
              <a:srgbClr val="AF37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6461" y="3094588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4" h="267970">
                  <a:moveTo>
                    <a:pt x="339" y="0"/>
                  </a:moveTo>
                  <a:lnTo>
                    <a:pt x="69787" y="34670"/>
                  </a:lnTo>
                  <a:lnTo>
                    <a:pt x="100126" y="71991"/>
                  </a:lnTo>
                  <a:lnTo>
                    <a:pt x="100738" y="90310"/>
                  </a:lnTo>
                  <a:lnTo>
                    <a:pt x="98942" y="105068"/>
                  </a:lnTo>
                  <a:lnTo>
                    <a:pt x="98795" y="125734"/>
                  </a:lnTo>
                  <a:lnTo>
                    <a:pt x="100854" y="158539"/>
                  </a:lnTo>
                  <a:lnTo>
                    <a:pt x="105193" y="196203"/>
                  </a:lnTo>
                  <a:lnTo>
                    <a:pt x="111885" y="231443"/>
                  </a:lnTo>
                  <a:lnTo>
                    <a:pt x="110337" y="251358"/>
                  </a:lnTo>
                  <a:lnTo>
                    <a:pt x="97533" y="262206"/>
                  </a:lnTo>
                  <a:lnTo>
                    <a:pt x="80163" y="266655"/>
                  </a:lnTo>
                  <a:lnTo>
                    <a:pt x="64917" y="267375"/>
                  </a:lnTo>
                  <a:lnTo>
                    <a:pt x="35312" y="236551"/>
                  </a:lnTo>
                  <a:lnTo>
                    <a:pt x="16340" y="195843"/>
                  </a:lnTo>
                  <a:lnTo>
                    <a:pt x="5678" y="148542"/>
                  </a:lnTo>
                  <a:lnTo>
                    <a:pt x="1005" y="97940"/>
                  </a:lnTo>
                  <a:lnTo>
                    <a:pt x="0" y="47329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CF4D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3892" y="2990508"/>
              <a:ext cx="303506" cy="2007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55533" y="3084429"/>
              <a:ext cx="269753" cy="34772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93954" y="3276702"/>
              <a:ext cx="245230" cy="16772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19020" y="4233976"/>
              <a:ext cx="674384" cy="39272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76258" y="3870149"/>
              <a:ext cx="561554" cy="70299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9898" y="3853521"/>
              <a:ext cx="662122" cy="38045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3761" y="3570600"/>
              <a:ext cx="663191" cy="63446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4775" y="3833066"/>
              <a:ext cx="277928" cy="20454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18718" y="3732123"/>
              <a:ext cx="375285" cy="353060"/>
            </a:xfrm>
            <a:custGeom>
              <a:avLst/>
              <a:gdLst/>
              <a:ahLst/>
              <a:cxnLst/>
              <a:rect l="l" t="t" r="r" b="b"/>
              <a:pathLst>
                <a:path w="375284" h="353060">
                  <a:moveTo>
                    <a:pt x="112763" y="288036"/>
                  </a:moveTo>
                  <a:lnTo>
                    <a:pt x="100812" y="275348"/>
                  </a:lnTo>
                  <a:lnTo>
                    <a:pt x="96647" y="233870"/>
                  </a:lnTo>
                  <a:lnTo>
                    <a:pt x="92494" y="186270"/>
                  </a:lnTo>
                  <a:lnTo>
                    <a:pt x="80581" y="155194"/>
                  </a:lnTo>
                  <a:lnTo>
                    <a:pt x="77076" y="151714"/>
                  </a:lnTo>
                  <a:lnTo>
                    <a:pt x="71653" y="151130"/>
                  </a:lnTo>
                  <a:lnTo>
                    <a:pt x="67500" y="153720"/>
                  </a:lnTo>
                  <a:lnTo>
                    <a:pt x="53505" y="171754"/>
                  </a:lnTo>
                  <a:lnTo>
                    <a:pt x="41452" y="204533"/>
                  </a:lnTo>
                  <a:lnTo>
                    <a:pt x="32232" y="245465"/>
                  </a:lnTo>
                  <a:lnTo>
                    <a:pt x="26733" y="287972"/>
                  </a:lnTo>
                  <a:lnTo>
                    <a:pt x="22771" y="313944"/>
                  </a:lnTo>
                  <a:lnTo>
                    <a:pt x="16383" y="332790"/>
                  </a:lnTo>
                  <a:lnTo>
                    <a:pt x="8483" y="345401"/>
                  </a:lnTo>
                  <a:lnTo>
                    <a:pt x="0" y="352679"/>
                  </a:lnTo>
                  <a:lnTo>
                    <a:pt x="112763" y="288036"/>
                  </a:lnTo>
                  <a:close/>
                </a:path>
                <a:path w="375284" h="353060">
                  <a:moveTo>
                    <a:pt x="374751" y="136918"/>
                  </a:moveTo>
                  <a:lnTo>
                    <a:pt x="362813" y="124231"/>
                  </a:lnTo>
                  <a:lnTo>
                    <a:pt x="358648" y="82765"/>
                  </a:lnTo>
                  <a:lnTo>
                    <a:pt x="354495" y="35153"/>
                  </a:lnTo>
                  <a:lnTo>
                    <a:pt x="342569" y="4064"/>
                  </a:lnTo>
                  <a:lnTo>
                    <a:pt x="339090" y="622"/>
                  </a:lnTo>
                  <a:lnTo>
                    <a:pt x="333679" y="0"/>
                  </a:lnTo>
                  <a:lnTo>
                    <a:pt x="329526" y="2628"/>
                  </a:lnTo>
                  <a:lnTo>
                    <a:pt x="315531" y="20650"/>
                  </a:lnTo>
                  <a:lnTo>
                    <a:pt x="303479" y="53416"/>
                  </a:lnTo>
                  <a:lnTo>
                    <a:pt x="294246" y="94361"/>
                  </a:lnTo>
                  <a:lnTo>
                    <a:pt x="288721" y="136880"/>
                  </a:lnTo>
                  <a:lnTo>
                    <a:pt x="284784" y="162852"/>
                  </a:lnTo>
                  <a:lnTo>
                    <a:pt x="278409" y="181686"/>
                  </a:lnTo>
                  <a:lnTo>
                    <a:pt x="274002" y="188709"/>
                  </a:lnTo>
                  <a:lnTo>
                    <a:pt x="270814" y="181711"/>
                  </a:lnTo>
                  <a:lnTo>
                    <a:pt x="264769" y="174091"/>
                  </a:lnTo>
                  <a:lnTo>
                    <a:pt x="258254" y="171208"/>
                  </a:lnTo>
                  <a:lnTo>
                    <a:pt x="251155" y="173113"/>
                  </a:lnTo>
                  <a:lnTo>
                    <a:pt x="249351" y="174180"/>
                  </a:lnTo>
                  <a:lnTo>
                    <a:pt x="246138" y="176936"/>
                  </a:lnTo>
                  <a:lnTo>
                    <a:pt x="238455" y="188417"/>
                  </a:lnTo>
                  <a:lnTo>
                    <a:pt x="231317" y="204050"/>
                  </a:lnTo>
                  <a:lnTo>
                    <a:pt x="223354" y="219379"/>
                  </a:lnTo>
                  <a:lnTo>
                    <a:pt x="213207" y="229984"/>
                  </a:lnTo>
                  <a:lnTo>
                    <a:pt x="204228" y="229006"/>
                  </a:lnTo>
                  <a:lnTo>
                    <a:pt x="199288" y="215950"/>
                  </a:lnTo>
                  <a:lnTo>
                    <a:pt x="193319" y="174244"/>
                  </a:lnTo>
                  <a:lnTo>
                    <a:pt x="190144" y="165455"/>
                  </a:lnTo>
                  <a:lnTo>
                    <a:pt x="185039" y="160934"/>
                  </a:lnTo>
                  <a:lnTo>
                    <a:pt x="178663" y="160197"/>
                  </a:lnTo>
                  <a:lnTo>
                    <a:pt x="171653" y="162826"/>
                  </a:lnTo>
                  <a:lnTo>
                    <a:pt x="141909" y="242976"/>
                  </a:lnTo>
                  <a:lnTo>
                    <a:pt x="132549" y="268046"/>
                  </a:lnTo>
                  <a:lnTo>
                    <a:pt x="114338" y="287121"/>
                  </a:lnTo>
                  <a:lnTo>
                    <a:pt x="276453" y="194056"/>
                  </a:lnTo>
                  <a:lnTo>
                    <a:pt x="276161" y="193446"/>
                  </a:lnTo>
                  <a:lnTo>
                    <a:pt x="374751" y="136918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02980" y="3802427"/>
              <a:ext cx="185422" cy="15323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0903" y="4201930"/>
              <a:ext cx="85149" cy="7773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16026" y="4090794"/>
              <a:ext cx="8174" cy="1636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43537" y="4191260"/>
              <a:ext cx="64166" cy="10804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184555" y="3967112"/>
              <a:ext cx="120650" cy="276860"/>
            </a:xfrm>
            <a:custGeom>
              <a:avLst/>
              <a:gdLst/>
              <a:ahLst/>
              <a:cxnLst/>
              <a:rect l="l" t="t" r="r" b="b"/>
              <a:pathLst>
                <a:path w="120650" h="276860">
                  <a:moveTo>
                    <a:pt x="49999" y="0"/>
                  </a:moveTo>
                  <a:lnTo>
                    <a:pt x="99927" y="38759"/>
                  </a:lnTo>
                  <a:lnTo>
                    <a:pt x="118417" y="76434"/>
                  </a:lnTo>
                  <a:lnTo>
                    <a:pt x="120380" y="93341"/>
                  </a:lnTo>
                  <a:lnTo>
                    <a:pt x="119909" y="110350"/>
                  </a:lnTo>
                  <a:lnTo>
                    <a:pt x="116995" y="127193"/>
                  </a:lnTo>
                  <a:lnTo>
                    <a:pt x="113072" y="157226"/>
                  </a:lnTo>
                  <a:lnTo>
                    <a:pt x="106326" y="205892"/>
                  </a:lnTo>
                  <a:lnTo>
                    <a:pt x="99771" y="251464"/>
                  </a:lnTo>
                  <a:lnTo>
                    <a:pt x="76613" y="276852"/>
                  </a:lnTo>
                  <a:lnTo>
                    <a:pt x="65027" y="272235"/>
                  </a:lnTo>
                  <a:lnTo>
                    <a:pt x="57799" y="262057"/>
                  </a:lnTo>
                  <a:lnTo>
                    <a:pt x="54908" y="235538"/>
                  </a:lnTo>
                  <a:lnTo>
                    <a:pt x="55717" y="198639"/>
                  </a:lnTo>
                  <a:lnTo>
                    <a:pt x="59509" y="161420"/>
                  </a:lnTo>
                  <a:lnTo>
                    <a:pt x="65565" y="133943"/>
                  </a:lnTo>
                  <a:lnTo>
                    <a:pt x="67744" y="128659"/>
                  </a:lnTo>
                  <a:lnTo>
                    <a:pt x="67949" y="122761"/>
                  </a:lnTo>
                  <a:lnTo>
                    <a:pt x="66076" y="117341"/>
                  </a:lnTo>
                  <a:lnTo>
                    <a:pt x="55550" y="101870"/>
                  </a:lnTo>
                  <a:lnTo>
                    <a:pt x="10793" y="39979"/>
                  </a:lnTo>
                  <a:lnTo>
                    <a:pt x="0" y="23761"/>
                  </a:lnTo>
                  <a:lnTo>
                    <a:pt x="6686" y="16338"/>
                  </a:lnTo>
                  <a:lnTo>
                    <a:pt x="23863" y="8556"/>
                  </a:lnTo>
                  <a:lnTo>
                    <a:pt x="41607" y="2437"/>
                  </a:lnTo>
                  <a:lnTo>
                    <a:pt x="49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84589" y="3964461"/>
              <a:ext cx="120014" cy="276225"/>
            </a:xfrm>
            <a:custGeom>
              <a:avLst/>
              <a:gdLst/>
              <a:ahLst/>
              <a:cxnLst/>
              <a:rect l="l" t="t" r="r" b="b"/>
              <a:pathLst>
                <a:path w="120015" h="276225">
                  <a:moveTo>
                    <a:pt x="62177" y="114264"/>
                  </a:moveTo>
                  <a:lnTo>
                    <a:pt x="75272" y="114264"/>
                  </a:lnTo>
                  <a:lnTo>
                    <a:pt x="70937" y="130001"/>
                  </a:lnTo>
                  <a:lnTo>
                    <a:pt x="66288" y="166748"/>
                  </a:lnTo>
                  <a:lnTo>
                    <a:pt x="63058" y="210423"/>
                  </a:lnTo>
                  <a:lnTo>
                    <a:pt x="62976" y="246946"/>
                  </a:lnTo>
                  <a:lnTo>
                    <a:pt x="63793" y="254262"/>
                  </a:lnTo>
                  <a:lnTo>
                    <a:pt x="65015" y="261516"/>
                  </a:lnTo>
                  <a:lnTo>
                    <a:pt x="66640" y="268687"/>
                  </a:lnTo>
                  <a:lnTo>
                    <a:pt x="68664" y="275753"/>
                  </a:lnTo>
                  <a:lnTo>
                    <a:pt x="64611" y="274765"/>
                  </a:lnTo>
                  <a:lnTo>
                    <a:pt x="60796" y="272856"/>
                  </a:lnTo>
                  <a:lnTo>
                    <a:pt x="57765" y="264708"/>
                  </a:lnTo>
                  <a:lnTo>
                    <a:pt x="55918" y="242446"/>
                  </a:lnTo>
                  <a:lnTo>
                    <a:pt x="55453" y="209421"/>
                  </a:lnTo>
                  <a:lnTo>
                    <a:pt x="58086" y="172010"/>
                  </a:lnTo>
                  <a:lnTo>
                    <a:pt x="65531" y="136594"/>
                  </a:lnTo>
                  <a:lnTo>
                    <a:pt x="67608" y="131276"/>
                  </a:lnTo>
                  <a:lnTo>
                    <a:pt x="67813" y="125412"/>
                  </a:lnTo>
                  <a:lnTo>
                    <a:pt x="66076" y="119992"/>
                  </a:lnTo>
                  <a:lnTo>
                    <a:pt x="62177" y="114264"/>
                  </a:lnTo>
                  <a:close/>
                </a:path>
                <a:path w="120015" h="276225">
                  <a:moveTo>
                    <a:pt x="44427" y="0"/>
                  </a:moveTo>
                  <a:lnTo>
                    <a:pt x="99035" y="41009"/>
                  </a:lnTo>
                  <a:lnTo>
                    <a:pt x="119490" y="86648"/>
                  </a:lnTo>
                  <a:lnTo>
                    <a:pt x="119277" y="105124"/>
                  </a:lnTo>
                  <a:lnTo>
                    <a:pt x="116714" y="116971"/>
                  </a:lnTo>
                  <a:lnTo>
                    <a:pt x="115122" y="121151"/>
                  </a:lnTo>
                  <a:lnTo>
                    <a:pt x="116221" y="127765"/>
                  </a:lnTo>
                  <a:lnTo>
                    <a:pt x="115713" y="138652"/>
                  </a:lnTo>
                  <a:lnTo>
                    <a:pt x="114331" y="151349"/>
                  </a:lnTo>
                  <a:lnTo>
                    <a:pt x="112806" y="163390"/>
                  </a:lnTo>
                  <a:lnTo>
                    <a:pt x="104134" y="147003"/>
                  </a:lnTo>
                  <a:lnTo>
                    <a:pt x="98432" y="128152"/>
                  </a:lnTo>
                  <a:lnTo>
                    <a:pt x="90534" y="114639"/>
                  </a:lnTo>
                  <a:lnTo>
                    <a:pt x="75272" y="114264"/>
                  </a:lnTo>
                  <a:lnTo>
                    <a:pt x="62177" y="114264"/>
                  </a:lnTo>
                  <a:lnTo>
                    <a:pt x="55545" y="104522"/>
                  </a:lnTo>
                  <a:lnTo>
                    <a:pt x="10779" y="42645"/>
                  </a:lnTo>
                  <a:lnTo>
                    <a:pt x="0" y="26446"/>
                  </a:lnTo>
                  <a:lnTo>
                    <a:pt x="5790" y="18588"/>
                  </a:lnTo>
                  <a:lnTo>
                    <a:pt x="21036" y="9882"/>
                  </a:lnTo>
                  <a:lnTo>
                    <a:pt x="36875" y="2845"/>
                  </a:lnTo>
                  <a:lnTo>
                    <a:pt x="44427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32209" y="3977476"/>
              <a:ext cx="247650" cy="248920"/>
            </a:xfrm>
            <a:custGeom>
              <a:avLst/>
              <a:gdLst/>
              <a:ahLst/>
              <a:cxnLst/>
              <a:rect l="l" t="t" r="r" b="b"/>
              <a:pathLst>
                <a:path w="247650" h="248920">
                  <a:moveTo>
                    <a:pt x="25404" y="0"/>
                  </a:moveTo>
                  <a:lnTo>
                    <a:pt x="40901" y="6626"/>
                  </a:lnTo>
                  <a:lnTo>
                    <a:pt x="50406" y="11366"/>
                  </a:lnTo>
                  <a:lnTo>
                    <a:pt x="54355" y="14556"/>
                  </a:lnTo>
                  <a:lnTo>
                    <a:pt x="72058" y="24108"/>
                  </a:lnTo>
                  <a:lnTo>
                    <a:pt x="157328" y="58067"/>
                  </a:lnTo>
                  <a:lnTo>
                    <a:pt x="198779" y="102044"/>
                  </a:lnTo>
                  <a:lnTo>
                    <a:pt x="218655" y="150157"/>
                  </a:lnTo>
                  <a:lnTo>
                    <a:pt x="236659" y="199556"/>
                  </a:lnTo>
                  <a:lnTo>
                    <a:pt x="247610" y="233693"/>
                  </a:lnTo>
                  <a:lnTo>
                    <a:pt x="241128" y="238380"/>
                  </a:lnTo>
                  <a:lnTo>
                    <a:pt x="232458" y="243473"/>
                  </a:lnTo>
                  <a:lnTo>
                    <a:pt x="223896" y="247409"/>
                  </a:lnTo>
                  <a:lnTo>
                    <a:pt x="217740" y="248625"/>
                  </a:lnTo>
                  <a:lnTo>
                    <a:pt x="203875" y="231430"/>
                  </a:lnTo>
                  <a:lnTo>
                    <a:pt x="180287" y="198537"/>
                  </a:lnTo>
                  <a:lnTo>
                    <a:pt x="157969" y="156579"/>
                  </a:lnTo>
                  <a:lnTo>
                    <a:pt x="147917" y="112193"/>
                  </a:lnTo>
                  <a:lnTo>
                    <a:pt x="120099" y="108485"/>
                  </a:lnTo>
                  <a:lnTo>
                    <a:pt x="90815" y="103765"/>
                  </a:lnTo>
                  <a:lnTo>
                    <a:pt x="56160" y="97056"/>
                  </a:lnTo>
                  <a:lnTo>
                    <a:pt x="12122" y="73176"/>
                  </a:lnTo>
                  <a:lnTo>
                    <a:pt x="0" y="39017"/>
                  </a:lnTo>
                  <a:lnTo>
                    <a:pt x="8268" y="9613"/>
                  </a:lnTo>
                  <a:lnTo>
                    <a:pt x="254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32209" y="3977441"/>
              <a:ext cx="226695" cy="248920"/>
            </a:xfrm>
            <a:custGeom>
              <a:avLst/>
              <a:gdLst/>
              <a:ahLst/>
              <a:cxnLst/>
              <a:rect l="l" t="t" r="r" b="b"/>
              <a:pathLst>
                <a:path w="226694" h="248920">
                  <a:moveTo>
                    <a:pt x="25404" y="34"/>
                  </a:moveTo>
                  <a:lnTo>
                    <a:pt x="40901" y="6647"/>
                  </a:lnTo>
                  <a:lnTo>
                    <a:pt x="50406" y="11395"/>
                  </a:lnTo>
                  <a:lnTo>
                    <a:pt x="57469" y="17152"/>
                  </a:lnTo>
                  <a:lnTo>
                    <a:pt x="66804" y="21072"/>
                  </a:lnTo>
                  <a:lnTo>
                    <a:pt x="98258" y="31875"/>
                  </a:lnTo>
                  <a:lnTo>
                    <a:pt x="93694" y="35931"/>
                  </a:lnTo>
                  <a:lnTo>
                    <a:pt x="91105" y="37500"/>
                  </a:lnTo>
                  <a:lnTo>
                    <a:pt x="72542" y="41233"/>
                  </a:lnTo>
                  <a:lnTo>
                    <a:pt x="31302" y="33947"/>
                  </a:lnTo>
                  <a:lnTo>
                    <a:pt x="13926" y="39272"/>
                  </a:lnTo>
                  <a:lnTo>
                    <a:pt x="8951" y="48047"/>
                  </a:lnTo>
                  <a:lnTo>
                    <a:pt x="11146" y="57413"/>
                  </a:lnTo>
                  <a:lnTo>
                    <a:pt x="17216" y="65865"/>
                  </a:lnTo>
                  <a:lnTo>
                    <a:pt x="23871" y="71897"/>
                  </a:lnTo>
                  <a:lnTo>
                    <a:pt x="54497" y="88517"/>
                  </a:lnTo>
                  <a:lnTo>
                    <a:pt x="88866" y="99592"/>
                  </a:lnTo>
                  <a:lnTo>
                    <a:pt x="123707" y="102709"/>
                  </a:lnTo>
                  <a:lnTo>
                    <a:pt x="155751" y="95454"/>
                  </a:lnTo>
                  <a:lnTo>
                    <a:pt x="160809" y="137421"/>
                  </a:lnTo>
                  <a:lnTo>
                    <a:pt x="176523" y="176757"/>
                  </a:lnTo>
                  <a:lnTo>
                    <a:pt x="199485" y="213402"/>
                  </a:lnTo>
                  <a:lnTo>
                    <a:pt x="226289" y="247295"/>
                  </a:lnTo>
                  <a:lnTo>
                    <a:pt x="223530" y="248250"/>
                  </a:lnTo>
                  <a:lnTo>
                    <a:pt x="180257" y="198571"/>
                  </a:lnTo>
                  <a:lnTo>
                    <a:pt x="157950" y="156613"/>
                  </a:lnTo>
                  <a:lnTo>
                    <a:pt x="147917" y="112227"/>
                  </a:lnTo>
                  <a:lnTo>
                    <a:pt x="120086" y="108520"/>
                  </a:lnTo>
                  <a:lnTo>
                    <a:pt x="90800" y="103799"/>
                  </a:lnTo>
                  <a:lnTo>
                    <a:pt x="56160" y="97091"/>
                  </a:lnTo>
                  <a:lnTo>
                    <a:pt x="12122" y="73205"/>
                  </a:lnTo>
                  <a:lnTo>
                    <a:pt x="0" y="39034"/>
                  </a:lnTo>
                  <a:lnTo>
                    <a:pt x="8268" y="9618"/>
                  </a:lnTo>
                  <a:lnTo>
                    <a:pt x="25404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11292" y="4012487"/>
              <a:ext cx="56515" cy="43815"/>
            </a:xfrm>
            <a:custGeom>
              <a:avLst/>
              <a:gdLst/>
              <a:ahLst/>
              <a:cxnLst/>
              <a:rect l="l" t="t" r="r" b="b"/>
              <a:pathLst>
                <a:path w="56515" h="43814">
                  <a:moveTo>
                    <a:pt x="340" y="0"/>
                  </a:moveTo>
                  <a:lnTo>
                    <a:pt x="56266" y="39886"/>
                  </a:lnTo>
                  <a:lnTo>
                    <a:pt x="55926" y="43772"/>
                  </a:lnTo>
                  <a:lnTo>
                    <a:pt x="0" y="3852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B4B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67218" y="4004339"/>
              <a:ext cx="104775" cy="52069"/>
            </a:xfrm>
            <a:custGeom>
              <a:avLst/>
              <a:gdLst/>
              <a:ahLst/>
              <a:cxnLst/>
              <a:rect l="l" t="t" r="r" b="b"/>
              <a:pathLst>
                <a:path w="104775" h="52070">
                  <a:moveTo>
                    <a:pt x="104767" y="0"/>
                  </a:moveTo>
                  <a:lnTo>
                    <a:pt x="104427" y="3852"/>
                  </a:lnTo>
                  <a:lnTo>
                    <a:pt x="0" y="51920"/>
                  </a:lnTo>
                  <a:lnTo>
                    <a:pt x="306" y="48034"/>
                  </a:lnTo>
                  <a:lnTo>
                    <a:pt x="104767" y="0"/>
                  </a:lnTo>
                  <a:close/>
                </a:path>
              </a:pathLst>
            </a:custGeom>
            <a:solidFill>
              <a:srgbClr val="7C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11632" y="3964453"/>
              <a:ext cx="160655" cy="88265"/>
            </a:xfrm>
            <a:custGeom>
              <a:avLst/>
              <a:gdLst/>
              <a:ahLst/>
              <a:cxnLst/>
              <a:rect l="l" t="t" r="r" b="b"/>
              <a:pathLst>
                <a:path w="160655" h="88264">
                  <a:moveTo>
                    <a:pt x="104461" y="0"/>
                  </a:moveTo>
                  <a:lnTo>
                    <a:pt x="160353" y="39886"/>
                  </a:lnTo>
                  <a:lnTo>
                    <a:pt x="55926" y="87920"/>
                  </a:lnTo>
                  <a:lnTo>
                    <a:pt x="0" y="48034"/>
                  </a:lnTo>
                  <a:lnTo>
                    <a:pt x="104461" y="0"/>
                  </a:lnTo>
                  <a:close/>
                </a:path>
              </a:pathLst>
            </a:custGeom>
            <a:solidFill>
              <a:srgbClr val="E2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62722" y="3982248"/>
              <a:ext cx="21590" cy="74295"/>
            </a:xfrm>
            <a:custGeom>
              <a:avLst/>
              <a:gdLst/>
              <a:ahLst/>
              <a:cxnLst/>
              <a:rect l="l" t="t" r="r" b="b"/>
              <a:pathLst>
                <a:path w="21590" h="74295">
                  <a:moveTo>
                    <a:pt x="17472" y="0"/>
                  </a:moveTo>
                  <a:lnTo>
                    <a:pt x="21593" y="3852"/>
                  </a:lnTo>
                  <a:lnTo>
                    <a:pt x="4155" y="73772"/>
                  </a:lnTo>
                  <a:lnTo>
                    <a:pt x="0" y="69920"/>
                  </a:lnTo>
                  <a:lnTo>
                    <a:pt x="17472" y="0"/>
                  </a:lnTo>
                  <a:close/>
                </a:path>
              </a:pathLst>
            </a:custGeom>
            <a:solidFill>
              <a:srgbClr val="BC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80195" y="3932032"/>
              <a:ext cx="113664" cy="54610"/>
            </a:xfrm>
            <a:custGeom>
              <a:avLst/>
              <a:gdLst/>
              <a:ahLst/>
              <a:cxnLst/>
              <a:rect l="l" t="t" r="r" b="b"/>
              <a:pathLst>
                <a:path w="113665" h="54610">
                  <a:moveTo>
                    <a:pt x="109127" y="0"/>
                  </a:moveTo>
                  <a:lnTo>
                    <a:pt x="113282" y="3886"/>
                  </a:lnTo>
                  <a:lnTo>
                    <a:pt x="4155" y="54068"/>
                  </a:lnTo>
                  <a:lnTo>
                    <a:pt x="0" y="50215"/>
                  </a:lnTo>
                  <a:lnTo>
                    <a:pt x="109127" y="0"/>
                  </a:lnTo>
                  <a:close/>
                </a:path>
              </a:pathLst>
            </a:custGeom>
            <a:solidFill>
              <a:srgbClr val="D2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66877" y="3935885"/>
              <a:ext cx="127000" cy="120650"/>
            </a:xfrm>
            <a:custGeom>
              <a:avLst/>
              <a:gdLst/>
              <a:ahLst/>
              <a:cxnLst/>
              <a:rect l="l" t="t" r="r" b="b"/>
              <a:pathLst>
                <a:path w="127000" h="120650">
                  <a:moveTo>
                    <a:pt x="126600" y="0"/>
                  </a:moveTo>
                  <a:lnTo>
                    <a:pt x="109161" y="69920"/>
                  </a:lnTo>
                  <a:lnTo>
                    <a:pt x="0" y="120136"/>
                  </a:lnTo>
                  <a:lnTo>
                    <a:pt x="17438" y="50215"/>
                  </a:lnTo>
                  <a:lnTo>
                    <a:pt x="126600" y="0"/>
                  </a:lnTo>
                  <a:close/>
                </a:path>
              </a:pathLst>
            </a:custGeom>
            <a:solidFill>
              <a:srgbClr val="D4D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84316" y="3935885"/>
              <a:ext cx="109220" cy="70485"/>
            </a:xfrm>
            <a:custGeom>
              <a:avLst/>
              <a:gdLst/>
              <a:ahLst/>
              <a:cxnLst/>
              <a:rect l="l" t="t" r="r" b="b"/>
              <a:pathLst>
                <a:path w="109219" h="70485">
                  <a:moveTo>
                    <a:pt x="109161" y="0"/>
                  </a:moveTo>
                  <a:lnTo>
                    <a:pt x="91723" y="69920"/>
                  </a:lnTo>
                  <a:lnTo>
                    <a:pt x="0" y="50215"/>
                  </a:lnTo>
                  <a:lnTo>
                    <a:pt x="109161" y="0"/>
                  </a:lnTo>
                  <a:close/>
                </a:path>
              </a:pathLst>
            </a:custGeom>
            <a:solidFill>
              <a:srgbClr val="E9E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23002" y="3801910"/>
              <a:ext cx="132715" cy="213360"/>
            </a:xfrm>
            <a:custGeom>
              <a:avLst/>
              <a:gdLst/>
              <a:ahLst/>
              <a:cxnLst/>
              <a:rect l="l" t="t" r="r" b="b"/>
              <a:pathLst>
                <a:path w="132715" h="213360">
                  <a:moveTo>
                    <a:pt x="105966" y="133"/>
                  </a:moveTo>
                  <a:lnTo>
                    <a:pt x="108024" y="0"/>
                  </a:lnTo>
                  <a:lnTo>
                    <a:pt x="112365" y="2924"/>
                  </a:lnTo>
                  <a:lnTo>
                    <a:pt x="116240" y="13897"/>
                  </a:lnTo>
                  <a:lnTo>
                    <a:pt x="116899" y="37906"/>
                  </a:lnTo>
                  <a:lnTo>
                    <a:pt x="116559" y="44111"/>
                  </a:lnTo>
                  <a:lnTo>
                    <a:pt x="122621" y="54917"/>
                  </a:lnTo>
                  <a:lnTo>
                    <a:pt x="126845" y="60645"/>
                  </a:lnTo>
                  <a:lnTo>
                    <a:pt x="130549" y="67776"/>
                  </a:lnTo>
                  <a:lnTo>
                    <a:pt x="132694" y="79727"/>
                  </a:lnTo>
                  <a:lnTo>
                    <a:pt x="129182" y="95296"/>
                  </a:lnTo>
                  <a:lnTo>
                    <a:pt x="115911" y="113281"/>
                  </a:lnTo>
                  <a:lnTo>
                    <a:pt x="114379" y="119612"/>
                  </a:lnTo>
                  <a:lnTo>
                    <a:pt x="111828" y="135423"/>
                  </a:lnTo>
                  <a:lnTo>
                    <a:pt x="111328" y="155938"/>
                  </a:lnTo>
                  <a:lnTo>
                    <a:pt x="115945" y="176383"/>
                  </a:lnTo>
                  <a:lnTo>
                    <a:pt x="112261" y="192401"/>
                  </a:lnTo>
                  <a:lnTo>
                    <a:pt x="91120" y="205297"/>
                  </a:lnTo>
                  <a:lnTo>
                    <a:pt x="59461" y="212880"/>
                  </a:lnTo>
                  <a:lnTo>
                    <a:pt x="24222" y="212963"/>
                  </a:lnTo>
                  <a:lnTo>
                    <a:pt x="19033" y="211590"/>
                  </a:lnTo>
                  <a:lnTo>
                    <a:pt x="13617" y="207785"/>
                  </a:lnTo>
                  <a:lnTo>
                    <a:pt x="10328" y="200407"/>
                  </a:lnTo>
                  <a:lnTo>
                    <a:pt x="11518" y="188315"/>
                  </a:lnTo>
                  <a:lnTo>
                    <a:pt x="16596" y="170885"/>
                  </a:lnTo>
                  <a:lnTo>
                    <a:pt x="21766" y="149072"/>
                  </a:lnTo>
                  <a:lnTo>
                    <a:pt x="24350" y="124032"/>
                  </a:lnTo>
                  <a:lnTo>
                    <a:pt x="21668" y="96917"/>
                  </a:lnTo>
                  <a:lnTo>
                    <a:pt x="13956" y="75791"/>
                  </a:lnTo>
                  <a:lnTo>
                    <a:pt x="0" y="55794"/>
                  </a:lnTo>
                  <a:lnTo>
                    <a:pt x="755" y="45099"/>
                  </a:lnTo>
                  <a:lnTo>
                    <a:pt x="5484" y="39396"/>
                  </a:lnTo>
                  <a:lnTo>
                    <a:pt x="22132" y="26145"/>
                  </a:lnTo>
                  <a:lnTo>
                    <a:pt x="54395" y="11129"/>
                  </a:lnTo>
                  <a:lnTo>
                    <a:pt x="105966" y="133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62893" y="3711023"/>
              <a:ext cx="76835" cy="121920"/>
            </a:xfrm>
            <a:custGeom>
              <a:avLst/>
              <a:gdLst/>
              <a:ahLst/>
              <a:cxnLst/>
              <a:rect l="l" t="t" r="r" b="b"/>
              <a:pathLst>
                <a:path w="76834" h="121920">
                  <a:moveTo>
                    <a:pt x="23533" y="0"/>
                  </a:moveTo>
                  <a:lnTo>
                    <a:pt x="43685" y="2972"/>
                  </a:lnTo>
                  <a:lnTo>
                    <a:pt x="59042" y="12886"/>
                  </a:lnTo>
                  <a:lnTo>
                    <a:pt x="68187" y="24986"/>
                  </a:lnTo>
                  <a:lnTo>
                    <a:pt x="76668" y="60685"/>
                  </a:lnTo>
                  <a:lnTo>
                    <a:pt x="72479" y="91557"/>
                  </a:lnTo>
                  <a:lnTo>
                    <a:pt x="63896" y="113264"/>
                  </a:lnTo>
                  <a:lnTo>
                    <a:pt x="59195" y="121463"/>
                  </a:lnTo>
                  <a:lnTo>
                    <a:pt x="56913" y="121804"/>
                  </a:lnTo>
                  <a:lnTo>
                    <a:pt x="48262" y="121429"/>
                  </a:lnTo>
                  <a:lnTo>
                    <a:pt x="46002" y="77253"/>
                  </a:lnTo>
                  <a:lnTo>
                    <a:pt x="53201" y="23895"/>
                  </a:lnTo>
                  <a:lnTo>
                    <a:pt x="0" y="8725"/>
                  </a:lnTo>
                  <a:lnTo>
                    <a:pt x="23533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65124" y="3765975"/>
              <a:ext cx="58419" cy="80645"/>
            </a:xfrm>
            <a:custGeom>
              <a:avLst/>
              <a:gdLst/>
              <a:ahLst/>
              <a:cxnLst/>
              <a:rect l="l" t="t" r="r" b="b"/>
              <a:pathLst>
                <a:path w="58419" h="80645">
                  <a:moveTo>
                    <a:pt x="5806" y="0"/>
                  </a:moveTo>
                  <a:lnTo>
                    <a:pt x="58122" y="25500"/>
                  </a:lnTo>
                  <a:lnTo>
                    <a:pt x="55825" y="28438"/>
                  </a:lnTo>
                  <a:lnTo>
                    <a:pt x="51242" y="36323"/>
                  </a:lnTo>
                  <a:lnTo>
                    <a:pt x="47834" y="47763"/>
                  </a:lnTo>
                  <a:lnTo>
                    <a:pt x="49062" y="61363"/>
                  </a:lnTo>
                  <a:lnTo>
                    <a:pt x="50181" y="67511"/>
                  </a:lnTo>
                  <a:lnTo>
                    <a:pt x="48611" y="75289"/>
                  </a:lnTo>
                  <a:lnTo>
                    <a:pt x="40795" y="80281"/>
                  </a:lnTo>
                  <a:lnTo>
                    <a:pt x="23177" y="78068"/>
                  </a:lnTo>
                  <a:lnTo>
                    <a:pt x="18240" y="75130"/>
                  </a:lnTo>
                  <a:lnTo>
                    <a:pt x="8152" y="67939"/>
                  </a:lnTo>
                  <a:lnTo>
                    <a:pt x="0" y="58925"/>
                  </a:lnTo>
                  <a:lnTo>
                    <a:pt x="867" y="50522"/>
                  </a:lnTo>
                  <a:lnTo>
                    <a:pt x="5730" y="44761"/>
                  </a:lnTo>
                  <a:lnTo>
                    <a:pt x="9136" y="35808"/>
                  </a:lnTo>
                  <a:lnTo>
                    <a:pt x="9642" y="21581"/>
                  </a:lnTo>
                  <a:lnTo>
                    <a:pt x="5806" y="0"/>
                  </a:lnTo>
                  <a:close/>
                </a:path>
              </a:pathLst>
            </a:custGeom>
            <a:solidFill>
              <a:srgbClr val="E8A3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64187" y="3769759"/>
              <a:ext cx="52069" cy="51435"/>
            </a:xfrm>
            <a:custGeom>
              <a:avLst/>
              <a:gdLst/>
              <a:ahLst/>
              <a:cxnLst/>
              <a:rect l="l" t="t" r="r" b="b"/>
              <a:pathLst>
                <a:path w="52069" h="51435">
                  <a:moveTo>
                    <a:pt x="13487" y="0"/>
                  </a:moveTo>
                  <a:lnTo>
                    <a:pt x="51941" y="36340"/>
                  </a:lnTo>
                  <a:lnTo>
                    <a:pt x="40434" y="44287"/>
                  </a:lnTo>
                  <a:lnTo>
                    <a:pt x="27579" y="49312"/>
                  </a:lnTo>
                  <a:lnTo>
                    <a:pt x="13920" y="51269"/>
                  </a:lnTo>
                  <a:lnTo>
                    <a:pt x="0" y="50011"/>
                  </a:lnTo>
                  <a:lnTo>
                    <a:pt x="170" y="48750"/>
                  </a:lnTo>
                  <a:lnTo>
                    <a:pt x="817" y="47556"/>
                  </a:lnTo>
                  <a:lnTo>
                    <a:pt x="1805" y="46738"/>
                  </a:lnTo>
                  <a:lnTo>
                    <a:pt x="6347" y="41483"/>
                  </a:lnTo>
                  <a:lnTo>
                    <a:pt x="9715" y="33617"/>
                  </a:lnTo>
                  <a:lnTo>
                    <a:pt x="10771" y="21488"/>
                  </a:lnTo>
                  <a:lnTo>
                    <a:pt x="8378" y="3443"/>
                  </a:lnTo>
                  <a:lnTo>
                    <a:pt x="11512" y="1261"/>
                  </a:lnTo>
                  <a:lnTo>
                    <a:pt x="13487" y="0"/>
                  </a:lnTo>
                  <a:close/>
                </a:path>
              </a:pathLst>
            </a:custGeom>
            <a:solidFill>
              <a:srgbClr val="DB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67601" y="3724956"/>
              <a:ext cx="66040" cy="86360"/>
            </a:xfrm>
            <a:custGeom>
              <a:avLst/>
              <a:gdLst/>
              <a:ahLst/>
              <a:cxnLst/>
              <a:rect l="l" t="t" r="r" b="b"/>
              <a:pathLst>
                <a:path w="66040" h="86360">
                  <a:moveTo>
                    <a:pt x="28179" y="0"/>
                  </a:moveTo>
                  <a:lnTo>
                    <a:pt x="60277" y="34235"/>
                  </a:lnTo>
                  <a:lnTo>
                    <a:pt x="60209" y="37098"/>
                  </a:lnTo>
                  <a:lnTo>
                    <a:pt x="64603" y="40951"/>
                  </a:lnTo>
                  <a:lnTo>
                    <a:pt x="65557" y="47973"/>
                  </a:lnTo>
                  <a:lnTo>
                    <a:pt x="65956" y="56574"/>
                  </a:lnTo>
                  <a:lnTo>
                    <a:pt x="64663" y="68735"/>
                  </a:lnTo>
                  <a:lnTo>
                    <a:pt x="60087" y="80026"/>
                  </a:lnTo>
                  <a:lnTo>
                    <a:pt x="50638" y="86019"/>
                  </a:lnTo>
                  <a:lnTo>
                    <a:pt x="39046" y="85257"/>
                  </a:lnTo>
                  <a:lnTo>
                    <a:pt x="24498" y="79716"/>
                  </a:lnTo>
                  <a:lnTo>
                    <a:pt x="10511" y="68430"/>
                  </a:lnTo>
                  <a:lnTo>
                    <a:pt x="605" y="50428"/>
                  </a:lnTo>
                  <a:lnTo>
                    <a:pt x="0" y="28407"/>
                  </a:lnTo>
                  <a:lnTo>
                    <a:pt x="9967" y="9617"/>
                  </a:lnTo>
                  <a:lnTo>
                    <a:pt x="28179" y="0"/>
                  </a:lnTo>
                  <a:close/>
                </a:path>
              </a:pathLst>
            </a:custGeom>
            <a:solidFill>
              <a:srgbClr val="F0B1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37793" y="3713860"/>
              <a:ext cx="99060" cy="147320"/>
            </a:xfrm>
            <a:custGeom>
              <a:avLst/>
              <a:gdLst/>
              <a:ahLst/>
              <a:cxnLst/>
              <a:rect l="l" t="t" r="r" b="b"/>
              <a:pathLst>
                <a:path w="99059" h="147320">
                  <a:moveTo>
                    <a:pt x="98564" y="48475"/>
                  </a:moveTo>
                  <a:lnTo>
                    <a:pt x="97574" y="38379"/>
                  </a:lnTo>
                  <a:lnTo>
                    <a:pt x="90627" y="17513"/>
                  </a:lnTo>
                  <a:lnTo>
                    <a:pt x="71780" y="63"/>
                  </a:lnTo>
                  <a:lnTo>
                    <a:pt x="52997" y="127"/>
                  </a:lnTo>
                  <a:lnTo>
                    <a:pt x="52755" y="0"/>
                  </a:lnTo>
                  <a:lnTo>
                    <a:pt x="51625" y="127"/>
                  </a:lnTo>
                  <a:lnTo>
                    <a:pt x="35077" y="165"/>
                  </a:lnTo>
                  <a:lnTo>
                    <a:pt x="41033" y="1003"/>
                  </a:lnTo>
                  <a:lnTo>
                    <a:pt x="41668" y="1181"/>
                  </a:lnTo>
                  <a:lnTo>
                    <a:pt x="28765" y="2540"/>
                  </a:lnTo>
                  <a:lnTo>
                    <a:pt x="13843" y="16078"/>
                  </a:lnTo>
                  <a:lnTo>
                    <a:pt x="6197" y="31153"/>
                  </a:lnTo>
                  <a:lnTo>
                    <a:pt x="4038" y="38277"/>
                  </a:lnTo>
                  <a:lnTo>
                    <a:pt x="1587" y="60985"/>
                  </a:lnTo>
                  <a:lnTo>
                    <a:pt x="0" y="82638"/>
                  </a:lnTo>
                  <a:lnTo>
                    <a:pt x="469" y="101600"/>
                  </a:lnTo>
                  <a:lnTo>
                    <a:pt x="19380" y="135166"/>
                  </a:lnTo>
                  <a:lnTo>
                    <a:pt x="58331" y="147104"/>
                  </a:lnTo>
                  <a:lnTo>
                    <a:pt x="39839" y="87896"/>
                  </a:lnTo>
                  <a:lnTo>
                    <a:pt x="49796" y="51041"/>
                  </a:lnTo>
                  <a:lnTo>
                    <a:pt x="69481" y="32143"/>
                  </a:lnTo>
                  <a:lnTo>
                    <a:pt x="80200" y="26822"/>
                  </a:lnTo>
                  <a:lnTo>
                    <a:pt x="82296" y="26873"/>
                  </a:lnTo>
                  <a:lnTo>
                    <a:pt x="87312" y="28765"/>
                  </a:lnTo>
                  <a:lnTo>
                    <a:pt x="93370" y="35090"/>
                  </a:lnTo>
                  <a:lnTo>
                    <a:pt x="98564" y="48475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64800" y="376645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3726" y="0"/>
                  </a:moveTo>
                  <a:lnTo>
                    <a:pt x="17779" y="14215"/>
                  </a:lnTo>
                  <a:lnTo>
                    <a:pt x="21559" y="29181"/>
                  </a:lnTo>
                  <a:lnTo>
                    <a:pt x="15122" y="29761"/>
                  </a:lnTo>
                  <a:lnTo>
                    <a:pt x="7322" y="22943"/>
                  </a:lnTo>
                  <a:lnTo>
                    <a:pt x="0" y="8181"/>
                  </a:lnTo>
                  <a:lnTo>
                    <a:pt x="2895" y="5352"/>
                  </a:lnTo>
                  <a:lnTo>
                    <a:pt x="5483" y="4022"/>
                  </a:lnTo>
                  <a:lnTo>
                    <a:pt x="13726" y="0"/>
                  </a:lnTo>
                  <a:close/>
                </a:path>
              </a:pathLst>
            </a:custGeom>
            <a:solidFill>
              <a:srgbClr val="F0B1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19943" y="3969055"/>
              <a:ext cx="52705" cy="43180"/>
            </a:xfrm>
            <a:custGeom>
              <a:avLst/>
              <a:gdLst/>
              <a:ahLst/>
              <a:cxnLst/>
              <a:rect l="l" t="t" r="r" b="b"/>
              <a:pathLst>
                <a:path w="52705" h="43179">
                  <a:moveTo>
                    <a:pt x="9672" y="0"/>
                  </a:moveTo>
                  <a:lnTo>
                    <a:pt x="43869" y="21255"/>
                  </a:lnTo>
                  <a:lnTo>
                    <a:pt x="52213" y="40125"/>
                  </a:lnTo>
                  <a:lnTo>
                    <a:pt x="50749" y="42681"/>
                  </a:lnTo>
                  <a:lnTo>
                    <a:pt x="16621" y="21681"/>
                  </a:lnTo>
                  <a:lnTo>
                    <a:pt x="9025" y="14181"/>
                  </a:lnTo>
                  <a:lnTo>
                    <a:pt x="7322" y="15170"/>
                  </a:lnTo>
                  <a:lnTo>
                    <a:pt x="1771" y="12818"/>
                  </a:lnTo>
                  <a:lnTo>
                    <a:pt x="0" y="354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EEB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1748" y="3976385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783" y="0"/>
                  </a:moveTo>
                  <a:lnTo>
                    <a:pt x="45401" y="34159"/>
                  </a:lnTo>
                  <a:lnTo>
                    <a:pt x="44652" y="34090"/>
                  </a:lnTo>
                  <a:lnTo>
                    <a:pt x="7186" y="6852"/>
                  </a:lnTo>
                  <a:lnTo>
                    <a:pt x="5517" y="7875"/>
                  </a:lnTo>
                  <a:lnTo>
                    <a:pt x="2690" y="6647"/>
                  </a:lnTo>
                  <a:lnTo>
                    <a:pt x="749" y="5011"/>
                  </a:lnTo>
                  <a:lnTo>
                    <a:pt x="0" y="2386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DB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17765" y="3839325"/>
              <a:ext cx="114935" cy="148590"/>
            </a:xfrm>
            <a:custGeom>
              <a:avLst/>
              <a:gdLst/>
              <a:ahLst/>
              <a:cxnLst/>
              <a:rect l="l" t="t" r="r" b="b"/>
              <a:pathLst>
                <a:path w="114934" h="148589">
                  <a:moveTo>
                    <a:pt x="15631" y="82"/>
                  </a:moveTo>
                  <a:lnTo>
                    <a:pt x="45911" y="113570"/>
                  </a:lnTo>
                  <a:lnTo>
                    <a:pt x="100886" y="124961"/>
                  </a:lnTo>
                  <a:lnTo>
                    <a:pt x="114507" y="128332"/>
                  </a:lnTo>
                  <a:lnTo>
                    <a:pt x="107899" y="130718"/>
                  </a:lnTo>
                  <a:lnTo>
                    <a:pt x="104527" y="138014"/>
                  </a:lnTo>
                  <a:lnTo>
                    <a:pt x="107014" y="144832"/>
                  </a:lnTo>
                  <a:lnTo>
                    <a:pt x="96008" y="146313"/>
                  </a:lnTo>
                  <a:lnTo>
                    <a:pt x="70663" y="148109"/>
                  </a:lnTo>
                  <a:lnTo>
                    <a:pt x="42675" y="146996"/>
                  </a:lnTo>
                  <a:lnTo>
                    <a:pt x="23704" y="139616"/>
                  </a:lnTo>
                  <a:lnTo>
                    <a:pt x="11536" y="112315"/>
                  </a:lnTo>
                  <a:lnTo>
                    <a:pt x="1135" y="66819"/>
                  </a:lnTo>
                  <a:lnTo>
                    <a:pt x="0" y="22838"/>
                  </a:lnTo>
                  <a:lnTo>
                    <a:pt x="15631" y="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E61610EC-AF64-3E61-051C-50599B7446E7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26" y="817069"/>
            <a:ext cx="4297952" cy="22903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BF250D-3139-2BBC-6FD0-A21CD1E71E8E}"/>
              </a:ext>
            </a:extLst>
          </p:cNvPr>
          <p:cNvSpPr/>
          <p:nvPr/>
        </p:nvSpPr>
        <p:spPr>
          <a:xfrm>
            <a:off x="458459" y="2544402"/>
            <a:ext cx="1652556" cy="334596"/>
          </a:xfrm>
          <a:prstGeom prst="rect">
            <a:avLst/>
          </a:prstGeom>
          <a:solidFill>
            <a:srgbClr val="EB8C00"/>
          </a:solidFill>
          <a:ln w="12700">
            <a:solidFill>
              <a:srgbClr val="EB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288C7-A04F-2548-16AE-D4D4177F476C}"/>
              </a:ext>
            </a:extLst>
          </p:cNvPr>
          <p:cNvSpPr/>
          <p:nvPr/>
        </p:nvSpPr>
        <p:spPr>
          <a:xfrm>
            <a:off x="450641" y="3308250"/>
            <a:ext cx="1652556" cy="334596"/>
          </a:xfrm>
          <a:prstGeom prst="rect">
            <a:avLst/>
          </a:prstGeom>
          <a:ln w="12700">
            <a:solidFill>
              <a:srgbClr val="D04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54921D-3B85-89D4-3FA2-86254F69F76C}"/>
              </a:ext>
            </a:extLst>
          </p:cNvPr>
          <p:cNvSpPr/>
          <p:nvPr/>
        </p:nvSpPr>
        <p:spPr>
          <a:xfrm>
            <a:off x="458457" y="3712148"/>
            <a:ext cx="1652556" cy="334596"/>
          </a:xfrm>
          <a:prstGeom prst="rect">
            <a:avLst/>
          </a:prstGeom>
          <a:solidFill>
            <a:srgbClr val="EB8C00"/>
          </a:solidFill>
          <a:ln w="12700">
            <a:solidFill>
              <a:srgbClr val="EB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BF74FC-2B1A-FD10-6BC1-13B881E8E5DC}"/>
              </a:ext>
            </a:extLst>
          </p:cNvPr>
          <p:cNvSpPr/>
          <p:nvPr/>
        </p:nvSpPr>
        <p:spPr>
          <a:xfrm>
            <a:off x="458458" y="4116046"/>
            <a:ext cx="1652556" cy="334596"/>
          </a:xfrm>
          <a:prstGeom prst="rect">
            <a:avLst/>
          </a:prstGeom>
          <a:ln w="12700">
            <a:solidFill>
              <a:srgbClr val="D04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0C1A7-9B6C-37CE-818C-53FED0207B16}"/>
              </a:ext>
            </a:extLst>
          </p:cNvPr>
          <p:cNvSpPr/>
          <p:nvPr/>
        </p:nvSpPr>
        <p:spPr>
          <a:xfrm>
            <a:off x="458461" y="2143223"/>
            <a:ext cx="1652556" cy="334596"/>
          </a:xfrm>
          <a:prstGeom prst="rect">
            <a:avLst/>
          </a:prstGeom>
          <a:ln w="12700">
            <a:solidFill>
              <a:srgbClr val="D04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CB15D2-2AC0-DA24-B23C-B556DAA6EEBA}"/>
              </a:ext>
            </a:extLst>
          </p:cNvPr>
          <p:cNvSpPr/>
          <p:nvPr/>
        </p:nvSpPr>
        <p:spPr>
          <a:xfrm>
            <a:off x="1" y="0"/>
            <a:ext cx="8793332" cy="7056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C189F-5AD7-9E64-1AF1-213D27E175C8}"/>
              </a:ext>
            </a:extLst>
          </p:cNvPr>
          <p:cNvSpPr txBox="1"/>
          <p:nvPr/>
        </p:nvSpPr>
        <p:spPr>
          <a:xfrm>
            <a:off x="76200" y="138562"/>
            <a:ext cx="7694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400" dirty="0">
                <a:solidFill>
                  <a:srgbClr val="EB8B00"/>
                </a:solidFill>
              </a:rPr>
              <a:t>Cyber</a:t>
            </a:r>
            <a:r>
              <a:rPr lang="en-IN" sz="2400" spc="-45" dirty="0">
                <a:solidFill>
                  <a:srgbClr val="EB8B00"/>
                </a:solidFill>
              </a:rPr>
              <a:t> </a:t>
            </a:r>
            <a:r>
              <a:rPr lang="en-IN" sz="2400" dirty="0">
                <a:solidFill>
                  <a:srgbClr val="EB8B00"/>
                </a:solidFill>
              </a:rPr>
              <a:t>Secure</a:t>
            </a:r>
            <a:r>
              <a:rPr lang="en-IN" sz="2400" spc="-40" dirty="0">
                <a:solidFill>
                  <a:srgbClr val="EB8B00"/>
                </a:solidFill>
              </a:rPr>
              <a:t> </a:t>
            </a:r>
            <a:r>
              <a:rPr lang="en-IN" sz="2400" dirty="0" err="1">
                <a:solidFill>
                  <a:srgbClr val="EB8B00"/>
                </a:solidFill>
              </a:rPr>
              <a:t>GenAI</a:t>
            </a:r>
            <a:r>
              <a:rPr lang="en-IN" sz="2400" dirty="0">
                <a:solidFill>
                  <a:srgbClr val="EB8B00"/>
                </a:solidFill>
              </a:rPr>
              <a:t>:</a:t>
            </a:r>
            <a:r>
              <a:rPr lang="en-IN" sz="2400" spc="-30" dirty="0">
                <a:solidFill>
                  <a:srgbClr val="EB8B00"/>
                </a:solidFill>
              </a:rPr>
              <a:t> </a:t>
            </a:r>
            <a:r>
              <a:rPr lang="en-US" sz="2300" dirty="0">
                <a:solidFill>
                  <a:srgbClr val="FFFFFF"/>
                </a:solidFill>
                <a:latin typeface="Georgia" panose="02040502050405020303" pitchFamily="18" charset="0"/>
                <a:ea typeface="+mn-ea"/>
                <a:cs typeface="Arial"/>
                <a:sym typeface="Arial"/>
              </a:rPr>
              <a:t>The Future of LLM is here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81D2D5-9AE9-F3C0-8E19-E521D93AFF46}"/>
              </a:ext>
            </a:extLst>
          </p:cNvPr>
          <p:cNvSpPr/>
          <p:nvPr/>
        </p:nvSpPr>
        <p:spPr>
          <a:xfrm>
            <a:off x="0" y="706465"/>
            <a:ext cx="599607" cy="45719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9" name="Picture 8" descr="A black and orange squares&#10;&#10;Description automatically generated">
            <a:extLst>
              <a:ext uri="{FF2B5EF4-FFF2-40B4-BE49-F238E27FC236}">
                <a16:creationId xmlns:a16="http://schemas.microsoft.com/office/drawing/2014/main" id="{F1304EBB-78AC-EF11-ACEA-3FC247EA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401" y="0"/>
            <a:ext cx="705599" cy="7055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B91FA9-87B3-2A4A-5F63-00C30A3BD8A4}"/>
              </a:ext>
            </a:extLst>
          </p:cNvPr>
          <p:cNvSpPr/>
          <p:nvPr/>
        </p:nvSpPr>
        <p:spPr>
          <a:xfrm>
            <a:off x="599607" y="706465"/>
            <a:ext cx="599607" cy="45719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Google Shape;1071;p167">
            <a:extLst>
              <a:ext uri="{FF2B5EF4-FFF2-40B4-BE49-F238E27FC236}">
                <a16:creationId xmlns:a16="http://schemas.microsoft.com/office/drawing/2014/main" id="{7D87606F-FAD7-B5F6-610D-73F8C730B56B}"/>
              </a:ext>
            </a:extLst>
          </p:cNvPr>
          <p:cNvSpPr txBox="1">
            <a:spLocks/>
          </p:cNvSpPr>
          <p:nvPr/>
        </p:nvSpPr>
        <p:spPr>
          <a:xfrm>
            <a:off x="475134" y="1146938"/>
            <a:ext cx="8193727" cy="67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Cyber Secure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GenAI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is a state-of-the-art modular security membrane, designed to protect your LLM (Language Learning Model) applications from potential threats and vulnerabilities. This solution employs a one-of-a-kind mechanism to detect and prevent hallucinations, ensuring the highest level of security  for your modern LLM applications and their architectures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071;p167">
            <a:extLst>
              <a:ext uri="{FF2B5EF4-FFF2-40B4-BE49-F238E27FC236}">
                <a16:creationId xmlns:a16="http://schemas.microsoft.com/office/drawing/2014/main" id="{3544E5A3-EB0E-63C6-5468-8116E185D819}"/>
              </a:ext>
            </a:extLst>
          </p:cNvPr>
          <p:cNvSpPr txBox="1">
            <a:spLocks/>
          </p:cNvSpPr>
          <p:nvPr/>
        </p:nvSpPr>
        <p:spPr>
          <a:xfrm>
            <a:off x="458462" y="1841231"/>
            <a:ext cx="8318822" cy="20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 have developed 6 distinct security membranes, each tailored to address specific areas of concern:</a:t>
            </a: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076;p167">
            <a:extLst>
              <a:ext uri="{FF2B5EF4-FFF2-40B4-BE49-F238E27FC236}">
                <a16:creationId xmlns:a16="http://schemas.microsoft.com/office/drawing/2014/main" id="{347D7DD6-B3B7-10F7-73F6-7DF3B57CB071}"/>
              </a:ext>
            </a:extLst>
          </p:cNvPr>
          <p:cNvSpPr/>
          <p:nvPr/>
        </p:nvSpPr>
        <p:spPr>
          <a:xfrm>
            <a:off x="497538" y="2214087"/>
            <a:ext cx="1590032" cy="23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Input Layer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076;p167">
            <a:extLst>
              <a:ext uri="{FF2B5EF4-FFF2-40B4-BE49-F238E27FC236}">
                <a16:creationId xmlns:a16="http://schemas.microsoft.com/office/drawing/2014/main" id="{833F51A2-2CD9-1AF3-3A8D-A1B4E380BAD1}"/>
              </a:ext>
            </a:extLst>
          </p:cNvPr>
          <p:cNvSpPr/>
          <p:nvPr/>
        </p:nvSpPr>
        <p:spPr>
          <a:xfrm>
            <a:off x="2111015" y="2198457"/>
            <a:ext cx="6604315" cy="23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Safeguards all  incoming data and requests, filtering out any malicious or unauthorized access attempts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76;p167">
            <a:extLst>
              <a:ext uri="{FF2B5EF4-FFF2-40B4-BE49-F238E27FC236}">
                <a16:creationId xmlns:a16="http://schemas.microsoft.com/office/drawing/2014/main" id="{F2E8F729-CDA8-396C-9298-26A69CD0F434}"/>
              </a:ext>
            </a:extLst>
          </p:cNvPr>
          <p:cNvSpPr/>
          <p:nvPr/>
        </p:nvSpPr>
        <p:spPr>
          <a:xfrm>
            <a:off x="497538" y="2611395"/>
            <a:ext cx="1590032" cy="23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Secure Data Layer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076;p167">
            <a:extLst>
              <a:ext uri="{FF2B5EF4-FFF2-40B4-BE49-F238E27FC236}">
                <a16:creationId xmlns:a16="http://schemas.microsoft.com/office/drawing/2014/main" id="{3F9BEFB5-97D4-9939-D602-AB0CA7576D8A}"/>
              </a:ext>
            </a:extLst>
          </p:cNvPr>
          <p:cNvSpPr/>
          <p:nvPr/>
        </p:nvSpPr>
        <p:spPr>
          <a:xfrm>
            <a:off x="2111015" y="2595765"/>
            <a:ext cx="6604315" cy="23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Encrypts and secures sensitive information, ensuring data integrity and confidentiality throughout your LLM applications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76;p167">
            <a:extLst>
              <a:ext uri="{FF2B5EF4-FFF2-40B4-BE49-F238E27FC236}">
                <a16:creationId xmlns:a16="http://schemas.microsoft.com/office/drawing/2014/main" id="{82879932-0A96-C4D4-C68A-AB1BD428E3F5}"/>
              </a:ext>
            </a:extLst>
          </p:cNvPr>
          <p:cNvSpPr/>
          <p:nvPr/>
        </p:nvSpPr>
        <p:spPr>
          <a:xfrm>
            <a:off x="497535" y="3391942"/>
            <a:ext cx="1590033" cy="23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Connected Apps Layer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076;p167">
            <a:extLst>
              <a:ext uri="{FF2B5EF4-FFF2-40B4-BE49-F238E27FC236}">
                <a16:creationId xmlns:a16="http://schemas.microsoft.com/office/drawing/2014/main" id="{D9B7DD45-2D8E-AFB5-9BF1-B5D19365BC6E}"/>
              </a:ext>
            </a:extLst>
          </p:cNvPr>
          <p:cNvSpPr/>
          <p:nvPr/>
        </p:nvSpPr>
        <p:spPr>
          <a:xfrm>
            <a:off x="2111014" y="3376312"/>
            <a:ext cx="6604316" cy="23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Monitors &amp; controls third-party applications and integrations, preventing unauthorized access and potential security breaches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076;p167">
            <a:extLst>
              <a:ext uri="{FF2B5EF4-FFF2-40B4-BE49-F238E27FC236}">
                <a16:creationId xmlns:a16="http://schemas.microsoft.com/office/drawing/2014/main" id="{5ACE0B60-E1DA-1AA8-88AD-2791C4EFEAE7}"/>
              </a:ext>
            </a:extLst>
          </p:cNvPr>
          <p:cNvSpPr/>
          <p:nvPr/>
        </p:nvSpPr>
        <p:spPr>
          <a:xfrm>
            <a:off x="497535" y="3768306"/>
            <a:ext cx="1590033" cy="23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Output Layer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076;p167">
            <a:extLst>
              <a:ext uri="{FF2B5EF4-FFF2-40B4-BE49-F238E27FC236}">
                <a16:creationId xmlns:a16="http://schemas.microsoft.com/office/drawing/2014/main" id="{F0F5ADFD-96B5-DF3D-4DA2-15B23558B552}"/>
              </a:ext>
            </a:extLst>
          </p:cNvPr>
          <p:cNvSpPr/>
          <p:nvPr/>
        </p:nvSpPr>
        <p:spPr>
          <a:xfrm>
            <a:off x="2111014" y="3758775"/>
            <a:ext cx="6604316" cy="23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Scrutinizes outgoing data and responses, ensuring that only legitimate information is transmitted to authorized recipients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076;p167">
            <a:extLst>
              <a:ext uri="{FF2B5EF4-FFF2-40B4-BE49-F238E27FC236}">
                <a16:creationId xmlns:a16="http://schemas.microsoft.com/office/drawing/2014/main" id="{72DCFF2E-983E-8633-DB1B-B0807C5CB160}"/>
              </a:ext>
            </a:extLst>
          </p:cNvPr>
          <p:cNvSpPr/>
          <p:nvPr/>
        </p:nvSpPr>
        <p:spPr>
          <a:xfrm>
            <a:off x="497535" y="4188621"/>
            <a:ext cx="1590033" cy="23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Hallucination Checker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076;p167">
            <a:extLst>
              <a:ext uri="{FF2B5EF4-FFF2-40B4-BE49-F238E27FC236}">
                <a16:creationId xmlns:a16="http://schemas.microsoft.com/office/drawing/2014/main" id="{DE078A03-DA7F-5B6E-C16A-DD8A1CC536AE}"/>
              </a:ext>
            </a:extLst>
          </p:cNvPr>
          <p:cNvSpPr/>
          <p:nvPr/>
        </p:nvSpPr>
        <p:spPr>
          <a:xfrm>
            <a:off x="2111014" y="4165885"/>
            <a:ext cx="6604316" cy="23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Utilizes advanced algorithms to detect and mitigate any hallucinations or false outputs generated by the LLM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081;p167">
            <a:extLst>
              <a:ext uri="{FF2B5EF4-FFF2-40B4-BE49-F238E27FC236}">
                <a16:creationId xmlns:a16="http://schemas.microsoft.com/office/drawing/2014/main" id="{474746E2-40C5-47AF-9EC2-CF8C139F7DB0}"/>
              </a:ext>
            </a:extLst>
          </p:cNvPr>
          <p:cNvSpPr txBox="1"/>
          <p:nvPr/>
        </p:nvSpPr>
        <p:spPr>
          <a:xfrm>
            <a:off x="362922" y="4543303"/>
            <a:ext cx="794478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These six robust security layers work in harmony to provide comprehensive protection for your LLM applications, fortifying them against a wide range</a:t>
            </a:r>
            <a:br>
              <a:rPr kumimoji="0" lang="en" sz="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</a:br>
            <a:r>
              <a:rPr kumimoji="0" lang="en" sz="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of threats and vulnerabilities. With Cyber Secure, you can confidently deploy your cutting-edge applications, knowing they are well-protected and secure.</a:t>
            </a:r>
            <a:endParaRPr kumimoji="0" sz="9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661678-079C-28E2-2089-2C907DA625ED}"/>
              </a:ext>
            </a:extLst>
          </p:cNvPr>
          <p:cNvSpPr/>
          <p:nvPr/>
        </p:nvSpPr>
        <p:spPr>
          <a:xfrm>
            <a:off x="2111014" y="2143223"/>
            <a:ext cx="6479525" cy="334596"/>
          </a:xfrm>
          <a:prstGeom prst="rect">
            <a:avLst/>
          </a:prstGeom>
          <a:noFill/>
          <a:ln w="12700">
            <a:solidFill>
              <a:srgbClr val="D04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06F7DB-8E64-C724-75BB-2904ABD6CF9D}"/>
              </a:ext>
            </a:extLst>
          </p:cNvPr>
          <p:cNvSpPr/>
          <p:nvPr/>
        </p:nvSpPr>
        <p:spPr>
          <a:xfrm>
            <a:off x="2111014" y="2544402"/>
            <a:ext cx="6479525" cy="334596"/>
          </a:xfrm>
          <a:prstGeom prst="rect">
            <a:avLst/>
          </a:prstGeom>
          <a:noFill/>
          <a:ln w="12700">
            <a:solidFill>
              <a:srgbClr val="EB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39DC94-BF8A-9C77-D209-C594F44A55D2}"/>
              </a:ext>
            </a:extLst>
          </p:cNvPr>
          <p:cNvSpPr/>
          <p:nvPr/>
        </p:nvSpPr>
        <p:spPr>
          <a:xfrm>
            <a:off x="2113921" y="3303780"/>
            <a:ext cx="6479525" cy="334596"/>
          </a:xfrm>
          <a:prstGeom prst="rect">
            <a:avLst/>
          </a:prstGeom>
          <a:noFill/>
          <a:ln w="12700">
            <a:solidFill>
              <a:srgbClr val="D04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54D2F0-1A2D-7060-BF13-CE0B5BD2ADF6}"/>
              </a:ext>
            </a:extLst>
          </p:cNvPr>
          <p:cNvSpPr/>
          <p:nvPr/>
        </p:nvSpPr>
        <p:spPr>
          <a:xfrm>
            <a:off x="2111012" y="3705273"/>
            <a:ext cx="6479525" cy="334596"/>
          </a:xfrm>
          <a:prstGeom prst="rect">
            <a:avLst/>
          </a:prstGeom>
          <a:noFill/>
          <a:ln w="12700">
            <a:solidFill>
              <a:srgbClr val="EB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75B785-FEAA-AC57-D408-6B8C9FFE805E}"/>
              </a:ext>
            </a:extLst>
          </p:cNvPr>
          <p:cNvSpPr/>
          <p:nvPr/>
        </p:nvSpPr>
        <p:spPr>
          <a:xfrm>
            <a:off x="2111012" y="4116046"/>
            <a:ext cx="6479525" cy="334596"/>
          </a:xfrm>
          <a:prstGeom prst="rect">
            <a:avLst/>
          </a:prstGeom>
          <a:noFill/>
          <a:ln w="12700">
            <a:solidFill>
              <a:srgbClr val="D04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7D590-3301-25EB-F7D9-AF2FA5612A67}"/>
              </a:ext>
            </a:extLst>
          </p:cNvPr>
          <p:cNvSpPr/>
          <p:nvPr/>
        </p:nvSpPr>
        <p:spPr>
          <a:xfrm>
            <a:off x="458461" y="2928177"/>
            <a:ext cx="1652556" cy="334596"/>
          </a:xfrm>
          <a:prstGeom prst="rect">
            <a:avLst/>
          </a:prstGeom>
          <a:ln w="12700">
            <a:solidFill>
              <a:srgbClr val="D04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2" name="Google Shape;1076;p167">
            <a:extLst>
              <a:ext uri="{FF2B5EF4-FFF2-40B4-BE49-F238E27FC236}">
                <a16:creationId xmlns:a16="http://schemas.microsoft.com/office/drawing/2014/main" id="{BB6BAD89-1089-00F0-58BC-2DC66067FEEE}"/>
              </a:ext>
            </a:extLst>
          </p:cNvPr>
          <p:cNvSpPr/>
          <p:nvPr/>
        </p:nvSpPr>
        <p:spPr>
          <a:xfrm>
            <a:off x="497538" y="2999041"/>
            <a:ext cx="1590032" cy="23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Sensitive Input Layer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076;p167">
            <a:extLst>
              <a:ext uri="{FF2B5EF4-FFF2-40B4-BE49-F238E27FC236}">
                <a16:creationId xmlns:a16="http://schemas.microsoft.com/office/drawing/2014/main" id="{3D01DA1F-E897-42EF-B449-AA1926D2D1D1}"/>
              </a:ext>
            </a:extLst>
          </p:cNvPr>
          <p:cNvSpPr/>
          <p:nvPr/>
        </p:nvSpPr>
        <p:spPr>
          <a:xfrm>
            <a:off x="2111015" y="2983411"/>
            <a:ext cx="6604315" cy="23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Safeguards all PII incoming data and requests, filtering out any malicious or unauthorized access attempts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20EDF0-234C-9F9A-31C2-5A9159DA9ACE}"/>
              </a:ext>
            </a:extLst>
          </p:cNvPr>
          <p:cNvSpPr/>
          <p:nvPr/>
        </p:nvSpPr>
        <p:spPr>
          <a:xfrm>
            <a:off x="2111012" y="2924475"/>
            <a:ext cx="6479525" cy="334596"/>
          </a:xfrm>
          <a:prstGeom prst="rect">
            <a:avLst/>
          </a:prstGeom>
          <a:noFill/>
          <a:ln w="12700">
            <a:solidFill>
              <a:srgbClr val="D04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805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793480" cy="706120"/>
          </a:xfrm>
          <a:custGeom>
            <a:avLst/>
            <a:gdLst/>
            <a:ahLst/>
            <a:cxnLst/>
            <a:rect l="l" t="t" r="r" b="b"/>
            <a:pathLst>
              <a:path w="8793480" h="706120">
                <a:moveTo>
                  <a:pt x="8793480" y="0"/>
                </a:moveTo>
                <a:lnTo>
                  <a:pt x="0" y="0"/>
                </a:lnTo>
                <a:lnTo>
                  <a:pt x="0" y="705612"/>
                </a:lnTo>
                <a:lnTo>
                  <a:pt x="8793480" y="705612"/>
                </a:lnTo>
                <a:lnTo>
                  <a:pt x="8793480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910" y="168020"/>
            <a:ext cx="5568290" cy="3956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dirty="0">
                <a:solidFill>
                  <a:srgbClr val="EB8B00"/>
                </a:solidFill>
              </a:rPr>
              <a:t>Cyber</a:t>
            </a:r>
            <a:r>
              <a:rPr lang="en-IN" sz="2400" spc="-45" dirty="0">
                <a:solidFill>
                  <a:srgbClr val="EB8B00"/>
                </a:solidFill>
              </a:rPr>
              <a:t> </a:t>
            </a:r>
            <a:r>
              <a:rPr lang="en-IN" sz="2400" dirty="0">
                <a:solidFill>
                  <a:srgbClr val="EB8B00"/>
                </a:solidFill>
              </a:rPr>
              <a:t>Secure</a:t>
            </a:r>
            <a:r>
              <a:rPr lang="en-IN" sz="2400" spc="-40" dirty="0">
                <a:solidFill>
                  <a:srgbClr val="EB8B00"/>
                </a:solidFill>
              </a:rPr>
              <a:t> </a:t>
            </a:r>
            <a:r>
              <a:rPr lang="en-IN" sz="2400" dirty="0" err="1">
                <a:solidFill>
                  <a:srgbClr val="EB8B00"/>
                </a:solidFill>
              </a:rPr>
              <a:t>GenAI</a:t>
            </a:r>
            <a:r>
              <a:rPr lang="en-IN" sz="2400" dirty="0">
                <a:solidFill>
                  <a:srgbClr val="EB8B00"/>
                </a:solidFill>
              </a:rPr>
              <a:t>:</a:t>
            </a:r>
            <a:r>
              <a:rPr lang="en-IN" sz="2400" spc="-30" dirty="0">
                <a:solidFill>
                  <a:srgbClr val="EB8B00"/>
                </a:solidFill>
              </a:rPr>
              <a:t> </a:t>
            </a:r>
            <a:r>
              <a:rPr dirty="0"/>
              <a:t>About</a:t>
            </a:r>
            <a:r>
              <a:rPr spc="-55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dirty="0"/>
              <a:t>Idea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751840"/>
            <a:chOff x="0" y="0"/>
            <a:chExt cx="9144000" cy="751840"/>
          </a:xfrm>
        </p:grpSpPr>
        <p:sp>
          <p:nvSpPr>
            <p:cNvPr id="5" name="object 5"/>
            <p:cNvSpPr/>
            <p:nvPr/>
          </p:nvSpPr>
          <p:spPr>
            <a:xfrm>
              <a:off x="0" y="707136"/>
              <a:ext cx="600710" cy="44450"/>
            </a:xfrm>
            <a:custGeom>
              <a:avLst/>
              <a:gdLst/>
              <a:ahLst/>
              <a:cxnLst/>
              <a:rect l="l" t="t" r="r" b="b"/>
              <a:pathLst>
                <a:path w="600710" h="44450">
                  <a:moveTo>
                    <a:pt x="600456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600456" y="44196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8388" y="0"/>
              <a:ext cx="705611" cy="7056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98931" y="707136"/>
              <a:ext cx="600710" cy="44450"/>
            </a:xfrm>
            <a:custGeom>
              <a:avLst/>
              <a:gdLst/>
              <a:ahLst/>
              <a:cxnLst/>
              <a:rect l="l" t="t" r="r" b="b"/>
              <a:pathLst>
                <a:path w="600710" h="44450">
                  <a:moveTo>
                    <a:pt x="600456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600456" y="44196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8888" y="1348739"/>
            <a:ext cx="6981444" cy="33680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7314" y="885190"/>
            <a:ext cx="71945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Cyber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Secure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AI,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security companion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studio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designed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empower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developers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embed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security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during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development.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EB8B00"/>
                </a:solidFill>
              </a:rPr>
              <a:t>Cyber</a:t>
            </a:r>
            <a:r>
              <a:rPr sz="2300" spc="-30" dirty="0">
                <a:solidFill>
                  <a:srgbClr val="EB8B00"/>
                </a:solidFill>
              </a:rPr>
              <a:t> </a:t>
            </a:r>
            <a:r>
              <a:rPr sz="2300" dirty="0">
                <a:solidFill>
                  <a:srgbClr val="EB8B00"/>
                </a:solidFill>
              </a:rPr>
              <a:t>Secure</a:t>
            </a:r>
            <a:r>
              <a:rPr sz="2300" spc="-35" dirty="0">
                <a:solidFill>
                  <a:srgbClr val="EB8B00"/>
                </a:solidFill>
              </a:rPr>
              <a:t> </a:t>
            </a:r>
            <a:r>
              <a:rPr sz="2300" dirty="0">
                <a:solidFill>
                  <a:srgbClr val="EB8B00"/>
                </a:solidFill>
              </a:rPr>
              <a:t>GenAI:</a:t>
            </a:r>
            <a:r>
              <a:rPr sz="2300" spc="-30" dirty="0">
                <a:solidFill>
                  <a:srgbClr val="EB8B00"/>
                </a:solidFill>
              </a:rPr>
              <a:t> </a:t>
            </a:r>
            <a:r>
              <a:rPr sz="2300" spc="-10" dirty="0"/>
              <a:t>Features</a:t>
            </a:r>
            <a:endParaRPr sz="23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753110"/>
            <a:chOff x="0" y="0"/>
            <a:chExt cx="9144000" cy="753110"/>
          </a:xfrm>
        </p:grpSpPr>
        <p:sp>
          <p:nvSpPr>
            <p:cNvPr id="4" name="object 4"/>
            <p:cNvSpPr/>
            <p:nvPr/>
          </p:nvSpPr>
          <p:spPr>
            <a:xfrm>
              <a:off x="0" y="707136"/>
              <a:ext cx="599440" cy="45720"/>
            </a:xfrm>
            <a:custGeom>
              <a:avLst/>
              <a:gdLst/>
              <a:ahLst/>
              <a:cxnLst/>
              <a:rect l="l" t="t" r="r" b="b"/>
              <a:pathLst>
                <a:path w="599440" h="45720">
                  <a:moveTo>
                    <a:pt x="59893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598932" y="45720"/>
                  </a:lnTo>
                  <a:lnTo>
                    <a:pt x="598932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8388" y="0"/>
              <a:ext cx="705611" cy="7056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8931" y="707136"/>
              <a:ext cx="600710" cy="45720"/>
            </a:xfrm>
            <a:custGeom>
              <a:avLst/>
              <a:gdLst/>
              <a:ahLst/>
              <a:cxnLst/>
              <a:rect l="l" t="t" r="r" b="b"/>
              <a:pathLst>
                <a:path w="600710" h="45720">
                  <a:moveTo>
                    <a:pt x="6004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600456" y="45720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75714" y="4558080"/>
            <a:ext cx="6871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With</a:t>
            </a:r>
            <a:r>
              <a:rPr sz="1000" i="1" spc="-3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an</a:t>
            </a:r>
            <a:r>
              <a:rPr sz="1000" i="1" spc="-4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6E6E6E"/>
                </a:solidFill>
                <a:latin typeface="Arial"/>
                <a:cs typeface="Arial"/>
              </a:rPr>
              <a:t>ever-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increasing</a:t>
            </a:r>
            <a:r>
              <a:rPr sz="1000" i="1" spc="-3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reliance</a:t>
            </a:r>
            <a:r>
              <a:rPr sz="1000" i="1" spc="-2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on</a:t>
            </a:r>
            <a:r>
              <a:rPr sz="1000" i="1" spc="-3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GenAI,</a:t>
            </a:r>
            <a:r>
              <a:rPr sz="1000" i="1" spc="-4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it</a:t>
            </a:r>
            <a:r>
              <a:rPr sz="1000" i="1" spc="-1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is</a:t>
            </a:r>
            <a:r>
              <a:rPr sz="1000" i="1" spc="-2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crucial</a:t>
            </a:r>
            <a:r>
              <a:rPr sz="1000" i="1" spc="-2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to</a:t>
            </a:r>
            <a:r>
              <a:rPr sz="1000" i="1" spc="-4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safeguard</a:t>
            </a:r>
            <a:r>
              <a:rPr sz="1000" i="1" spc="-3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your</a:t>
            </a:r>
            <a:r>
              <a:rPr sz="1000" i="1" spc="-3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systems</a:t>
            </a:r>
            <a:r>
              <a:rPr sz="1000" i="1" spc="-3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from</a:t>
            </a:r>
            <a:r>
              <a:rPr sz="1000" i="1" spc="-2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potential</a:t>
            </a:r>
            <a:r>
              <a:rPr sz="1000" i="1" spc="-3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threats</a:t>
            </a:r>
            <a:r>
              <a:rPr sz="1000" i="1" spc="-3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and</a:t>
            </a:r>
            <a:r>
              <a:rPr sz="1000" i="1" spc="-2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6E6E6E"/>
                </a:solidFill>
                <a:latin typeface="Arial"/>
                <a:cs typeface="Arial"/>
              </a:rPr>
              <a:t>vulnerabilities.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Cyber</a:t>
            </a:r>
            <a:r>
              <a:rPr sz="1000" i="1" spc="-2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Secure</a:t>
            </a:r>
            <a:r>
              <a:rPr sz="1000" i="1" spc="-3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GenAI</a:t>
            </a:r>
            <a:r>
              <a:rPr sz="1000" i="1" spc="-3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has</a:t>
            </a:r>
            <a:r>
              <a:rPr sz="1000" i="1" spc="-2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been</a:t>
            </a:r>
            <a:r>
              <a:rPr sz="1000" i="1" spc="-4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designed</a:t>
            </a:r>
            <a:r>
              <a:rPr sz="1000" i="1" spc="-4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to</a:t>
            </a:r>
            <a:r>
              <a:rPr sz="1000" i="1" spc="-3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meet</a:t>
            </a:r>
            <a:r>
              <a:rPr sz="1000" i="1" spc="-2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E6E6E"/>
                </a:solidFill>
                <a:latin typeface="Arial"/>
                <a:cs typeface="Arial"/>
              </a:rPr>
              <a:t>this</a:t>
            </a:r>
            <a:r>
              <a:rPr sz="1000" i="1" spc="-2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6E6E6E"/>
                </a:solidFill>
                <a:latin typeface="Arial"/>
                <a:cs typeface="Arial"/>
              </a:rPr>
              <a:t>need.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5494" y="1106169"/>
            <a:ext cx="2660650" cy="835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EB8B00"/>
                </a:solidFill>
                <a:latin typeface="Arial"/>
                <a:cs typeface="Arial"/>
              </a:rPr>
              <a:t>Ease</a:t>
            </a:r>
            <a:r>
              <a:rPr sz="1300" b="1" spc="-30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EB8B00"/>
                </a:solidFill>
                <a:latin typeface="Arial"/>
                <a:cs typeface="Arial"/>
              </a:rPr>
              <a:t>of</a:t>
            </a:r>
            <a:r>
              <a:rPr sz="1300" b="1" spc="-20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EB8B00"/>
                </a:solidFill>
                <a:latin typeface="Arial"/>
                <a:cs typeface="Arial"/>
              </a:rPr>
              <a:t>Use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Its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clear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concise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API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allows developers</a:t>
            </a:r>
            <a:r>
              <a:rPr sz="1000" spc="-25" dirty="0">
                <a:latin typeface="Arial MT"/>
                <a:cs typeface="Arial MT"/>
              </a:rPr>
              <a:t> to </a:t>
            </a:r>
            <a:r>
              <a:rPr sz="1000" dirty="0">
                <a:latin typeface="Arial MT"/>
                <a:cs typeface="Arial MT"/>
              </a:rPr>
              <a:t>quickly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efficiently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add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additional </a:t>
            </a:r>
            <a:r>
              <a:rPr sz="1000" dirty="0">
                <a:latin typeface="Arial MT"/>
                <a:cs typeface="Arial MT"/>
              </a:rPr>
              <a:t>layer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of </a:t>
            </a:r>
            <a:r>
              <a:rPr sz="1000" dirty="0">
                <a:latin typeface="Arial MT"/>
                <a:cs typeface="Arial MT"/>
              </a:rPr>
              <a:t>security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their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projects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without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need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for </a:t>
            </a:r>
            <a:r>
              <a:rPr sz="1000" dirty="0">
                <a:latin typeface="Arial MT"/>
                <a:cs typeface="Arial MT"/>
              </a:rPr>
              <a:t>extensive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or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expertise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cybersecurity.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5494" y="2170302"/>
            <a:ext cx="2660650" cy="220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D04901"/>
                </a:solidFill>
                <a:latin typeface="Arial"/>
                <a:cs typeface="Arial"/>
              </a:rPr>
              <a:t>Comprehensive</a:t>
            </a:r>
            <a:r>
              <a:rPr sz="1300" b="1" spc="-5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D04901"/>
                </a:solidFill>
                <a:latin typeface="Arial"/>
                <a:cs typeface="Arial"/>
              </a:rPr>
              <a:t>Protection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By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covering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multiple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aspects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Generative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AI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security, Secure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Astra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ensures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that</a:t>
            </a:r>
            <a:r>
              <a:rPr sz="1000" spc="-20" dirty="0">
                <a:latin typeface="Arial MT"/>
                <a:cs typeface="Arial MT"/>
              </a:rPr>
              <a:t> your </a:t>
            </a:r>
            <a:r>
              <a:rPr sz="1000" dirty="0">
                <a:latin typeface="Arial MT"/>
                <a:cs typeface="Arial MT"/>
              </a:rPr>
              <a:t>system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remains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protected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various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threats, </a:t>
            </a:r>
            <a:r>
              <a:rPr sz="1000" dirty="0">
                <a:latin typeface="Arial MT"/>
                <a:cs typeface="Arial MT"/>
              </a:rPr>
              <a:t>both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known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emerging.</a:t>
            </a:r>
            <a:endParaRPr sz="1000">
              <a:latin typeface="Arial MT"/>
              <a:cs typeface="Arial MT"/>
            </a:endParaRPr>
          </a:p>
          <a:p>
            <a:pPr marL="12700" marR="567690">
              <a:lnSpc>
                <a:spcPct val="100000"/>
              </a:lnSpc>
            </a:pPr>
            <a:r>
              <a:rPr sz="1000" b="1" dirty="0">
                <a:solidFill>
                  <a:srgbClr val="D04901"/>
                </a:solidFill>
                <a:latin typeface="Arial"/>
                <a:cs typeface="Arial"/>
              </a:rPr>
              <a:t>Input</a:t>
            </a:r>
            <a:r>
              <a:rPr sz="1000" b="1" spc="-2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D04901"/>
                </a:solidFill>
                <a:latin typeface="Arial"/>
                <a:cs typeface="Arial"/>
              </a:rPr>
              <a:t>layer</a:t>
            </a:r>
            <a:r>
              <a:rPr sz="1000" b="1" spc="-20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D04901"/>
                </a:solidFill>
                <a:latin typeface="Arial"/>
                <a:cs typeface="Arial"/>
              </a:rPr>
              <a:t>check</a:t>
            </a:r>
            <a:r>
              <a:rPr sz="1000" b="1" spc="-3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Prompt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injections, unauthorized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execution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etc.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D04901"/>
                </a:solidFill>
                <a:latin typeface="Arial"/>
                <a:cs typeface="Arial"/>
              </a:rPr>
              <a:t>Data</a:t>
            </a:r>
            <a:r>
              <a:rPr sz="1000" b="1" spc="-20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D04901"/>
                </a:solidFill>
                <a:latin typeface="Arial"/>
                <a:cs typeface="Arial"/>
              </a:rPr>
              <a:t>layer</a:t>
            </a:r>
            <a:r>
              <a:rPr sz="1000" b="1" spc="-1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D04901"/>
                </a:solidFill>
                <a:latin typeface="Arial"/>
                <a:cs typeface="Arial"/>
              </a:rPr>
              <a:t>check</a:t>
            </a:r>
            <a:r>
              <a:rPr sz="1000" b="1" spc="-30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 MT"/>
                <a:cs typeface="Arial MT"/>
              </a:rPr>
              <a:t>Cryptographic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failures</a:t>
            </a:r>
            <a:r>
              <a:rPr sz="1000" spc="-25" dirty="0">
                <a:latin typeface="Arial MT"/>
                <a:cs typeface="Arial MT"/>
              </a:rPr>
              <a:t> and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insufficient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DB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access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controls</a:t>
            </a:r>
            <a:endParaRPr sz="1000">
              <a:latin typeface="Arial MT"/>
              <a:cs typeface="Arial MT"/>
            </a:endParaRPr>
          </a:p>
          <a:p>
            <a:pPr marL="12700" marR="88265">
              <a:lnSpc>
                <a:spcPct val="100000"/>
              </a:lnSpc>
            </a:pPr>
            <a:r>
              <a:rPr sz="1000" b="1" dirty="0">
                <a:solidFill>
                  <a:srgbClr val="D04901"/>
                </a:solidFill>
                <a:latin typeface="Arial"/>
                <a:cs typeface="Arial"/>
              </a:rPr>
              <a:t>Output</a:t>
            </a:r>
            <a:r>
              <a:rPr sz="1000" b="1" spc="-2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D04901"/>
                </a:solidFill>
                <a:latin typeface="Arial"/>
                <a:cs typeface="Arial"/>
              </a:rPr>
              <a:t>layer</a:t>
            </a:r>
            <a:r>
              <a:rPr sz="1000" b="1" spc="-30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D04901"/>
                </a:solidFill>
                <a:latin typeface="Arial"/>
                <a:cs typeface="Arial"/>
              </a:rPr>
              <a:t>Check</a:t>
            </a:r>
            <a:r>
              <a:rPr sz="1000" b="1" spc="-1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Improper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error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handling, </a:t>
            </a:r>
            <a:r>
              <a:rPr sz="1000" dirty="0">
                <a:latin typeface="Arial MT"/>
                <a:cs typeface="Arial MT"/>
              </a:rPr>
              <a:t>data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leakage,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Rule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Engine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etc.</a:t>
            </a:r>
            <a:endParaRPr sz="1000">
              <a:latin typeface="Arial MT"/>
              <a:cs typeface="Arial MT"/>
            </a:endParaRPr>
          </a:p>
          <a:p>
            <a:pPr marL="12700" marR="292100">
              <a:lnSpc>
                <a:spcPct val="100000"/>
              </a:lnSpc>
            </a:pPr>
            <a:r>
              <a:rPr sz="1000" b="1" dirty="0">
                <a:solidFill>
                  <a:srgbClr val="D04901"/>
                </a:solidFill>
                <a:latin typeface="Arial"/>
                <a:cs typeface="Arial"/>
              </a:rPr>
              <a:t>Connected</a:t>
            </a:r>
            <a:r>
              <a:rPr sz="1000" b="1" spc="-4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D04901"/>
                </a:solidFill>
                <a:latin typeface="Arial"/>
                <a:cs typeface="Arial"/>
              </a:rPr>
              <a:t>App</a:t>
            </a:r>
            <a:r>
              <a:rPr sz="1000" b="1" spc="-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D04901"/>
                </a:solidFill>
                <a:latin typeface="Arial"/>
                <a:cs typeface="Arial"/>
              </a:rPr>
              <a:t>layer</a:t>
            </a:r>
            <a:r>
              <a:rPr sz="1000" b="1" spc="-50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D04901"/>
                </a:solidFill>
                <a:latin typeface="Arial"/>
                <a:cs typeface="Arial"/>
              </a:rPr>
              <a:t>Check</a:t>
            </a:r>
            <a:r>
              <a:rPr sz="1000" b="1" spc="-35" dirty="0">
                <a:solidFill>
                  <a:srgbClr val="D04901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 MT"/>
                <a:cs typeface="Arial MT"/>
              </a:rPr>
              <a:t>Inadequate </a:t>
            </a:r>
            <a:r>
              <a:rPr sz="1000" dirty="0">
                <a:latin typeface="Arial MT"/>
                <a:cs typeface="Arial MT"/>
              </a:rPr>
              <a:t>sandboxing,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toxic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dependencies, </a:t>
            </a:r>
            <a:r>
              <a:rPr sz="1000" spc="-20" dirty="0">
                <a:latin typeface="Arial MT"/>
                <a:cs typeface="Arial MT"/>
              </a:rPr>
              <a:t>SSRF </a:t>
            </a:r>
            <a:r>
              <a:rPr sz="1000" spc="-10" dirty="0">
                <a:latin typeface="Arial MT"/>
                <a:cs typeface="Arial MT"/>
              </a:rPr>
              <a:t>Vulnerabilties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etc.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5003" y="1106169"/>
            <a:ext cx="2692400" cy="835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EB8B00"/>
                </a:solidFill>
                <a:latin typeface="Arial"/>
                <a:cs typeface="Arial"/>
              </a:rPr>
              <a:t>Real</a:t>
            </a:r>
            <a:r>
              <a:rPr sz="1300" b="1" spc="-35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EB8B00"/>
                </a:solidFill>
                <a:latin typeface="Arial"/>
                <a:cs typeface="Arial"/>
              </a:rPr>
              <a:t>Time</a:t>
            </a:r>
            <a:r>
              <a:rPr sz="1300" b="1" spc="-15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EB8B00"/>
                </a:solidFill>
                <a:latin typeface="Arial"/>
                <a:cs typeface="Arial"/>
              </a:rPr>
              <a:t>Monitoring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By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identifying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issues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real-</a:t>
            </a:r>
            <a:r>
              <a:rPr sz="1000" dirty="0">
                <a:latin typeface="Arial MT"/>
                <a:cs typeface="Arial MT"/>
              </a:rPr>
              <a:t>time,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SecureAstra </a:t>
            </a:r>
            <a:r>
              <a:rPr sz="1000" dirty="0">
                <a:latin typeface="Arial MT"/>
                <a:cs typeface="Arial MT"/>
              </a:rPr>
              <a:t>enables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you to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take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swift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action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mitigate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risks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maintain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integrity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your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Generative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AI </a:t>
            </a:r>
            <a:r>
              <a:rPr sz="1000" spc="-10" dirty="0">
                <a:latin typeface="Arial MT"/>
                <a:cs typeface="Arial MT"/>
              </a:rPr>
              <a:t>applications.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27928" y="2186177"/>
            <a:ext cx="2806065" cy="83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D04901"/>
                </a:solidFill>
                <a:latin typeface="Arial"/>
                <a:cs typeface="Arial"/>
              </a:rPr>
              <a:t>Scalability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Whether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you're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just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starting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GenAI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or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already </a:t>
            </a:r>
            <a:r>
              <a:rPr sz="1000" dirty="0">
                <a:latin typeface="Arial MT"/>
                <a:cs typeface="Arial MT"/>
              </a:rPr>
              <a:t>managing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large-</a:t>
            </a:r>
            <a:r>
              <a:rPr sz="1000" dirty="0">
                <a:latin typeface="Arial MT"/>
                <a:cs typeface="Arial MT"/>
              </a:rPr>
              <a:t>scale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deployment,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SecureAstra </a:t>
            </a:r>
            <a:r>
              <a:rPr sz="1000" dirty="0">
                <a:latin typeface="Arial MT"/>
                <a:cs typeface="Arial MT"/>
              </a:rPr>
              <a:t>can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seamlessly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integrate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 your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infrastructure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help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safeguard</a:t>
            </a:r>
            <a:r>
              <a:rPr sz="1000" spc="-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your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Ecosystems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7928" y="3237991"/>
            <a:ext cx="2807970" cy="83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EB8B00"/>
                </a:solidFill>
                <a:latin typeface="Arial"/>
                <a:cs typeface="Arial"/>
              </a:rPr>
              <a:t>Hallucination</a:t>
            </a:r>
            <a:r>
              <a:rPr sz="1300" b="1" spc="-55" dirty="0">
                <a:solidFill>
                  <a:srgbClr val="EB8B0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EB8B00"/>
                </a:solidFill>
                <a:latin typeface="Arial"/>
                <a:cs typeface="Arial"/>
              </a:rPr>
              <a:t>Check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By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implementing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fact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check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between</a:t>
            </a:r>
            <a:r>
              <a:rPr sz="1000" spc="-10" dirty="0">
                <a:latin typeface="Arial MT"/>
                <a:cs typeface="Arial MT"/>
              </a:rPr>
              <a:t> different </a:t>
            </a:r>
            <a:r>
              <a:rPr sz="1000" dirty="0">
                <a:latin typeface="Arial MT"/>
                <a:cs typeface="Arial MT"/>
              </a:rPr>
              <a:t>LLM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deployment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models,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Secur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Astra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helps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ensure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that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LLM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Model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 not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hallucinating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output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results.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1980" y="1152144"/>
            <a:ext cx="459105" cy="459105"/>
            <a:chOff x="601980" y="1152144"/>
            <a:chExt cx="459105" cy="459105"/>
          </a:xfrm>
        </p:grpSpPr>
        <p:sp>
          <p:nvSpPr>
            <p:cNvPr id="14" name="object 14"/>
            <p:cNvSpPr/>
            <p:nvPr/>
          </p:nvSpPr>
          <p:spPr>
            <a:xfrm>
              <a:off x="601980" y="1152144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5" h="459105">
                  <a:moveTo>
                    <a:pt x="458723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458723" y="458724"/>
                  </a:lnTo>
                  <a:lnTo>
                    <a:pt x="458723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377" y="1340758"/>
              <a:ext cx="98115" cy="1623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2465" y="1226984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69" h="318769">
                  <a:moveTo>
                    <a:pt x="318655" y="0"/>
                  </a:moveTo>
                  <a:lnTo>
                    <a:pt x="305054" y="0"/>
                  </a:lnTo>
                  <a:lnTo>
                    <a:pt x="305054" y="13957"/>
                  </a:lnTo>
                  <a:lnTo>
                    <a:pt x="305054" y="304647"/>
                  </a:lnTo>
                  <a:lnTo>
                    <a:pt x="231355" y="304647"/>
                  </a:lnTo>
                  <a:lnTo>
                    <a:pt x="231355" y="221297"/>
                  </a:lnTo>
                  <a:lnTo>
                    <a:pt x="231584" y="221297"/>
                  </a:lnTo>
                  <a:lnTo>
                    <a:pt x="283337" y="169659"/>
                  </a:lnTo>
                  <a:lnTo>
                    <a:pt x="288556" y="164846"/>
                  </a:lnTo>
                  <a:lnTo>
                    <a:pt x="291223" y="157848"/>
                  </a:lnTo>
                  <a:lnTo>
                    <a:pt x="289826" y="144208"/>
                  </a:lnTo>
                  <a:lnTo>
                    <a:pt x="288213" y="141046"/>
                  </a:lnTo>
                  <a:lnTo>
                    <a:pt x="286740" y="138125"/>
                  </a:lnTo>
                  <a:lnTo>
                    <a:pt x="281851" y="133692"/>
                  </a:lnTo>
                  <a:lnTo>
                    <a:pt x="277215" y="130657"/>
                  </a:lnTo>
                  <a:lnTo>
                    <a:pt x="275628" y="129628"/>
                  </a:lnTo>
                  <a:lnTo>
                    <a:pt x="275628" y="154940"/>
                  </a:lnTo>
                  <a:lnTo>
                    <a:pt x="274612" y="157670"/>
                  </a:lnTo>
                  <a:lnTo>
                    <a:pt x="272580" y="159524"/>
                  </a:lnTo>
                  <a:lnTo>
                    <a:pt x="216966" y="214134"/>
                  </a:lnTo>
                  <a:lnTo>
                    <a:pt x="216966" y="304647"/>
                  </a:lnTo>
                  <a:lnTo>
                    <a:pt x="172351" y="304647"/>
                  </a:lnTo>
                  <a:lnTo>
                    <a:pt x="172351" y="281051"/>
                  </a:lnTo>
                  <a:lnTo>
                    <a:pt x="182753" y="263804"/>
                  </a:lnTo>
                  <a:lnTo>
                    <a:pt x="182638" y="231800"/>
                  </a:lnTo>
                  <a:lnTo>
                    <a:pt x="182524" y="156298"/>
                  </a:lnTo>
                  <a:lnTo>
                    <a:pt x="180822" y="151015"/>
                  </a:lnTo>
                  <a:lnTo>
                    <a:pt x="180200" y="149059"/>
                  </a:lnTo>
                  <a:lnTo>
                    <a:pt x="174167" y="143421"/>
                  </a:lnTo>
                  <a:lnTo>
                    <a:pt x="166319" y="139763"/>
                  </a:lnTo>
                  <a:lnTo>
                    <a:pt x="158419" y="138176"/>
                  </a:lnTo>
                  <a:lnTo>
                    <a:pt x="157200" y="138176"/>
                  </a:lnTo>
                  <a:lnTo>
                    <a:pt x="156349" y="131597"/>
                  </a:lnTo>
                  <a:lnTo>
                    <a:pt x="156146" y="130086"/>
                  </a:lnTo>
                  <a:lnTo>
                    <a:pt x="151853" y="124117"/>
                  </a:lnTo>
                  <a:lnTo>
                    <a:pt x="144767" y="120675"/>
                  </a:lnTo>
                  <a:lnTo>
                    <a:pt x="144767" y="113779"/>
                  </a:lnTo>
                  <a:lnTo>
                    <a:pt x="144767" y="108216"/>
                  </a:lnTo>
                  <a:lnTo>
                    <a:pt x="144767" y="84048"/>
                  </a:lnTo>
                  <a:lnTo>
                    <a:pt x="145211" y="81622"/>
                  </a:lnTo>
                  <a:lnTo>
                    <a:pt x="151028" y="79616"/>
                  </a:lnTo>
                  <a:lnTo>
                    <a:pt x="154876" y="78968"/>
                  </a:lnTo>
                  <a:lnTo>
                    <a:pt x="156578" y="78765"/>
                  </a:lnTo>
                  <a:lnTo>
                    <a:pt x="156578" y="120967"/>
                  </a:lnTo>
                  <a:lnTo>
                    <a:pt x="170205" y="120967"/>
                  </a:lnTo>
                  <a:lnTo>
                    <a:pt x="170205" y="78765"/>
                  </a:lnTo>
                  <a:lnTo>
                    <a:pt x="170230" y="66192"/>
                  </a:lnTo>
                  <a:lnTo>
                    <a:pt x="170434" y="63157"/>
                  </a:lnTo>
                  <a:lnTo>
                    <a:pt x="172847" y="60299"/>
                  </a:lnTo>
                  <a:lnTo>
                    <a:pt x="176161" y="59512"/>
                  </a:lnTo>
                  <a:lnTo>
                    <a:pt x="176428" y="59512"/>
                  </a:lnTo>
                  <a:lnTo>
                    <a:pt x="177698" y="59410"/>
                  </a:lnTo>
                  <a:lnTo>
                    <a:pt x="178968" y="59359"/>
                  </a:lnTo>
                  <a:lnTo>
                    <a:pt x="180238" y="59385"/>
                  </a:lnTo>
                  <a:lnTo>
                    <a:pt x="180644" y="59385"/>
                  </a:lnTo>
                  <a:lnTo>
                    <a:pt x="181660" y="59715"/>
                  </a:lnTo>
                  <a:lnTo>
                    <a:pt x="181660" y="120865"/>
                  </a:lnTo>
                  <a:lnTo>
                    <a:pt x="195287" y="120865"/>
                  </a:lnTo>
                  <a:lnTo>
                    <a:pt x="195287" y="59359"/>
                  </a:lnTo>
                  <a:lnTo>
                    <a:pt x="195211" y="51739"/>
                  </a:lnTo>
                  <a:lnTo>
                    <a:pt x="195110" y="48729"/>
                  </a:lnTo>
                  <a:lnTo>
                    <a:pt x="194754" y="45377"/>
                  </a:lnTo>
                  <a:lnTo>
                    <a:pt x="195237" y="44792"/>
                  </a:lnTo>
                  <a:lnTo>
                    <a:pt x="197548" y="41935"/>
                  </a:lnTo>
                  <a:lnTo>
                    <a:pt x="205206" y="41173"/>
                  </a:lnTo>
                  <a:lnTo>
                    <a:pt x="208635" y="43942"/>
                  </a:lnTo>
                  <a:lnTo>
                    <a:pt x="208991" y="47472"/>
                  </a:lnTo>
                  <a:lnTo>
                    <a:pt x="209029" y="120865"/>
                  </a:lnTo>
                  <a:lnTo>
                    <a:pt x="222656" y="120865"/>
                  </a:lnTo>
                  <a:lnTo>
                    <a:pt x="222656" y="59093"/>
                  </a:lnTo>
                  <a:lnTo>
                    <a:pt x="225526" y="59093"/>
                  </a:lnTo>
                  <a:lnTo>
                    <a:pt x="229984" y="58915"/>
                  </a:lnTo>
                  <a:lnTo>
                    <a:pt x="233743" y="62344"/>
                  </a:lnTo>
                  <a:lnTo>
                    <a:pt x="233845" y="64325"/>
                  </a:lnTo>
                  <a:lnTo>
                    <a:pt x="233972" y="147396"/>
                  </a:lnTo>
                  <a:lnTo>
                    <a:pt x="209626" y="147548"/>
                  </a:lnTo>
                  <a:lnTo>
                    <a:pt x="191477" y="166636"/>
                  </a:lnTo>
                  <a:lnTo>
                    <a:pt x="200685" y="176301"/>
                  </a:lnTo>
                  <a:lnTo>
                    <a:pt x="213956" y="162801"/>
                  </a:lnTo>
                  <a:lnTo>
                    <a:pt x="237147" y="162801"/>
                  </a:lnTo>
                  <a:lnTo>
                    <a:pt x="255231" y="144208"/>
                  </a:lnTo>
                  <a:lnTo>
                    <a:pt x="257352" y="142252"/>
                  </a:lnTo>
                  <a:lnTo>
                    <a:pt x="260184" y="141097"/>
                  </a:lnTo>
                  <a:lnTo>
                    <a:pt x="263182" y="141046"/>
                  </a:lnTo>
                  <a:lnTo>
                    <a:pt x="266153" y="141046"/>
                  </a:lnTo>
                  <a:lnTo>
                    <a:pt x="269024" y="142189"/>
                  </a:lnTo>
                  <a:lnTo>
                    <a:pt x="271233" y="144272"/>
                  </a:lnTo>
                  <a:lnTo>
                    <a:pt x="273507" y="146304"/>
                  </a:lnTo>
                  <a:lnTo>
                    <a:pt x="274967" y="149136"/>
                  </a:lnTo>
                  <a:lnTo>
                    <a:pt x="275628" y="154940"/>
                  </a:lnTo>
                  <a:lnTo>
                    <a:pt x="275628" y="129628"/>
                  </a:lnTo>
                  <a:lnTo>
                    <a:pt x="274408" y="128828"/>
                  </a:lnTo>
                  <a:lnTo>
                    <a:pt x="266001" y="126657"/>
                  </a:lnTo>
                  <a:lnTo>
                    <a:pt x="257340" y="127241"/>
                  </a:lnTo>
                  <a:lnTo>
                    <a:pt x="249110" y="130657"/>
                  </a:lnTo>
                  <a:lnTo>
                    <a:pt x="248983" y="66192"/>
                  </a:lnTo>
                  <a:lnTo>
                    <a:pt x="247269" y="58915"/>
                  </a:lnTo>
                  <a:lnTo>
                    <a:pt x="247040" y="57912"/>
                  </a:lnTo>
                  <a:lnTo>
                    <a:pt x="241922" y="50825"/>
                  </a:lnTo>
                  <a:lnTo>
                    <a:pt x="234505" y="46151"/>
                  </a:lnTo>
                  <a:lnTo>
                    <a:pt x="225552" y="44640"/>
                  </a:lnTo>
                  <a:lnTo>
                    <a:pt x="223774" y="44640"/>
                  </a:lnTo>
                  <a:lnTo>
                    <a:pt x="222288" y="41173"/>
                  </a:lnTo>
                  <a:lnTo>
                    <a:pt x="220306" y="36576"/>
                  </a:lnTo>
                  <a:lnTo>
                    <a:pt x="214210" y="30683"/>
                  </a:lnTo>
                  <a:lnTo>
                    <a:pt x="206349" y="27495"/>
                  </a:lnTo>
                  <a:lnTo>
                    <a:pt x="197573" y="27571"/>
                  </a:lnTo>
                  <a:lnTo>
                    <a:pt x="188937" y="29387"/>
                  </a:lnTo>
                  <a:lnTo>
                    <a:pt x="182206" y="36156"/>
                  </a:lnTo>
                  <a:lnTo>
                    <a:pt x="180454" y="44792"/>
                  </a:lnTo>
                  <a:lnTo>
                    <a:pt x="178384" y="44742"/>
                  </a:lnTo>
                  <a:lnTo>
                    <a:pt x="176314" y="44831"/>
                  </a:lnTo>
                  <a:lnTo>
                    <a:pt x="174256" y="45059"/>
                  </a:lnTo>
                  <a:lnTo>
                    <a:pt x="173507" y="45059"/>
                  </a:lnTo>
                  <a:lnTo>
                    <a:pt x="166763" y="47472"/>
                  </a:lnTo>
                  <a:lnTo>
                    <a:pt x="161226" y="51739"/>
                  </a:lnTo>
                  <a:lnTo>
                    <a:pt x="157238" y="57480"/>
                  </a:lnTo>
                  <a:lnTo>
                    <a:pt x="155181" y="64325"/>
                  </a:lnTo>
                  <a:lnTo>
                    <a:pt x="146405" y="66192"/>
                  </a:lnTo>
                  <a:lnTo>
                    <a:pt x="138150" y="70281"/>
                  </a:lnTo>
                  <a:lnTo>
                    <a:pt x="132016" y="76365"/>
                  </a:lnTo>
                  <a:lnTo>
                    <a:pt x="129679" y="84048"/>
                  </a:lnTo>
                  <a:lnTo>
                    <a:pt x="129616" y="108216"/>
                  </a:lnTo>
                  <a:lnTo>
                    <a:pt x="125450" y="102489"/>
                  </a:lnTo>
                  <a:lnTo>
                    <a:pt x="118719" y="99187"/>
                  </a:lnTo>
                  <a:lnTo>
                    <a:pt x="111633" y="99377"/>
                  </a:lnTo>
                  <a:lnTo>
                    <a:pt x="104025" y="100533"/>
                  </a:lnTo>
                  <a:lnTo>
                    <a:pt x="97497" y="104178"/>
                  </a:lnTo>
                  <a:lnTo>
                    <a:pt x="92621" y="109842"/>
                  </a:lnTo>
                  <a:lnTo>
                    <a:pt x="89966" y="117055"/>
                  </a:lnTo>
                  <a:lnTo>
                    <a:pt x="88163" y="117055"/>
                  </a:lnTo>
                  <a:lnTo>
                    <a:pt x="64592" y="202946"/>
                  </a:lnTo>
                  <a:lnTo>
                    <a:pt x="56349" y="199593"/>
                  </a:lnTo>
                  <a:lnTo>
                    <a:pt x="22491" y="230378"/>
                  </a:lnTo>
                  <a:lnTo>
                    <a:pt x="25146" y="237375"/>
                  </a:lnTo>
                  <a:lnTo>
                    <a:pt x="30391" y="242189"/>
                  </a:lnTo>
                  <a:lnTo>
                    <a:pt x="71628" y="281978"/>
                  </a:lnTo>
                  <a:lnTo>
                    <a:pt x="71628" y="304647"/>
                  </a:lnTo>
                  <a:lnTo>
                    <a:pt x="13563" y="304647"/>
                  </a:lnTo>
                  <a:lnTo>
                    <a:pt x="13563" y="13957"/>
                  </a:lnTo>
                  <a:lnTo>
                    <a:pt x="305054" y="13957"/>
                  </a:lnTo>
                  <a:lnTo>
                    <a:pt x="305054" y="0"/>
                  </a:lnTo>
                  <a:lnTo>
                    <a:pt x="0" y="0"/>
                  </a:lnTo>
                  <a:lnTo>
                    <a:pt x="0" y="13957"/>
                  </a:lnTo>
                  <a:lnTo>
                    <a:pt x="0" y="304647"/>
                  </a:lnTo>
                  <a:lnTo>
                    <a:pt x="0" y="318617"/>
                  </a:lnTo>
                  <a:lnTo>
                    <a:pt x="86791" y="318617"/>
                  </a:lnTo>
                  <a:lnTo>
                    <a:pt x="86791" y="304647"/>
                  </a:lnTo>
                  <a:lnTo>
                    <a:pt x="86766" y="276009"/>
                  </a:lnTo>
                  <a:lnTo>
                    <a:pt x="41033" y="231800"/>
                  </a:lnTo>
                  <a:lnTo>
                    <a:pt x="38989" y="229946"/>
                  </a:lnTo>
                  <a:lnTo>
                    <a:pt x="37973" y="227215"/>
                  </a:lnTo>
                  <a:lnTo>
                    <a:pt x="38633" y="221462"/>
                  </a:lnTo>
                  <a:lnTo>
                    <a:pt x="40068" y="218655"/>
                  </a:lnTo>
                  <a:lnTo>
                    <a:pt x="42367" y="216573"/>
                  </a:lnTo>
                  <a:lnTo>
                    <a:pt x="44488" y="214566"/>
                  </a:lnTo>
                  <a:lnTo>
                    <a:pt x="47358" y="213423"/>
                  </a:lnTo>
                  <a:lnTo>
                    <a:pt x="50977" y="213423"/>
                  </a:lnTo>
                  <a:lnTo>
                    <a:pt x="53289" y="213461"/>
                  </a:lnTo>
                  <a:lnTo>
                    <a:pt x="56121" y="214579"/>
                  </a:lnTo>
                  <a:lnTo>
                    <a:pt x="58470" y="216738"/>
                  </a:lnTo>
                  <a:lnTo>
                    <a:pt x="79743" y="238988"/>
                  </a:lnTo>
                  <a:lnTo>
                    <a:pt x="79743" y="213410"/>
                  </a:lnTo>
                  <a:lnTo>
                    <a:pt x="79743" y="202946"/>
                  </a:lnTo>
                  <a:lnTo>
                    <a:pt x="79794" y="138125"/>
                  </a:lnTo>
                  <a:lnTo>
                    <a:pt x="79959" y="134683"/>
                  </a:lnTo>
                  <a:lnTo>
                    <a:pt x="83731" y="131241"/>
                  </a:lnTo>
                  <a:lnTo>
                    <a:pt x="88176" y="131432"/>
                  </a:lnTo>
                  <a:lnTo>
                    <a:pt x="91008" y="131432"/>
                  </a:lnTo>
                  <a:lnTo>
                    <a:pt x="91008" y="199872"/>
                  </a:lnTo>
                  <a:lnTo>
                    <a:pt x="104635" y="199872"/>
                  </a:lnTo>
                  <a:lnTo>
                    <a:pt x="104635" y="131241"/>
                  </a:lnTo>
                  <a:lnTo>
                    <a:pt x="104546" y="120675"/>
                  </a:lnTo>
                  <a:lnTo>
                    <a:pt x="104216" y="117703"/>
                  </a:lnTo>
                  <a:lnTo>
                    <a:pt x="106959" y="114261"/>
                  </a:lnTo>
                  <a:lnTo>
                    <a:pt x="111036" y="113817"/>
                  </a:lnTo>
                  <a:lnTo>
                    <a:pt x="115443" y="113817"/>
                  </a:lnTo>
                  <a:lnTo>
                    <a:pt x="118541" y="116865"/>
                  </a:lnTo>
                  <a:lnTo>
                    <a:pt x="118516" y="124879"/>
                  </a:lnTo>
                  <a:lnTo>
                    <a:pt x="118452" y="199872"/>
                  </a:lnTo>
                  <a:lnTo>
                    <a:pt x="132092" y="199872"/>
                  </a:lnTo>
                  <a:lnTo>
                    <a:pt x="132092" y="131902"/>
                  </a:lnTo>
                  <a:lnTo>
                    <a:pt x="133527" y="131610"/>
                  </a:lnTo>
                  <a:lnTo>
                    <a:pt x="135547" y="131610"/>
                  </a:lnTo>
                  <a:lnTo>
                    <a:pt x="136283" y="131635"/>
                  </a:lnTo>
                  <a:lnTo>
                    <a:pt x="137325" y="131737"/>
                  </a:lnTo>
                  <a:lnTo>
                    <a:pt x="137604" y="131737"/>
                  </a:lnTo>
                  <a:lnTo>
                    <a:pt x="140893" y="132524"/>
                  </a:lnTo>
                  <a:lnTo>
                    <a:pt x="143306" y="135356"/>
                  </a:lnTo>
                  <a:lnTo>
                    <a:pt x="143510" y="138125"/>
                  </a:lnTo>
                  <a:lnTo>
                    <a:pt x="143548" y="199834"/>
                  </a:lnTo>
                  <a:lnTo>
                    <a:pt x="157187" y="199834"/>
                  </a:lnTo>
                  <a:lnTo>
                    <a:pt x="157187" y="151015"/>
                  </a:lnTo>
                  <a:lnTo>
                    <a:pt x="161607" y="151650"/>
                  </a:lnTo>
                  <a:lnTo>
                    <a:pt x="161607" y="152323"/>
                  </a:lnTo>
                  <a:lnTo>
                    <a:pt x="162026" y="152323"/>
                  </a:lnTo>
                  <a:lnTo>
                    <a:pt x="162026" y="151714"/>
                  </a:lnTo>
                  <a:lnTo>
                    <a:pt x="162674" y="151803"/>
                  </a:lnTo>
                  <a:lnTo>
                    <a:pt x="165887" y="152958"/>
                  </a:lnTo>
                  <a:lnTo>
                    <a:pt x="165887" y="153593"/>
                  </a:lnTo>
                  <a:lnTo>
                    <a:pt x="165976" y="152996"/>
                  </a:lnTo>
                  <a:lnTo>
                    <a:pt x="168503" y="153898"/>
                  </a:lnTo>
                  <a:lnTo>
                    <a:pt x="168948" y="156298"/>
                  </a:lnTo>
                  <a:lnTo>
                    <a:pt x="168948" y="260210"/>
                  </a:lnTo>
                  <a:lnTo>
                    <a:pt x="157251" y="276567"/>
                  </a:lnTo>
                  <a:lnTo>
                    <a:pt x="157251" y="304647"/>
                  </a:lnTo>
                  <a:lnTo>
                    <a:pt x="157251" y="304927"/>
                  </a:lnTo>
                  <a:lnTo>
                    <a:pt x="157251" y="318617"/>
                  </a:lnTo>
                  <a:lnTo>
                    <a:pt x="318655" y="318617"/>
                  </a:lnTo>
                  <a:lnTo>
                    <a:pt x="318655" y="304647"/>
                  </a:lnTo>
                  <a:lnTo>
                    <a:pt x="318655" y="13957"/>
                  </a:lnTo>
                  <a:lnTo>
                    <a:pt x="318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156" y="1252701"/>
              <a:ext cx="82360" cy="84662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01980" y="2208276"/>
            <a:ext cx="459105" cy="459105"/>
            <a:chOff x="601980" y="2208276"/>
            <a:chExt cx="459105" cy="459105"/>
          </a:xfrm>
        </p:grpSpPr>
        <p:sp>
          <p:nvSpPr>
            <p:cNvPr id="19" name="object 19"/>
            <p:cNvSpPr/>
            <p:nvPr/>
          </p:nvSpPr>
          <p:spPr>
            <a:xfrm>
              <a:off x="601980" y="2208276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5" h="459105">
                  <a:moveTo>
                    <a:pt x="458723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458723" y="458724"/>
                  </a:lnTo>
                  <a:lnTo>
                    <a:pt x="458723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908" y="2315592"/>
              <a:ext cx="187795" cy="23386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2474" y="2280310"/>
              <a:ext cx="318770" cy="320040"/>
            </a:xfrm>
            <a:custGeom>
              <a:avLst/>
              <a:gdLst/>
              <a:ahLst/>
              <a:cxnLst/>
              <a:rect l="l" t="t" r="r" b="b"/>
              <a:pathLst>
                <a:path w="318769" h="320039">
                  <a:moveTo>
                    <a:pt x="318646" y="0"/>
                  </a:moveTo>
                  <a:lnTo>
                    <a:pt x="0" y="0"/>
                  </a:lnTo>
                  <a:lnTo>
                    <a:pt x="71" y="219486"/>
                  </a:lnTo>
                  <a:lnTo>
                    <a:pt x="159322" y="319838"/>
                  </a:lnTo>
                  <a:lnTo>
                    <a:pt x="184925" y="303712"/>
                  </a:lnTo>
                  <a:lnTo>
                    <a:pt x="159322" y="303712"/>
                  </a:lnTo>
                  <a:lnTo>
                    <a:pt x="13586" y="211912"/>
                  </a:lnTo>
                  <a:lnTo>
                    <a:pt x="13586" y="13643"/>
                  </a:lnTo>
                  <a:lnTo>
                    <a:pt x="318646" y="13643"/>
                  </a:lnTo>
                  <a:lnTo>
                    <a:pt x="318646" y="0"/>
                  </a:lnTo>
                  <a:close/>
                </a:path>
                <a:path w="318769" h="320039">
                  <a:moveTo>
                    <a:pt x="318646" y="13643"/>
                  </a:moveTo>
                  <a:lnTo>
                    <a:pt x="305054" y="13643"/>
                  </a:lnTo>
                  <a:lnTo>
                    <a:pt x="305019" y="211912"/>
                  </a:lnTo>
                  <a:lnTo>
                    <a:pt x="159322" y="303712"/>
                  </a:lnTo>
                  <a:lnTo>
                    <a:pt x="184925" y="303712"/>
                  </a:lnTo>
                  <a:lnTo>
                    <a:pt x="318646" y="219486"/>
                  </a:lnTo>
                  <a:lnTo>
                    <a:pt x="318646" y="13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802123" y="1152144"/>
            <a:ext cx="459105" cy="459105"/>
            <a:chOff x="4802123" y="1152144"/>
            <a:chExt cx="459105" cy="459105"/>
          </a:xfrm>
        </p:grpSpPr>
        <p:sp>
          <p:nvSpPr>
            <p:cNvPr id="23" name="object 23"/>
            <p:cNvSpPr/>
            <p:nvPr/>
          </p:nvSpPr>
          <p:spPr>
            <a:xfrm>
              <a:off x="4802123" y="1152144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5">
                  <a:moveTo>
                    <a:pt x="458724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458724" y="458724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71103" y="1227210"/>
              <a:ext cx="320675" cy="318770"/>
            </a:xfrm>
            <a:custGeom>
              <a:avLst/>
              <a:gdLst/>
              <a:ahLst/>
              <a:cxnLst/>
              <a:rect l="l" t="t" r="r" b="b"/>
              <a:pathLst>
                <a:path w="320675" h="318769">
                  <a:moveTo>
                    <a:pt x="320151" y="0"/>
                  </a:moveTo>
                  <a:lnTo>
                    <a:pt x="0" y="0"/>
                  </a:lnTo>
                  <a:lnTo>
                    <a:pt x="0" y="318335"/>
                  </a:lnTo>
                  <a:lnTo>
                    <a:pt x="320151" y="318335"/>
                  </a:lnTo>
                  <a:lnTo>
                    <a:pt x="320151" y="304826"/>
                  </a:lnTo>
                  <a:lnTo>
                    <a:pt x="13651" y="304761"/>
                  </a:lnTo>
                  <a:lnTo>
                    <a:pt x="13651" y="242153"/>
                  </a:lnTo>
                  <a:lnTo>
                    <a:pt x="152394" y="242153"/>
                  </a:lnTo>
                  <a:lnTo>
                    <a:pt x="154729" y="232738"/>
                  </a:lnTo>
                  <a:lnTo>
                    <a:pt x="161022" y="228956"/>
                  </a:lnTo>
                  <a:lnTo>
                    <a:pt x="320151" y="228957"/>
                  </a:lnTo>
                  <a:lnTo>
                    <a:pt x="320151" y="228581"/>
                  </a:lnTo>
                  <a:lnTo>
                    <a:pt x="13651" y="228581"/>
                  </a:lnTo>
                  <a:lnTo>
                    <a:pt x="13651" y="165950"/>
                  </a:lnTo>
                  <a:lnTo>
                    <a:pt x="239101" y="165951"/>
                  </a:lnTo>
                  <a:lnTo>
                    <a:pt x="240655" y="159768"/>
                  </a:lnTo>
                  <a:lnTo>
                    <a:pt x="244454" y="157497"/>
                  </a:lnTo>
                  <a:lnTo>
                    <a:pt x="320151" y="157498"/>
                  </a:lnTo>
                  <a:lnTo>
                    <a:pt x="320151" y="152376"/>
                  </a:lnTo>
                  <a:lnTo>
                    <a:pt x="13651" y="152356"/>
                  </a:lnTo>
                  <a:lnTo>
                    <a:pt x="13651" y="89748"/>
                  </a:lnTo>
                  <a:lnTo>
                    <a:pt x="62903" y="89748"/>
                  </a:lnTo>
                  <a:lnTo>
                    <a:pt x="61607" y="83073"/>
                  </a:lnTo>
                  <a:lnTo>
                    <a:pt x="62935" y="76335"/>
                  </a:lnTo>
                  <a:lnTo>
                    <a:pt x="13651" y="76281"/>
                  </a:lnTo>
                  <a:lnTo>
                    <a:pt x="13651" y="13556"/>
                  </a:lnTo>
                  <a:lnTo>
                    <a:pt x="320151" y="13556"/>
                  </a:lnTo>
                  <a:lnTo>
                    <a:pt x="320151" y="0"/>
                  </a:lnTo>
                  <a:close/>
                </a:path>
                <a:path w="320675" h="318769">
                  <a:moveTo>
                    <a:pt x="320151" y="242219"/>
                  </a:moveTo>
                  <a:lnTo>
                    <a:pt x="306495" y="242219"/>
                  </a:lnTo>
                  <a:lnTo>
                    <a:pt x="306495" y="304826"/>
                  </a:lnTo>
                  <a:lnTo>
                    <a:pt x="320151" y="304826"/>
                  </a:lnTo>
                  <a:lnTo>
                    <a:pt x="320151" y="242219"/>
                  </a:lnTo>
                  <a:close/>
                </a:path>
                <a:path w="320675" h="318769">
                  <a:moveTo>
                    <a:pt x="198129" y="261542"/>
                  </a:moveTo>
                  <a:lnTo>
                    <a:pt x="178840" y="261542"/>
                  </a:lnTo>
                  <a:lnTo>
                    <a:pt x="196447" y="279049"/>
                  </a:lnTo>
                  <a:lnTo>
                    <a:pt x="206117" y="269456"/>
                  </a:lnTo>
                  <a:lnTo>
                    <a:pt x="198129" y="261542"/>
                  </a:lnTo>
                  <a:close/>
                </a:path>
                <a:path w="320675" h="318769">
                  <a:moveTo>
                    <a:pt x="152394" y="242153"/>
                  </a:moveTo>
                  <a:lnTo>
                    <a:pt x="130951" y="242153"/>
                  </a:lnTo>
                  <a:lnTo>
                    <a:pt x="136166" y="253527"/>
                  </a:lnTo>
                  <a:lnTo>
                    <a:pt x="145055" y="261745"/>
                  </a:lnTo>
                  <a:lnTo>
                    <a:pt x="156394" y="266049"/>
                  </a:lnTo>
                  <a:lnTo>
                    <a:pt x="168960" y="265681"/>
                  </a:lnTo>
                  <a:lnTo>
                    <a:pt x="172467" y="264869"/>
                  </a:lnTo>
                  <a:lnTo>
                    <a:pt x="175806" y="263471"/>
                  </a:lnTo>
                  <a:lnTo>
                    <a:pt x="178840" y="261542"/>
                  </a:lnTo>
                  <a:lnTo>
                    <a:pt x="198129" y="261542"/>
                  </a:lnTo>
                  <a:lnTo>
                    <a:pt x="190911" y="254390"/>
                  </a:lnTo>
                  <a:lnTo>
                    <a:pt x="167979" y="254390"/>
                  </a:lnTo>
                  <a:lnTo>
                    <a:pt x="155462" y="251373"/>
                  </a:lnTo>
                  <a:lnTo>
                    <a:pt x="151659" y="245116"/>
                  </a:lnTo>
                  <a:lnTo>
                    <a:pt x="152394" y="242153"/>
                  </a:lnTo>
                  <a:close/>
                </a:path>
                <a:path w="320675" h="318769">
                  <a:moveTo>
                    <a:pt x="320151" y="228957"/>
                  </a:moveTo>
                  <a:lnTo>
                    <a:pt x="161022" y="228956"/>
                  </a:lnTo>
                  <a:lnTo>
                    <a:pt x="173471" y="232009"/>
                  </a:lnTo>
                  <a:lnTo>
                    <a:pt x="177274" y="238266"/>
                  </a:lnTo>
                  <a:lnTo>
                    <a:pt x="174212" y="250611"/>
                  </a:lnTo>
                  <a:lnTo>
                    <a:pt x="167979" y="254390"/>
                  </a:lnTo>
                  <a:lnTo>
                    <a:pt x="190911" y="254390"/>
                  </a:lnTo>
                  <a:lnTo>
                    <a:pt x="188511" y="252012"/>
                  </a:lnTo>
                  <a:lnTo>
                    <a:pt x="190430" y="249001"/>
                  </a:lnTo>
                  <a:lnTo>
                    <a:pt x="191827" y="245690"/>
                  </a:lnTo>
                  <a:lnTo>
                    <a:pt x="192644" y="242219"/>
                  </a:lnTo>
                  <a:lnTo>
                    <a:pt x="320151" y="242219"/>
                  </a:lnTo>
                  <a:lnTo>
                    <a:pt x="320151" y="228957"/>
                  </a:lnTo>
                  <a:close/>
                </a:path>
                <a:path w="320675" h="318769">
                  <a:moveTo>
                    <a:pt x="161786" y="203496"/>
                  </a:moveTo>
                  <a:lnTo>
                    <a:pt x="130759" y="228581"/>
                  </a:lnTo>
                  <a:lnTo>
                    <a:pt x="192813" y="228581"/>
                  </a:lnTo>
                  <a:lnTo>
                    <a:pt x="161786" y="203496"/>
                  </a:lnTo>
                  <a:close/>
                </a:path>
                <a:path w="320675" h="318769">
                  <a:moveTo>
                    <a:pt x="320151" y="166000"/>
                  </a:moveTo>
                  <a:lnTo>
                    <a:pt x="306472" y="166000"/>
                  </a:lnTo>
                  <a:lnTo>
                    <a:pt x="306472" y="228581"/>
                  </a:lnTo>
                  <a:lnTo>
                    <a:pt x="320151" y="228581"/>
                  </a:lnTo>
                  <a:lnTo>
                    <a:pt x="320151" y="166000"/>
                  </a:lnTo>
                  <a:close/>
                </a:path>
                <a:path w="320675" h="318769">
                  <a:moveTo>
                    <a:pt x="268461" y="185850"/>
                  </a:moveTo>
                  <a:lnTo>
                    <a:pt x="249224" y="185849"/>
                  </a:lnTo>
                  <a:lnTo>
                    <a:pt x="266792" y="203381"/>
                  </a:lnTo>
                  <a:lnTo>
                    <a:pt x="276446" y="193788"/>
                  </a:lnTo>
                  <a:lnTo>
                    <a:pt x="268461" y="185850"/>
                  </a:lnTo>
                  <a:close/>
                </a:path>
                <a:path w="320675" h="318769">
                  <a:moveTo>
                    <a:pt x="239101" y="165951"/>
                  </a:moveTo>
                  <a:lnTo>
                    <a:pt x="201195" y="165951"/>
                  </a:lnTo>
                  <a:lnTo>
                    <a:pt x="206232" y="177413"/>
                  </a:lnTo>
                  <a:lnTo>
                    <a:pt x="214994" y="185776"/>
                  </a:lnTo>
                  <a:lnTo>
                    <a:pt x="226269" y="190262"/>
                  </a:lnTo>
                  <a:lnTo>
                    <a:pt x="238846" y="190094"/>
                  </a:lnTo>
                  <a:lnTo>
                    <a:pt x="242532" y="189305"/>
                  </a:lnTo>
                  <a:lnTo>
                    <a:pt x="246036" y="187866"/>
                  </a:lnTo>
                  <a:lnTo>
                    <a:pt x="249224" y="185849"/>
                  </a:lnTo>
                  <a:lnTo>
                    <a:pt x="268461" y="185850"/>
                  </a:lnTo>
                  <a:lnTo>
                    <a:pt x="258833" y="176279"/>
                  </a:lnTo>
                  <a:lnTo>
                    <a:pt x="260846" y="173129"/>
                  </a:lnTo>
                  <a:lnTo>
                    <a:pt x="260965" y="172837"/>
                  </a:lnTo>
                  <a:lnTo>
                    <a:pt x="248636" y="172837"/>
                  </a:lnTo>
                  <a:lnTo>
                    <a:pt x="244815" y="171942"/>
                  </a:lnTo>
                  <a:lnTo>
                    <a:pt x="241062" y="171011"/>
                  </a:lnTo>
                  <a:lnTo>
                    <a:pt x="238779" y="167232"/>
                  </a:lnTo>
                  <a:lnTo>
                    <a:pt x="239101" y="165951"/>
                  </a:lnTo>
                  <a:close/>
                </a:path>
                <a:path w="320675" h="318769">
                  <a:moveTo>
                    <a:pt x="320151" y="157498"/>
                  </a:moveTo>
                  <a:lnTo>
                    <a:pt x="244454" y="157497"/>
                  </a:lnTo>
                  <a:lnTo>
                    <a:pt x="251960" y="159357"/>
                  </a:lnTo>
                  <a:lnTo>
                    <a:pt x="254244" y="163138"/>
                  </a:lnTo>
                  <a:lnTo>
                    <a:pt x="253224" y="167232"/>
                  </a:lnTo>
                  <a:lnTo>
                    <a:pt x="252367" y="170566"/>
                  </a:lnTo>
                  <a:lnTo>
                    <a:pt x="248636" y="172837"/>
                  </a:lnTo>
                  <a:lnTo>
                    <a:pt x="260965" y="172837"/>
                  </a:lnTo>
                  <a:lnTo>
                    <a:pt x="262270" y="169649"/>
                  </a:lnTo>
                  <a:lnTo>
                    <a:pt x="263061" y="166000"/>
                  </a:lnTo>
                  <a:lnTo>
                    <a:pt x="320151" y="166000"/>
                  </a:lnTo>
                  <a:lnTo>
                    <a:pt x="320151" y="157498"/>
                  </a:lnTo>
                  <a:close/>
                </a:path>
                <a:path w="320675" h="318769">
                  <a:moveTo>
                    <a:pt x="320151" y="89748"/>
                  </a:moveTo>
                  <a:lnTo>
                    <a:pt x="306494" y="89748"/>
                  </a:lnTo>
                  <a:lnTo>
                    <a:pt x="306495" y="152376"/>
                  </a:lnTo>
                  <a:lnTo>
                    <a:pt x="320151" y="152376"/>
                  </a:lnTo>
                  <a:lnTo>
                    <a:pt x="320151" y="89748"/>
                  </a:lnTo>
                  <a:close/>
                </a:path>
                <a:path w="320675" h="318769">
                  <a:moveTo>
                    <a:pt x="232045" y="127660"/>
                  </a:moveTo>
                  <a:lnTo>
                    <a:pt x="201111" y="152356"/>
                  </a:lnTo>
                  <a:lnTo>
                    <a:pt x="262926" y="152356"/>
                  </a:lnTo>
                  <a:lnTo>
                    <a:pt x="232045" y="127660"/>
                  </a:lnTo>
                  <a:close/>
                </a:path>
                <a:path w="320675" h="318769">
                  <a:moveTo>
                    <a:pt x="115924" y="109647"/>
                  </a:moveTo>
                  <a:lnTo>
                    <a:pt x="96623" y="109647"/>
                  </a:lnTo>
                  <a:lnTo>
                    <a:pt x="114229" y="127153"/>
                  </a:lnTo>
                  <a:lnTo>
                    <a:pt x="123878" y="117560"/>
                  </a:lnTo>
                  <a:lnTo>
                    <a:pt x="115924" y="109647"/>
                  </a:lnTo>
                  <a:close/>
                </a:path>
                <a:path w="320675" h="318769">
                  <a:moveTo>
                    <a:pt x="62903" y="89748"/>
                  </a:moveTo>
                  <a:lnTo>
                    <a:pt x="48600" y="89748"/>
                  </a:lnTo>
                  <a:lnTo>
                    <a:pt x="53638" y="101211"/>
                  </a:lnTo>
                  <a:lnTo>
                    <a:pt x="62402" y="109574"/>
                  </a:lnTo>
                  <a:lnTo>
                    <a:pt x="73679" y="114058"/>
                  </a:lnTo>
                  <a:lnTo>
                    <a:pt x="86258" y="113889"/>
                  </a:lnTo>
                  <a:lnTo>
                    <a:pt x="89939" y="113098"/>
                  </a:lnTo>
                  <a:lnTo>
                    <a:pt x="93448" y="111661"/>
                  </a:lnTo>
                  <a:lnTo>
                    <a:pt x="96623" y="109647"/>
                  </a:lnTo>
                  <a:lnTo>
                    <a:pt x="115924" y="109647"/>
                  </a:lnTo>
                  <a:lnTo>
                    <a:pt x="107241" y="101009"/>
                  </a:lnTo>
                  <a:lnTo>
                    <a:pt x="79590" y="101009"/>
                  </a:lnTo>
                  <a:lnTo>
                    <a:pt x="72815" y="99688"/>
                  </a:lnTo>
                  <a:lnTo>
                    <a:pt x="66864" y="95746"/>
                  </a:lnTo>
                  <a:lnTo>
                    <a:pt x="62916" y="89814"/>
                  </a:lnTo>
                  <a:close/>
                </a:path>
                <a:path w="320675" h="318769">
                  <a:moveTo>
                    <a:pt x="106328" y="65200"/>
                  </a:moveTo>
                  <a:lnTo>
                    <a:pt x="79641" y="65200"/>
                  </a:lnTo>
                  <a:lnTo>
                    <a:pt x="86416" y="66521"/>
                  </a:lnTo>
                  <a:lnTo>
                    <a:pt x="92367" y="70458"/>
                  </a:lnTo>
                  <a:lnTo>
                    <a:pt x="95727" y="73808"/>
                  </a:lnTo>
                  <a:lnTo>
                    <a:pt x="97617" y="78349"/>
                  </a:lnTo>
                  <a:lnTo>
                    <a:pt x="97629" y="87837"/>
                  </a:lnTo>
                  <a:lnTo>
                    <a:pt x="95725" y="92423"/>
                  </a:lnTo>
                  <a:lnTo>
                    <a:pt x="92331" y="95782"/>
                  </a:lnTo>
                  <a:lnTo>
                    <a:pt x="86368" y="99707"/>
                  </a:lnTo>
                  <a:lnTo>
                    <a:pt x="79590" y="101009"/>
                  </a:lnTo>
                  <a:lnTo>
                    <a:pt x="107241" y="101009"/>
                  </a:lnTo>
                  <a:lnTo>
                    <a:pt x="106277" y="100049"/>
                  </a:lnTo>
                  <a:lnTo>
                    <a:pt x="108318" y="96904"/>
                  </a:lnTo>
                  <a:lnTo>
                    <a:pt x="109768" y="93412"/>
                  </a:lnTo>
                  <a:lnTo>
                    <a:pt x="110546" y="89748"/>
                  </a:lnTo>
                  <a:lnTo>
                    <a:pt x="320151" y="89748"/>
                  </a:lnTo>
                  <a:lnTo>
                    <a:pt x="320151" y="76169"/>
                  </a:lnTo>
                  <a:lnTo>
                    <a:pt x="110473" y="76169"/>
                  </a:lnTo>
                  <a:lnTo>
                    <a:pt x="109175" y="70346"/>
                  </a:lnTo>
                  <a:lnTo>
                    <a:pt x="106328" y="65200"/>
                  </a:lnTo>
                  <a:close/>
                </a:path>
                <a:path w="320675" h="318769">
                  <a:moveTo>
                    <a:pt x="79570" y="51607"/>
                  </a:moveTo>
                  <a:lnTo>
                    <a:pt x="48676" y="76281"/>
                  </a:lnTo>
                  <a:lnTo>
                    <a:pt x="62972" y="76281"/>
                  </a:lnTo>
                  <a:lnTo>
                    <a:pt x="66900" y="70413"/>
                  </a:lnTo>
                  <a:lnTo>
                    <a:pt x="72863" y="66497"/>
                  </a:lnTo>
                  <a:lnTo>
                    <a:pt x="79641" y="65200"/>
                  </a:lnTo>
                  <a:lnTo>
                    <a:pt x="106328" y="65200"/>
                  </a:lnTo>
                  <a:lnTo>
                    <a:pt x="106227" y="65018"/>
                  </a:lnTo>
                  <a:lnTo>
                    <a:pt x="101979" y="60813"/>
                  </a:lnTo>
                  <a:lnTo>
                    <a:pt x="91491" y="53909"/>
                  </a:lnTo>
                  <a:lnTo>
                    <a:pt x="79570" y="51607"/>
                  </a:lnTo>
                  <a:close/>
                </a:path>
                <a:path w="320675" h="318769">
                  <a:moveTo>
                    <a:pt x="320151" y="13556"/>
                  </a:moveTo>
                  <a:lnTo>
                    <a:pt x="306517" y="13556"/>
                  </a:lnTo>
                  <a:lnTo>
                    <a:pt x="306517" y="76169"/>
                  </a:lnTo>
                  <a:lnTo>
                    <a:pt x="320151" y="76169"/>
                  </a:lnTo>
                  <a:lnTo>
                    <a:pt x="320151" y="135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802123" y="2208276"/>
            <a:ext cx="459105" cy="459105"/>
            <a:chOff x="4802123" y="2208276"/>
            <a:chExt cx="459105" cy="459105"/>
          </a:xfrm>
        </p:grpSpPr>
        <p:sp>
          <p:nvSpPr>
            <p:cNvPr id="26" name="object 26"/>
            <p:cNvSpPr/>
            <p:nvPr/>
          </p:nvSpPr>
          <p:spPr>
            <a:xfrm>
              <a:off x="4802123" y="2208276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5">
                  <a:moveTo>
                    <a:pt x="458724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458724" y="458724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71097" y="2272677"/>
              <a:ext cx="320675" cy="320040"/>
            </a:xfrm>
            <a:custGeom>
              <a:avLst/>
              <a:gdLst/>
              <a:ahLst/>
              <a:cxnLst/>
              <a:rect l="l" t="t" r="r" b="b"/>
              <a:pathLst>
                <a:path w="320675" h="320039">
                  <a:moveTo>
                    <a:pt x="13677" y="109321"/>
                  </a:moveTo>
                  <a:lnTo>
                    <a:pt x="0" y="109321"/>
                  </a:lnTo>
                  <a:lnTo>
                    <a:pt x="0" y="121335"/>
                  </a:lnTo>
                  <a:lnTo>
                    <a:pt x="13677" y="121335"/>
                  </a:lnTo>
                  <a:lnTo>
                    <a:pt x="13677" y="109321"/>
                  </a:lnTo>
                  <a:close/>
                </a:path>
                <a:path w="320675" h="320039">
                  <a:moveTo>
                    <a:pt x="13677" y="91274"/>
                  </a:moveTo>
                  <a:lnTo>
                    <a:pt x="0" y="91274"/>
                  </a:lnTo>
                  <a:lnTo>
                    <a:pt x="0" y="103301"/>
                  </a:lnTo>
                  <a:lnTo>
                    <a:pt x="13677" y="103301"/>
                  </a:lnTo>
                  <a:lnTo>
                    <a:pt x="13677" y="91274"/>
                  </a:lnTo>
                  <a:close/>
                </a:path>
                <a:path w="320675" h="320039">
                  <a:moveTo>
                    <a:pt x="13677" y="73253"/>
                  </a:moveTo>
                  <a:lnTo>
                    <a:pt x="0" y="73253"/>
                  </a:lnTo>
                  <a:lnTo>
                    <a:pt x="0" y="85267"/>
                  </a:lnTo>
                  <a:lnTo>
                    <a:pt x="13677" y="85267"/>
                  </a:lnTo>
                  <a:lnTo>
                    <a:pt x="13677" y="73253"/>
                  </a:lnTo>
                  <a:close/>
                </a:path>
                <a:path w="320675" h="320039">
                  <a:moveTo>
                    <a:pt x="13677" y="55206"/>
                  </a:moveTo>
                  <a:lnTo>
                    <a:pt x="0" y="55206"/>
                  </a:lnTo>
                  <a:lnTo>
                    <a:pt x="0" y="67221"/>
                  </a:lnTo>
                  <a:lnTo>
                    <a:pt x="13677" y="67221"/>
                  </a:lnTo>
                  <a:lnTo>
                    <a:pt x="13677" y="55206"/>
                  </a:lnTo>
                  <a:close/>
                </a:path>
                <a:path w="320675" h="320039">
                  <a:moveTo>
                    <a:pt x="13677" y="37172"/>
                  </a:moveTo>
                  <a:lnTo>
                    <a:pt x="0" y="37172"/>
                  </a:lnTo>
                  <a:lnTo>
                    <a:pt x="0" y="49187"/>
                  </a:lnTo>
                  <a:lnTo>
                    <a:pt x="13677" y="49187"/>
                  </a:lnTo>
                  <a:lnTo>
                    <a:pt x="13677" y="37172"/>
                  </a:lnTo>
                  <a:close/>
                </a:path>
                <a:path w="320675" h="320039">
                  <a:moveTo>
                    <a:pt x="13677" y="19126"/>
                  </a:moveTo>
                  <a:lnTo>
                    <a:pt x="0" y="19126"/>
                  </a:lnTo>
                  <a:lnTo>
                    <a:pt x="0" y="31140"/>
                  </a:lnTo>
                  <a:lnTo>
                    <a:pt x="13677" y="31140"/>
                  </a:lnTo>
                  <a:lnTo>
                    <a:pt x="13677" y="19126"/>
                  </a:lnTo>
                  <a:close/>
                </a:path>
                <a:path w="320675" h="320039">
                  <a:moveTo>
                    <a:pt x="13677" y="12"/>
                  </a:moveTo>
                  <a:lnTo>
                    <a:pt x="0" y="12"/>
                  </a:lnTo>
                  <a:lnTo>
                    <a:pt x="0" y="13665"/>
                  </a:lnTo>
                  <a:lnTo>
                    <a:pt x="13677" y="13665"/>
                  </a:lnTo>
                  <a:lnTo>
                    <a:pt x="13677" y="12"/>
                  </a:lnTo>
                  <a:close/>
                </a:path>
                <a:path w="320675" h="320039">
                  <a:moveTo>
                    <a:pt x="32296" y="126822"/>
                  </a:moveTo>
                  <a:lnTo>
                    <a:pt x="19519" y="126822"/>
                  </a:lnTo>
                  <a:lnTo>
                    <a:pt x="19519" y="140474"/>
                  </a:lnTo>
                  <a:lnTo>
                    <a:pt x="32296" y="140474"/>
                  </a:lnTo>
                  <a:lnTo>
                    <a:pt x="32296" y="126822"/>
                  </a:lnTo>
                  <a:close/>
                </a:path>
                <a:path w="320675" h="320039">
                  <a:moveTo>
                    <a:pt x="32296" y="0"/>
                  </a:moveTo>
                  <a:lnTo>
                    <a:pt x="19519" y="0"/>
                  </a:lnTo>
                  <a:lnTo>
                    <a:pt x="19519" y="13665"/>
                  </a:lnTo>
                  <a:lnTo>
                    <a:pt x="32296" y="13665"/>
                  </a:lnTo>
                  <a:lnTo>
                    <a:pt x="32296" y="0"/>
                  </a:lnTo>
                  <a:close/>
                </a:path>
                <a:path w="320675" h="320039">
                  <a:moveTo>
                    <a:pt x="51460" y="126822"/>
                  </a:moveTo>
                  <a:lnTo>
                    <a:pt x="38684" y="126822"/>
                  </a:lnTo>
                  <a:lnTo>
                    <a:pt x="38684" y="140474"/>
                  </a:lnTo>
                  <a:lnTo>
                    <a:pt x="51460" y="140474"/>
                  </a:lnTo>
                  <a:lnTo>
                    <a:pt x="51460" y="126822"/>
                  </a:lnTo>
                  <a:close/>
                </a:path>
                <a:path w="320675" h="320039">
                  <a:moveTo>
                    <a:pt x="51460" y="0"/>
                  </a:moveTo>
                  <a:lnTo>
                    <a:pt x="38684" y="0"/>
                  </a:lnTo>
                  <a:lnTo>
                    <a:pt x="38684" y="13665"/>
                  </a:lnTo>
                  <a:lnTo>
                    <a:pt x="51460" y="13665"/>
                  </a:lnTo>
                  <a:lnTo>
                    <a:pt x="51460" y="0"/>
                  </a:lnTo>
                  <a:close/>
                </a:path>
                <a:path w="320675" h="320039">
                  <a:moveTo>
                    <a:pt x="70637" y="126822"/>
                  </a:moveTo>
                  <a:lnTo>
                    <a:pt x="57848" y="126822"/>
                  </a:lnTo>
                  <a:lnTo>
                    <a:pt x="57848" y="140474"/>
                  </a:lnTo>
                  <a:lnTo>
                    <a:pt x="70637" y="140474"/>
                  </a:lnTo>
                  <a:lnTo>
                    <a:pt x="70637" y="126822"/>
                  </a:lnTo>
                  <a:close/>
                </a:path>
                <a:path w="320675" h="320039">
                  <a:moveTo>
                    <a:pt x="70637" y="0"/>
                  </a:moveTo>
                  <a:lnTo>
                    <a:pt x="57848" y="0"/>
                  </a:lnTo>
                  <a:lnTo>
                    <a:pt x="57848" y="13665"/>
                  </a:lnTo>
                  <a:lnTo>
                    <a:pt x="70637" y="13665"/>
                  </a:lnTo>
                  <a:lnTo>
                    <a:pt x="70637" y="0"/>
                  </a:lnTo>
                  <a:close/>
                </a:path>
                <a:path w="320675" h="320039">
                  <a:moveTo>
                    <a:pt x="89801" y="126822"/>
                  </a:moveTo>
                  <a:lnTo>
                    <a:pt x="77012" y="126822"/>
                  </a:lnTo>
                  <a:lnTo>
                    <a:pt x="77012" y="140474"/>
                  </a:lnTo>
                  <a:lnTo>
                    <a:pt x="89801" y="140474"/>
                  </a:lnTo>
                  <a:lnTo>
                    <a:pt x="89801" y="126822"/>
                  </a:lnTo>
                  <a:close/>
                </a:path>
                <a:path w="320675" h="320039">
                  <a:moveTo>
                    <a:pt x="89801" y="0"/>
                  </a:moveTo>
                  <a:lnTo>
                    <a:pt x="77012" y="0"/>
                  </a:lnTo>
                  <a:lnTo>
                    <a:pt x="77012" y="13665"/>
                  </a:lnTo>
                  <a:lnTo>
                    <a:pt x="89801" y="13665"/>
                  </a:lnTo>
                  <a:lnTo>
                    <a:pt x="89801" y="0"/>
                  </a:lnTo>
                  <a:close/>
                </a:path>
                <a:path w="320675" h="320039">
                  <a:moveTo>
                    <a:pt x="108966" y="126822"/>
                  </a:moveTo>
                  <a:lnTo>
                    <a:pt x="96177" y="126822"/>
                  </a:lnTo>
                  <a:lnTo>
                    <a:pt x="96177" y="140474"/>
                  </a:lnTo>
                  <a:lnTo>
                    <a:pt x="108966" y="140474"/>
                  </a:lnTo>
                  <a:lnTo>
                    <a:pt x="108966" y="126822"/>
                  </a:lnTo>
                  <a:close/>
                </a:path>
                <a:path w="320675" h="320039">
                  <a:moveTo>
                    <a:pt x="108966" y="0"/>
                  </a:moveTo>
                  <a:lnTo>
                    <a:pt x="96177" y="0"/>
                  </a:lnTo>
                  <a:lnTo>
                    <a:pt x="96177" y="13665"/>
                  </a:lnTo>
                  <a:lnTo>
                    <a:pt x="108966" y="13665"/>
                  </a:lnTo>
                  <a:lnTo>
                    <a:pt x="108966" y="0"/>
                  </a:lnTo>
                  <a:close/>
                </a:path>
                <a:path w="320675" h="320039">
                  <a:moveTo>
                    <a:pt x="128130" y="126822"/>
                  </a:moveTo>
                  <a:lnTo>
                    <a:pt x="115341" y="126822"/>
                  </a:lnTo>
                  <a:lnTo>
                    <a:pt x="115341" y="140474"/>
                  </a:lnTo>
                  <a:lnTo>
                    <a:pt x="128130" y="140474"/>
                  </a:lnTo>
                  <a:lnTo>
                    <a:pt x="128130" y="126822"/>
                  </a:lnTo>
                  <a:close/>
                </a:path>
                <a:path w="320675" h="320039">
                  <a:moveTo>
                    <a:pt x="128130" y="0"/>
                  </a:moveTo>
                  <a:lnTo>
                    <a:pt x="115341" y="0"/>
                  </a:lnTo>
                  <a:lnTo>
                    <a:pt x="115341" y="13665"/>
                  </a:lnTo>
                  <a:lnTo>
                    <a:pt x="128130" y="13665"/>
                  </a:lnTo>
                  <a:lnTo>
                    <a:pt x="128130" y="0"/>
                  </a:lnTo>
                  <a:close/>
                </a:path>
                <a:path w="320675" h="320039">
                  <a:moveTo>
                    <a:pt x="147281" y="126822"/>
                  </a:moveTo>
                  <a:lnTo>
                    <a:pt x="134505" y="126822"/>
                  </a:lnTo>
                  <a:lnTo>
                    <a:pt x="134505" y="140474"/>
                  </a:lnTo>
                  <a:lnTo>
                    <a:pt x="147281" y="140474"/>
                  </a:lnTo>
                  <a:lnTo>
                    <a:pt x="147281" y="126822"/>
                  </a:lnTo>
                  <a:close/>
                </a:path>
                <a:path w="320675" h="320039">
                  <a:moveTo>
                    <a:pt x="147307" y="0"/>
                  </a:moveTo>
                  <a:lnTo>
                    <a:pt x="134531" y="0"/>
                  </a:lnTo>
                  <a:lnTo>
                    <a:pt x="134531" y="13665"/>
                  </a:lnTo>
                  <a:lnTo>
                    <a:pt x="147307" y="13665"/>
                  </a:lnTo>
                  <a:lnTo>
                    <a:pt x="147307" y="0"/>
                  </a:lnTo>
                  <a:close/>
                </a:path>
                <a:path w="320675" h="320039">
                  <a:moveTo>
                    <a:pt x="166484" y="0"/>
                  </a:moveTo>
                  <a:lnTo>
                    <a:pt x="153695" y="0"/>
                  </a:lnTo>
                  <a:lnTo>
                    <a:pt x="153695" y="13665"/>
                  </a:lnTo>
                  <a:lnTo>
                    <a:pt x="166484" y="13665"/>
                  </a:lnTo>
                  <a:lnTo>
                    <a:pt x="166484" y="0"/>
                  </a:lnTo>
                  <a:close/>
                </a:path>
                <a:path w="320675" h="320039">
                  <a:moveTo>
                    <a:pt x="185635" y="126822"/>
                  </a:moveTo>
                  <a:lnTo>
                    <a:pt x="172859" y="126822"/>
                  </a:lnTo>
                  <a:lnTo>
                    <a:pt x="172859" y="140474"/>
                  </a:lnTo>
                  <a:lnTo>
                    <a:pt x="185635" y="140474"/>
                  </a:lnTo>
                  <a:lnTo>
                    <a:pt x="185635" y="126822"/>
                  </a:lnTo>
                  <a:close/>
                </a:path>
                <a:path w="320675" h="320039">
                  <a:moveTo>
                    <a:pt x="185635" y="0"/>
                  </a:moveTo>
                  <a:lnTo>
                    <a:pt x="172859" y="0"/>
                  </a:lnTo>
                  <a:lnTo>
                    <a:pt x="172859" y="13665"/>
                  </a:lnTo>
                  <a:lnTo>
                    <a:pt x="185635" y="13665"/>
                  </a:lnTo>
                  <a:lnTo>
                    <a:pt x="185635" y="0"/>
                  </a:lnTo>
                  <a:close/>
                </a:path>
                <a:path w="320675" h="320039">
                  <a:moveTo>
                    <a:pt x="204800" y="126822"/>
                  </a:moveTo>
                  <a:lnTo>
                    <a:pt x="192024" y="126822"/>
                  </a:lnTo>
                  <a:lnTo>
                    <a:pt x="192024" y="140474"/>
                  </a:lnTo>
                  <a:lnTo>
                    <a:pt x="204800" y="140474"/>
                  </a:lnTo>
                  <a:lnTo>
                    <a:pt x="204800" y="126822"/>
                  </a:lnTo>
                  <a:close/>
                </a:path>
                <a:path w="320675" h="320039">
                  <a:moveTo>
                    <a:pt x="204800" y="0"/>
                  </a:moveTo>
                  <a:lnTo>
                    <a:pt x="192024" y="0"/>
                  </a:lnTo>
                  <a:lnTo>
                    <a:pt x="192024" y="13665"/>
                  </a:lnTo>
                  <a:lnTo>
                    <a:pt x="204800" y="13665"/>
                  </a:lnTo>
                  <a:lnTo>
                    <a:pt x="204800" y="0"/>
                  </a:lnTo>
                  <a:close/>
                </a:path>
                <a:path w="320675" h="320039">
                  <a:moveTo>
                    <a:pt x="223964" y="126822"/>
                  </a:moveTo>
                  <a:lnTo>
                    <a:pt x="211188" y="126822"/>
                  </a:lnTo>
                  <a:lnTo>
                    <a:pt x="211188" y="140474"/>
                  </a:lnTo>
                  <a:lnTo>
                    <a:pt x="223964" y="140474"/>
                  </a:lnTo>
                  <a:lnTo>
                    <a:pt x="223964" y="126822"/>
                  </a:lnTo>
                  <a:close/>
                </a:path>
                <a:path w="320675" h="320039">
                  <a:moveTo>
                    <a:pt x="223964" y="0"/>
                  </a:moveTo>
                  <a:lnTo>
                    <a:pt x="211188" y="0"/>
                  </a:lnTo>
                  <a:lnTo>
                    <a:pt x="211188" y="13665"/>
                  </a:lnTo>
                  <a:lnTo>
                    <a:pt x="223964" y="13665"/>
                  </a:lnTo>
                  <a:lnTo>
                    <a:pt x="223964" y="0"/>
                  </a:lnTo>
                  <a:close/>
                </a:path>
                <a:path w="320675" h="320039">
                  <a:moveTo>
                    <a:pt x="243128" y="126822"/>
                  </a:moveTo>
                  <a:lnTo>
                    <a:pt x="230339" y="126822"/>
                  </a:lnTo>
                  <a:lnTo>
                    <a:pt x="230339" y="140474"/>
                  </a:lnTo>
                  <a:lnTo>
                    <a:pt x="243128" y="140474"/>
                  </a:lnTo>
                  <a:lnTo>
                    <a:pt x="243128" y="126822"/>
                  </a:lnTo>
                  <a:close/>
                </a:path>
                <a:path w="320675" h="320039">
                  <a:moveTo>
                    <a:pt x="243128" y="0"/>
                  </a:moveTo>
                  <a:lnTo>
                    <a:pt x="230339" y="0"/>
                  </a:lnTo>
                  <a:lnTo>
                    <a:pt x="230339" y="13665"/>
                  </a:lnTo>
                  <a:lnTo>
                    <a:pt x="243128" y="13665"/>
                  </a:lnTo>
                  <a:lnTo>
                    <a:pt x="243128" y="0"/>
                  </a:lnTo>
                  <a:close/>
                </a:path>
                <a:path w="320675" h="320039">
                  <a:moveTo>
                    <a:pt x="262305" y="126822"/>
                  </a:moveTo>
                  <a:lnTo>
                    <a:pt x="249516" y="126822"/>
                  </a:lnTo>
                  <a:lnTo>
                    <a:pt x="249516" y="140474"/>
                  </a:lnTo>
                  <a:lnTo>
                    <a:pt x="262305" y="140474"/>
                  </a:lnTo>
                  <a:lnTo>
                    <a:pt x="262305" y="126822"/>
                  </a:lnTo>
                  <a:close/>
                </a:path>
                <a:path w="320675" h="320039">
                  <a:moveTo>
                    <a:pt x="262305" y="0"/>
                  </a:moveTo>
                  <a:lnTo>
                    <a:pt x="249516" y="0"/>
                  </a:lnTo>
                  <a:lnTo>
                    <a:pt x="249516" y="13665"/>
                  </a:lnTo>
                  <a:lnTo>
                    <a:pt x="262305" y="13665"/>
                  </a:lnTo>
                  <a:lnTo>
                    <a:pt x="262305" y="0"/>
                  </a:lnTo>
                  <a:close/>
                </a:path>
                <a:path w="320675" h="320039">
                  <a:moveTo>
                    <a:pt x="281495" y="126822"/>
                  </a:moveTo>
                  <a:lnTo>
                    <a:pt x="268719" y="126822"/>
                  </a:lnTo>
                  <a:lnTo>
                    <a:pt x="268719" y="140474"/>
                  </a:lnTo>
                  <a:lnTo>
                    <a:pt x="281495" y="140474"/>
                  </a:lnTo>
                  <a:lnTo>
                    <a:pt x="281495" y="126822"/>
                  </a:lnTo>
                  <a:close/>
                </a:path>
                <a:path w="320675" h="320039">
                  <a:moveTo>
                    <a:pt x="281495" y="0"/>
                  </a:moveTo>
                  <a:lnTo>
                    <a:pt x="268719" y="0"/>
                  </a:lnTo>
                  <a:lnTo>
                    <a:pt x="268719" y="13665"/>
                  </a:lnTo>
                  <a:lnTo>
                    <a:pt x="281495" y="13665"/>
                  </a:lnTo>
                  <a:lnTo>
                    <a:pt x="281495" y="0"/>
                  </a:lnTo>
                  <a:close/>
                </a:path>
                <a:path w="320675" h="320039">
                  <a:moveTo>
                    <a:pt x="284772" y="221386"/>
                  </a:moveTo>
                  <a:lnTo>
                    <a:pt x="271081" y="221386"/>
                  </a:lnTo>
                  <a:lnTo>
                    <a:pt x="271081" y="268490"/>
                  </a:lnTo>
                  <a:lnTo>
                    <a:pt x="237629" y="268490"/>
                  </a:lnTo>
                  <a:lnTo>
                    <a:pt x="237629" y="235051"/>
                  </a:lnTo>
                  <a:lnTo>
                    <a:pt x="271068" y="235051"/>
                  </a:lnTo>
                  <a:lnTo>
                    <a:pt x="271081" y="268490"/>
                  </a:lnTo>
                  <a:lnTo>
                    <a:pt x="271081" y="221386"/>
                  </a:lnTo>
                  <a:lnTo>
                    <a:pt x="261188" y="221386"/>
                  </a:lnTo>
                  <a:lnTo>
                    <a:pt x="261188" y="182460"/>
                  </a:lnTo>
                  <a:lnTo>
                    <a:pt x="261188" y="168821"/>
                  </a:lnTo>
                  <a:lnTo>
                    <a:pt x="166903" y="168821"/>
                  </a:lnTo>
                  <a:lnTo>
                    <a:pt x="166903" y="98475"/>
                  </a:lnTo>
                  <a:lnTo>
                    <a:pt x="190487" y="98475"/>
                  </a:lnTo>
                  <a:lnTo>
                    <a:pt x="190487" y="37769"/>
                  </a:lnTo>
                  <a:lnTo>
                    <a:pt x="129679" y="37769"/>
                  </a:lnTo>
                  <a:lnTo>
                    <a:pt x="129679" y="98475"/>
                  </a:lnTo>
                  <a:lnTo>
                    <a:pt x="153238" y="98475"/>
                  </a:lnTo>
                  <a:lnTo>
                    <a:pt x="153238" y="168821"/>
                  </a:lnTo>
                  <a:lnTo>
                    <a:pt x="58953" y="168821"/>
                  </a:lnTo>
                  <a:lnTo>
                    <a:pt x="58953" y="221386"/>
                  </a:lnTo>
                  <a:lnTo>
                    <a:pt x="35394" y="221386"/>
                  </a:lnTo>
                  <a:lnTo>
                    <a:pt x="35394" y="282092"/>
                  </a:lnTo>
                  <a:lnTo>
                    <a:pt x="96202" y="282092"/>
                  </a:lnTo>
                  <a:lnTo>
                    <a:pt x="96202" y="268490"/>
                  </a:lnTo>
                  <a:lnTo>
                    <a:pt x="96202" y="235051"/>
                  </a:lnTo>
                  <a:lnTo>
                    <a:pt x="96202" y="221386"/>
                  </a:lnTo>
                  <a:lnTo>
                    <a:pt x="82524" y="221386"/>
                  </a:lnTo>
                  <a:lnTo>
                    <a:pt x="82524" y="235051"/>
                  </a:lnTo>
                  <a:lnTo>
                    <a:pt x="82524" y="268490"/>
                  </a:lnTo>
                  <a:lnTo>
                    <a:pt x="49174" y="268490"/>
                  </a:lnTo>
                  <a:lnTo>
                    <a:pt x="49174" y="235051"/>
                  </a:lnTo>
                  <a:lnTo>
                    <a:pt x="82524" y="235051"/>
                  </a:lnTo>
                  <a:lnTo>
                    <a:pt x="82524" y="221386"/>
                  </a:lnTo>
                  <a:lnTo>
                    <a:pt x="72631" y="221386"/>
                  </a:lnTo>
                  <a:lnTo>
                    <a:pt x="72631" y="182460"/>
                  </a:lnTo>
                  <a:lnTo>
                    <a:pt x="153238" y="182460"/>
                  </a:lnTo>
                  <a:lnTo>
                    <a:pt x="153238" y="221386"/>
                  </a:lnTo>
                  <a:lnTo>
                    <a:pt x="129679" y="221386"/>
                  </a:lnTo>
                  <a:lnTo>
                    <a:pt x="129679" y="282092"/>
                  </a:lnTo>
                  <a:lnTo>
                    <a:pt x="190487" y="282092"/>
                  </a:lnTo>
                  <a:lnTo>
                    <a:pt x="190487" y="268490"/>
                  </a:lnTo>
                  <a:lnTo>
                    <a:pt x="190487" y="235051"/>
                  </a:lnTo>
                  <a:lnTo>
                    <a:pt x="190487" y="221386"/>
                  </a:lnTo>
                  <a:lnTo>
                    <a:pt x="176809" y="221386"/>
                  </a:lnTo>
                  <a:lnTo>
                    <a:pt x="176809" y="235051"/>
                  </a:lnTo>
                  <a:lnTo>
                    <a:pt x="176809" y="268490"/>
                  </a:lnTo>
                  <a:lnTo>
                    <a:pt x="143332" y="268490"/>
                  </a:lnTo>
                  <a:lnTo>
                    <a:pt x="143332" y="235051"/>
                  </a:lnTo>
                  <a:lnTo>
                    <a:pt x="176809" y="235051"/>
                  </a:lnTo>
                  <a:lnTo>
                    <a:pt x="176809" y="221386"/>
                  </a:lnTo>
                  <a:lnTo>
                    <a:pt x="166903" y="221386"/>
                  </a:lnTo>
                  <a:lnTo>
                    <a:pt x="166903" y="182460"/>
                  </a:lnTo>
                  <a:lnTo>
                    <a:pt x="247510" y="182460"/>
                  </a:lnTo>
                  <a:lnTo>
                    <a:pt x="247510" y="221386"/>
                  </a:lnTo>
                  <a:lnTo>
                    <a:pt x="223951" y="221386"/>
                  </a:lnTo>
                  <a:lnTo>
                    <a:pt x="223951" y="282092"/>
                  </a:lnTo>
                  <a:lnTo>
                    <a:pt x="284772" y="282092"/>
                  </a:lnTo>
                  <a:lnTo>
                    <a:pt x="284772" y="268490"/>
                  </a:lnTo>
                  <a:lnTo>
                    <a:pt x="284772" y="235051"/>
                  </a:lnTo>
                  <a:lnTo>
                    <a:pt x="284772" y="221386"/>
                  </a:lnTo>
                  <a:close/>
                </a:path>
                <a:path w="320675" h="320039">
                  <a:moveTo>
                    <a:pt x="300647" y="126822"/>
                  </a:moveTo>
                  <a:lnTo>
                    <a:pt x="287858" y="126822"/>
                  </a:lnTo>
                  <a:lnTo>
                    <a:pt x="287858" y="140474"/>
                  </a:lnTo>
                  <a:lnTo>
                    <a:pt x="300647" y="140474"/>
                  </a:lnTo>
                  <a:lnTo>
                    <a:pt x="300647" y="126822"/>
                  </a:lnTo>
                  <a:close/>
                </a:path>
                <a:path w="320675" h="320039">
                  <a:moveTo>
                    <a:pt x="300647" y="0"/>
                  </a:moveTo>
                  <a:lnTo>
                    <a:pt x="287858" y="0"/>
                  </a:lnTo>
                  <a:lnTo>
                    <a:pt x="287858" y="13665"/>
                  </a:lnTo>
                  <a:lnTo>
                    <a:pt x="300647" y="13665"/>
                  </a:lnTo>
                  <a:lnTo>
                    <a:pt x="300647" y="0"/>
                  </a:lnTo>
                  <a:close/>
                </a:path>
                <a:path w="320675" h="320039">
                  <a:moveTo>
                    <a:pt x="320141" y="109321"/>
                  </a:moveTo>
                  <a:lnTo>
                    <a:pt x="306476" y="109321"/>
                  </a:lnTo>
                  <a:lnTo>
                    <a:pt x="306476" y="121335"/>
                  </a:lnTo>
                  <a:lnTo>
                    <a:pt x="320141" y="121335"/>
                  </a:lnTo>
                  <a:lnTo>
                    <a:pt x="320141" y="109321"/>
                  </a:lnTo>
                  <a:close/>
                </a:path>
                <a:path w="320675" h="320039">
                  <a:moveTo>
                    <a:pt x="320141" y="91274"/>
                  </a:moveTo>
                  <a:lnTo>
                    <a:pt x="306476" y="91274"/>
                  </a:lnTo>
                  <a:lnTo>
                    <a:pt x="306476" y="103301"/>
                  </a:lnTo>
                  <a:lnTo>
                    <a:pt x="320141" y="103301"/>
                  </a:lnTo>
                  <a:lnTo>
                    <a:pt x="320141" y="91274"/>
                  </a:lnTo>
                  <a:close/>
                </a:path>
                <a:path w="320675" h="320039">
                  <a:moveTo>
                    <a:pt x="320141" y="73253"/>
                  </a:moveTo>
                  <a:lnTo>
                    <a:pt x="306476" y="73253"/>
                  </a:lnTo>
                  <a:lnTo>
                    <a:pt x="306476" y="85267"/>
                  </a:lnTo>
                  <a:lnTo>
                    <a:pt x="320141" y="85267"/>
                  </a:lnTo>
                  <a:lnTo>
                    <a:pt x="320141" y="73253"/>
                  </a:lnTo>
                  <a:close/>
                </a:path>
                <a:path w="320675" h="320039">
                  <a:moveTo>
                    <a:pt x="320141" y="55206"/>
                  </a:moveTo>
                  <a:lnTo>
                    <a:pt x="306476" y="55206"/>
                  </a:lnTo>
                  <a:lnTo>
                    <a:pt x="306476" y="67221"/>
                  </a:lnTo>
                  <a:lnTo>
                    <a:pt x="320141" y="67221"/>
                  </a:lnTo>
                  <a:lnTo>
                    <a:pt x="320141" y="55206"/>
                  </a:lnTo>
                  <a:close/>
                </a:path>
                <a:path w="320675" h="320039">
                  <a:moveTo>
                    <a:pt x="320141" y="37172"/>
                  </a:moveTo>
                  <a:lnTo>
                    <a:pt x="306476" y="37172"/>
                  </a:lnTo>
                  <a:lnTo>
                    <a:pt x="306476" y="49187"/>
                  </a:lnTo>
                  <a:lnTo>
                    <a:pt x="320141" y="49187"/>
                  </a:lnTo>
                  <a:lnTo>
                    <a:pt x="320141" y="37172"/>
                  </a:lnTo>
                  <a:close/>
                </a:path>
                <a:path w="320675" h="320039">
                  <a:moveTo>
                    <a:pt x="320141" y="19126"/>
                  </a:moveTo>
                  <a:lnTo>
                    <a:pt x="306476" y="19126"/>
                  </a:lnTo>
                  <a:lnTo>
                    <a:pt x="306476" y="31140"/>
                  </a:lnTo>
                  <a:lnTo>
                    <a:pt x="320141" y="31140"/>
                  </a:lnTo>
                  <a:lnTo>
                    <a:pt x="320141" y="19126"/>
                  </a:lnTo>
                  <a:close/>
                </a:path>
                <a:path w="320675" h="320039">
                  <a:moveTo>
                    <a:pt x="320141" y="0"/>
                  </a:moveTo>
                  <a:lnTo>
                    <a:pt x="306476" y="0"/>
                  </a:lnTo>
                  <a:lnTo>
                    <a:pt x="306476" y="13665"/>
                  </a:lnTo>
                  <a:lnTo>
                    <a:pt x="320141" y="13665"/>
                  </a:lnTo>
                  <a:lnTo>
                    <a:pt x="320141" y="0"/>
                  </a:lnTo>
                  <a:close/>
                </a:path>
                <a:path w="320675" h="320039">
                  <a:moveTo>
                    <a:pt x="320154" y="126961"/>
                  </a:moveTo>
                  <a:lnTo>
                    <a:pt x="306476" y="126961"/>
                  </a:lnTo>
                  <a:lnTo>
                    <a:pt x="306476" y="140919"/>
                  </a:lnTo>
                  <a:lnTo>
                    <a:pt x="306476" y="305943"/>
                  </a:lnTo>
                  <a:lnTo>
                    <a:pt x="13677" y="305943"/>
                  </a:lnTo>
                  <a:lnTo>
                    <a:pt x="13677" y="140919"/>
                  </a:lnTo>
                  <a:lnTo>
                    <a:pt x="13677" y="126961"/>
                  </a:lnTo>
                  <a:lnTo>
                    <a:pt x="0" y="126961"/>
                  </a:lnTo>
                  <a:lnTo>
                    <a:pt x="0" y="140919"/>
                  </a:lnTo>
                  <a:lnTo>
                    <a:pt x="0" y="305943"/>
                  </a:lnTo>
                  <a:lnTo>
                    <a:pt x="0" y="319913"/>
                  </a:lnTo>
                  <a:lnTo>
                    <a:pt x="320154" y="319913"/>
                  </a:lnTo>
                  <a:lnTo>
                    <a:pt x="320154" y="305943"/>
                  </a:lnTo>
                  <a:lnTo>
                    <a:pt x="320154" y="140919"/>
                  </a:lnTo>
                  <a:lnTo>
                    <a:pt x="320154" y="126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802123" y="3282696"/>
            <a:ext cx="459105" cy="457200"/>
            <a:chOff x="4802123" y="3282696"/>
            <a:chExt cx="459105" cy="457200"/>
          </a:xfrm>
        </p:grpSpPr>
        <p:sp>
          <p:nvSpPr>
            <p:cNvPr id="29" name="object 29"/>
            <p:cNvSpPr/>
            <p:nvPr/>
          </p:nvSpPr>
          <p:spPr>
            <a:xfrm>
              <a:off x="4802123" y="3282696"/>
              <a:ext cx="459105" cy="457200"/>
            </a:xfrm>
            <a:custGeom>
              <a:avLst/>
              <a:gdLst/>
              <a:ahLst/>
              <a:cxnLst/>
              <a:rect l="l" t="t" r="r" b="b"/>
              <a:pathLst>
                <a:path w="459104" h="457200">
                  <a:moveTo>
                    <a:pt x="45872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8724" y="457199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71097" y="3351695"/>
              <a:ext cx="320675" cy="320040"/>
            </a:xfrm>
            <a:custGeom>
              <a:avLst/>
              <a:gdLst/>
              <a:ahLst/>
              <a:cxnLst/>
              <a:rect l="l" t="t" r="r" b="b"/>
              <a:pathLst>
                <a:path w="320675" h="320039">
                  <a:moveTo>
                    <a:pt x="141439" y="239852"/>
                  </a:moveTo>
                  <a:lnTo>
                    <a:pt x="131749" y="221145"/>
                  </a:lnTo>
                  <a:lnTo>
                    <a:pt x="131749" y="189052"/>
                  </a:lnTo>
                  <a:lnTo>
                    <a:pt x="129235" y="187871"/>
                  </a:lnTo>
                  <a:lnTo>
                    <a:pt x="129235" y="234086"/>
                  </a:lnTo>
                  <a:lnTo>
                    <a:pt x="129235" y="239356"/>
                  </a:lnTo>
                  <a:lnTo>
                    <a:pt x="128562" y="240995"/>
                  </a:lnTo>
                  <a:lnTo>
                    <a:pt x="126149" y="243408"/>
                  </a:lnTo>
                  <a:lnTo>
                    <a:pt x="124510" y="244094"/>
                  </a:lnTo>
                  <a:lnTo>
                    <a:pt x="119227" y="244094"/>
                  </a:lnTo>
                  <a:lnTo>
                    <a:pt x="116344" y="241211"/>
                  </a:lnTo>
                  <a:lnTo>
                    <a:pt x="116357" y="234086"/>
                  </a:lnTo>
                  <a:lnTo>
                    <a:pt x="119240" y="231203"/>
                  </a:lnTo>
                  <a:lnTo>
                    <a:pt x="126365" y="231216"/>
                  </a:lnTo>
                  <a:lnTo>
                    <a:pt x="129235" y="234086"/>
                  </a:lnTo>
                  <a:lnTo>
                    <a:pt x="129235" y="187871"/>
                  </a:lnTo>
                  <a:lnTo>
                    <a:pt x="106959" y="177292"/>
                  </a:lnTo>
                  <a:lnTo>
                    <a:pt x="106959" y="151980"/>
                  </a:lnTo>
                  <a:lnTo>
                    <a:pt x="130949" y="135077"/>
                  </a:lnTo>
                  <a:lnTo>
                    <a:pt x="130949" y="98920"/>
                  </a:lnTo>
                  <a:lnTo>
                    <a:pt x="136842" y="94348"/>
                  </a:lnTo>
                  <a:lnTo>
                    <a:pt x="140119" y="88607"/>
                  </a:lnTo>
                  <a:lnTo>
                    <a:pt x="140411" y="88099"/>
                  </a:lnTo>
                  <a:lnTo>
                    <a:pt x="129095" y="64617"/>
                  </a:lnTo>
                  <a:lnTo>
                    <a:pt x="129095" y="78536"/>
                  </a:lnTo>
                  <a:lnTo>
                    <a:pt x="129070" y="85712"/>
                  </a:lnTo>
                  <a:lnTo>
                    <a:pt x="126225" y="88582"/>
                  </a:lnTo>
                  <a:lnTo>
                    <a:pt x="119087" y="88607"/>
                  </a:lnTo>
                  <a:lnTo>
                    <a:pt x="116179" y="85712"/>
                  </a:lnTo>
                  <a:lnTo>
                    <a:pt x="116154" y="80429"/>
                  </a:lnTo>
                  <a:lnTo>
                    <a:pt x="116827" y="78803"/>
                  </a:lnTo>
                  <a:lnTo>
                    <a:pt x="119253" y="76365"/>
                  </a:lnTo>
                  <a:lnTo>
                    <a:pt x="120891" y="75666"/>
                  </a:lnTo>
                  <a:lnTo>
                    <a:pt x="126199" y="75666"/>
                  </a:lnTo>
                  <a:lnTo>
                    <a:pt x="129095" y="78536"/>
                  </a:lnTo>
                  <a:lnTo>
                    <a:pt x="129095" y="64617"/>
                  </a:lnTo>
                  <a:lnTo>
                    <a:pt x="128600" y="64325"/>
                  </a:lnTo>
                  <a:lnTo>
                    <a:pt x="121462" y="63373"/>
                  </a:lnTo>
                  <a:lnTo>
                    <a:pt x="114249" y="65290"/>
                  </a:lnTo>
                  <a:lnTo>
                    <a:pt x="108356" y="69862"/>
                  </a:lnTo>
                  <a:lnTo>
                    <a:pt x="104800" y="76111"/>
                  </a:lnTo>
                  <a:lnTo>
                    <a:pt x="103847" y="83235"/>
                  </a:lnTo>
                  <a:lnTo>
                    <a:pt x="105778" y="90436"/>
                  </a:lnTo>
                  <a:lnTo>
                    <a:pt x="108089" y="95110"/>
                  </a:lnTo>
                  <a:lnTo>
                    <a:pt x="112255" y="98615"/>
                  </a:lnTo>
                  <a:lnTo>
                    <a:pt x="117259" y="100101"/>
                  </a:lnTo>
                  <a:lnTo>
                    <a:pt x="116852" y="100253"/>
                  </a:lnTo>
                  <a:lnTo>
                    <a:pt x="116852" y="127787"/>
                  </a:lnTo>
                  <a:lnTo>
                    <a:pt x="92862" y="144678"/>
                  </a:lnTo>
                  <a:lnTo>
                    <a:pt x="92862" y="186169"/>
                  </a:lnTo>
                  <a:lnTo>
                    <a:pt x="117652" y="197929"/>
                  </a:lnTo>
                  <a:lnTo>
                    <a:pt x="117652" y="219608"/>
                  </a:lnTo>
                  <a:lnTo>
                    <a:pt x="111048" y="223037"/>
                  </a:lnTo>
                  <a:lnTo>
                    <a:pt x="106426" y="228536"/>
                  </a:lnTo>
                  <a:lnTo>
                    <a:pt x="104216" y="235369"/>
                  </a:lnTo>
                  <a:lnTo>
                    <a:pt x="104813" y="242773"/>
                  </a:lnTo>
                  <a:lnTo>
                    <a:pt x="108242" y="249377"/>
                  </a:lnTo>
                  <a:lnTo>
                    <a:pt x="113741" y="253987"/>
                  </a:lnTo>
                  <a:lnTo>
                    <a:pt x="120573" y="256209"/>
                  </a:lnTo>
                  <a:lnTo>
                    <a:pt x="128003" y="255612"/>
                  </a:lnTo>
                  <a:lnTo>
                    <a:pt x="134607" y="252183"/>
                  </a:lnTo>
                  <a:lnTo>
                    <a:pt x="139217" y="246684"/>
                  </a:lnTo>
                  <a:lnTo>
                    <a:pt x="140068" y="244094"/>
                  </a:lnTo>
                  <a:lnTo>
                    <a:pt x="141439" y="239852"/>
                  </a:lnTo>
                  <a:close/>
                </a:path>
                <a:path w="320675" h="320039">
                  <a:moveTo>
                    <a:pt x="228155" y="144678"/>
                  </a:moveTo>
                  <a:lnTo>
                    <a:pt x="204165" y="127800"/>
                  </a:lnTo>
                  <a:lnTo>
                    <a:pt x="204165" y="100406"/>
                  </a:lnTo>
                  <a:lnTo>
                    <a:pt x="210731" y="96888"/>
                  </a:lnTo>
                  <a:lnTo>
                    <a:pt x="215277" y="91325"/>
                  </a:lnTo>
                  <a:lnTo>
                    <a:pt x="216039" y="88874"/>
                  </a:lnTo>
                  <a:lnTo>
                    <a:pt x="217411" y="84455"/>
                  </a:lnTo>
                  <a:lnTo>
                    <a:pt x="216712" y="77038"/>
                  </a:lnTo>
                  <a:lnTo>
                    <a:pt x="216166" y="75996"/>
                  </a:lnTo>
                  <a:lnTo>
                    <a:pt x="213194" y="70485"/>
                  </a:lnTo>
                  <a:lnTo>
                    <a:pt x="207632" y="65938"/>
                  </a:lnTo>
                  <a:lnTo>
                    <a:pt x="205232" y="65201"/>
                  </a:lnTo>
                  <a:lnTo>
                    <a:pt x="205232" y="78892"/>
                  </a:lnTo>
                  <a:lnTo>
                    <a:pt x="205219" y="86004"/>
                  </a:lnTo>
                  <a:lnTo>
                    <a:pt x="202336" y="88874"/>
                  </a:lnTo>
                  <a:lnTo>
                    <a:pt x="195211" y="88874"/>
                  </a:lnTo>
                  <a:lnTo>
                    <a:pt x="192354" y="86004"/>
                  </a:lnTo>
                  <a:lnTo>
                    <a:pt x="192455" y="80441"/>
                  </a:lnTo>
                  <a:lnTo>
                    <a:pt x="193014" y="79095"/>
                  </a:lnTo>
                  <a:lnTo>
                    <a:pt x="195427" y="76682"/>
                  </a:lnTo>
                  <a:lnTo>
                    <a:pt x="197078" y="75996"/>
                  </a:lnTo>
                  <a:lnTo>
                    <a:pt x="202349" y="75996"/>
                  </a:lnTo>
                  <a:lnTo>
                    <a:pt x="205232" y="78892"/>
                  </a:lnTo>
                  <a:lnTo>
                    <a:pt x="205232" y="65201"/>
                  </a:lnTo>
                  <a:lnTo>
                    <a:pt x="200761" y="63817"/>
                  </a:lnTo>
                  <a:lnTo>
                    <a:pt x="193344" y="64503"/>
                  </a:lnTo>
                  <a:lnTo>
                    <a:pt x="186766" y="68021"/>
                  </a:lnTo>
                  <a:lnTo>
                    <a:pt x="182219" y="73583"/>
                  </a:lnTo>
                  <a:lnTo>
                    <a:pt x="180086" y="80441"/>
                  </a:lnTo>
                  <a:lnTo>
                    <a:pt x="180784" y="87858"/>
                  </a:lnTo>
                  <a:lnTo>
                    <a:pt x="182245" y="92697"/>
                  </a:lnTo>
                  <a:lnTo>
                    <a:pt x="185585" y="96735"/>
                  </a:lnTo>
                  <a:lnTo>
                    <a:pt x="190068" y="99072"/>
                  </a:lnTo>
                  <a:lnTo>
                    <a:pt x="190068" y="135077"/>
                  </a:lnTo>
                  <a:lnTo>
                    <a:pt x="214058" y="151980"/>
                  </a:lnTo>
                  <a:lnTo>
                    <a:pt x="214058" y="177279"/>
                  </a:lnTo>
                  <a:lnTo>
                    <a:pt x="189293" y="189052"/>
                  </a:lnTo>
                  <a:lnTo>
                    <a:pt x="189293" y="220840"/>
                  </a:lnTo>
                  <a:lnTo>
                    <a:pt x="183680" y="225742"/>
                  </a:lnTo>
                  <a:lnTo>
                    <a:pt x="180505" y="232194"/>
                  </a:lnTo>
                  <a:lnTo>
                    <a:pt x="179984" y="239356"/>
                  </a:lnTo>
                  <a:lnTo>
                    <a:pt x="182333" y="246418"/>
                  </a:lnTo>
                  <a:lnTo>
                    <a:pt x="187248" y="252018"/>
                  </a:lnTo>
                  <a:lnTo>
                    <a:pt x="193700" y="255193"/>
                  </a:lnTo>
                  <a:lnTo>
                    <a:pt x="200875" y="255714"/>
                  </a:lnTo>
                  <a:lnTo>
                    <a:pt x="207949" y="253365"/>
                  </a:lnTo>
                  <a:lnTo>
                    <a:pt x="213550" y="248462"/>
                  </a:lnTo>
                  <a:lnTo>
                    <a:pt x="215963" y="243560"/>
                  </a:lnTo>
                  <a:lnTo>
                    <a:pt x="216725" y="242011"/>
                  </a:lnTo>
                  <a:lnTo>
                    <a:pt x="217246" y="234848"/>
                  </a:lnTo>
                  <a:lnTo>
                    <a:pt x="215861" y="230670"/>
                  </a:lnTo>
                  <a:lnTo>
                    <a:pt x="214896" y="227787"/>
                  </a:lnTo>
                  <a:lnTo>
                    <a:pt x="212394" y="223418"/>
                  </a:lnTo>
                  <a:lnTo>
                    <a:pt x="208254" y="220243"/>
                  </a:lnTo>
                  <a:lnTo>
                    <a:pt x="205054" y="219417"/>
                  </a:lnTo>
                  <a:lnTo>
                    <a:pt x="205054" y="233553"/>
                  </a:lnTo>
                  <a:lnTo>
                    <a:pt x="205054" y="238823"/>
                  </a:lnTo>
                  <a:lnTo>
                    <a:pt x="204381" y="240461"/>
                  </a:lnTo>
                  <a:lnTo>
                    <a:pt x="201955" y="242874"/>
                  </a:lnTo>
                  <a:lnTo>
                    <a:pt x="200317" y="243560"/>
                  </a:lnTo>
                  <a:lnTo>
                    <a:pt x="198602" y="243560"/>
                  </a:lnTo>
                  <a:lnTo>
                    <a:pt x="195046" y="243560"/>
                  </a:lnTo>
                  <a:lnTo>
                    <a:pt x="192163" y="240665"/>
                  </a:lnTo>
                  <a:lnTo>
                    <a:pt x="192163" y="233553"/>
                  </a:lnTo>
                  <a:lnTo>
                    <a:pt x="195046" y="230670"/>
                  </a:lnTo>
                  <a:lnTo>
                    <a:pt x="202171" y="230682"/>
                  </a:lnTo>
                  <a:lnTo>
                    <a:pt x="205054" y="233553"/>
                  </a:lnTo>
                  <a:lnTo>
                    <a:pt x="205054" y="219417"/>
                  </a:lnTo>
                  <a:lnTo>
                    <a:pt x="203377" y="218973"/>
                  </a:lnTo>
                  <a:lnTo>
                    <a:pt x="203377" y="197942"/>
                  </a:lnTo>
                  <a:lnTo>
                    <a:pt x="228155" y="186169"/>
                  </a:lnTo>
                  <a:lnTo>
                    <a:pt x="228155" y="144678"/>
                  </a:lnTo>
                  <a:close/>
                </a:path>
                <a:path w="320675" h="320039">
                  <a:moveTo>
                    <a:pt x="291045" y="123659"/>
                  </a:moveTo>
                  <a:lnTo>
                    <a:pt x="277456" y="115227"/>
                  </a:lnTo>
                  <a:lnTo>
                    <a:pt x="276961" y="114922"/>
                  </a:lnTo>
                  <a:lnTo>
                    <a:pt x="276961" y="171475"/>
                  </a:lnTo>
                  <a:lnTo>
                    <a:pt x="276961" y="193446"/>
                  </a:lnTo>
                  <a:lnTo>
                    <a:pt x="250736" y="209321"/>
                  </a:lnTo>
                  <a:lnTo>
                    <a:pt x="240626" y="204990"/>
                  </a:lnTo>
                  <a:lnTo>
                    <a:pt x="238798" y="199555"/>
                  </a:lnTo>
                  <a:lnTo>
                    <a:pt x="232918" y="196621"/>
                  </a:lnTo>
                  <a:lnTo>
                    <a:pt x="222059" y="200253"/>
                  </a:lnTo>
                  <a:lnTo>
                    <a:pt x="219113" y="206133"/>
                  </a:lnTo>
                  <a:lnTo>
                    <a:pt x="222745" y="216992"/>
                  </a:lnTo>
                  <a:lnTo>
                    <a:pt x="228625" y="219925"/>
                  </a:lnTo>
                  <a:lnTo>
                    <a:pt x="234569" y="217932"/>
                  </a:lnTo>
                  <a:lnTo>
                    <a:pt x="234823" y="217830"/>
                  </a:lnTo>
                  <a:lnTo>
                    <a:pt x="243128" y="221361"/>
                  </a:lnTo>
                  <a:lnTo>
                    <a:pt x="243166" y="244462"/>
                  </a:lnTo>
                  <a:lnTo>
                    <a:pt x="190309" y="275005"/>
                  </a:lnTo>
                  <a:lnTo>
                    <a:pt x="189992" y="274828"/>
                  </a:lnTo>
                  <a:lnTo>
                    <a:pt x="166738" y="262280"/>
                  </a:lnTo>
                  <a:lnTo>
                    <a:pt x="166738" y="171488"/>
                  </a:lnTo>
                  <a:lnTo>
                    <a:pt x="176187" y="171475"/>
                  </a:lnTo>
                  <a:lnTo>
                    <a:pt x="180200" y="175615"/>
                  </a:lnTo>
                  <a:lnTo>
                    <a:pt x="186791" y="175729"/>
                  </a:lnTo>
                  <a:lnTo>
                    <a:pt x="191198" y="171475"/>
                  </a:lnTo>
                  <a:lnTo>
                    <a:pt x="195072" y="167728"/>
                  </a:lnTo>
                  <a:lnTo>
                    <a:pt x="195148" y="161086"/>
                  </a:lnTo>
                  <a:lnTo>
                    <a:pt x="191579" y="157403"/>
                  </a:lnTo>
                  <a:lnTo>
                    <a:pt x="189217" y="154965"/>
                  </a:lnTo>
                  <a:lnTo>
                    <a:pt x="186499" y="153809"/>
                  </a:lnTo>
                  <a:lnTo>
                    <a:pt x="180657" y="153822"/>
                  </a:lnTo>
                  <a:lnTo>
                    <a:pt x="177800" y="155117"/>
                  </a:lnTo>
                  <a:lnTo>
                    <a:pt x="175831" y="157403"/>
                  </a:lnTo>
                  <a:lnTo>
                    <a:pt x="166738" y="157403"/>
                  </a:lnTo>
                  <a:lnTo>
                    <a:pt x="166738" y="57886"/>
                  </a:lnTo>
                  <a:lnTo>
                    <a:pt x="187147" y="45288"/>
                  </a:lnTo>
                  <a:lnTo>
                    <a:pt x="188976" y="44157"/>
                  </a:lnTo>
                  <a:lnTo>
                    <a:pt x="243865" y="74663"/>
                  </a:lnTo>
                  <a:lnTo>
                    <a:pt x="243865" y="102958"/>
                  </a:lnTo>
                  <a:lnTo>
                    <a:pt x="234480" y="108204"/>
                  </a:lnTo>
                  <a:lnTo>
                    <a:pt x="229146" y="106108"/>
                  </a:lnTo>
                  <a:lnTo>
                    <a:pt x="223100" y="108737"/>
                  </a:lnTo>
                  <a:lnTo>
                    <a:pt x="218909" y="119430"/>
                  </a:lnTo>
                  <a:lnTo>
                    <a:pt x="221538" y="125463"/>
                  </a:lnTo>
                  <a:lnTo>
                    <a:pt x="232244" y="129654"/>
                  </a:lnTo>
                  <a:lnTo>
                    <a:pt x="238277" y="127012"/>
                  </a:lnTo>
                  <a:lnTo>
                    <a:pt x="240652" y="120891"/>
                  </a:lnTo>
                  <a:lnTo>
                    <a:pt x="250736" y="115227"/>
                  </a:lnTo>
                  <a:lnTo>
                    <a:pt x="276923" y="131419"/>
                  </a:lnTo>
                  <a:lnTo>
                    <a:pt x="276923" y="157378"/>
                  </a:lnTo>
                  <a:lnTo>
                    <a:pt x="271907" y="157378"/>
                  </a:lnTo>
                  <a:lnTo>
                    <a:pt x="267728" y="151206"/>
                  </a:lnTo>
                  <a:lnTo>
                    <a:pt x="261721" y="147243"/>
                  </a:lnTo>
                  <a:lnTo>
                    <a:pt x="261048" y="147116"/>
                  </a:lnTo>
                  <a:lnTo>
                    <a:pt x="261048" y="161086"/>
                  </a:lnTo>
                  <a:lnTo>
                    <a:pt x="261048" y="168198"/>
                  </a:lnTo>
                  <a:lnTo>
                    <a:pt x="258152" y="171094"/>
                  </a:lnTo>
                  <a:lnTo>
                    <a:pt x="251028" y="171081"/>
                  </a:lnTo>
                  <a:lnTo>
                    <a:pt x="248132" y="168198"/>
                  </a:lnTo>
                  <a:lnTo>
                    <a:pt x="248132" y="161086"/>
                  </a:lnTo>
                  <a:lnTo>
                    <a:pt x="251028" y="158203"/>
                  </a:lnTo>
                  <a:lnTo>
                    <a:pt x="258152" y="158203"/>
                  </a:lnTo>
                  <a:lnTo>
                    <a:pt x="261048" y="161086"/>
                  </a:lnTo>
                  <a:lnTo>
                    <a:pt x="261048" y="147116"/>
                  </a:lnTo>
                  <a:lnTo>
                    <a:pt x="235788" y="164528"/>
                  </a:lnTo>
                  <a:lnTo>
                    <a:pt x="237236" y="171831"/>
                  </a:lnTo>
                  <a:lnTo>
                    <a:pt x="241414" y="178003"/>
                  </a:lnTo>
                  <a:lnTo>
                    <a:pt x="247421" y="181965"/>
                  </a:lnTo>
                  <a:lnTo>
                    <a:pt x="254482" y="183375"/>
                  </a:lnTo>
                  <a:lnTo>
                    <a:pt x="261797" y="181927"/>
                  </a:lnTo>
                  <a:lnTo>
                    <a:pt x="266496" y="179971"/>
                  </a:lnTo>
                  <a:lnTo>
                    <a:pt x="270179" y="176199"/>
                  </a:lnTo>
                  <a:lnTo>
                    <a:pt x="272059" y="171475"/>
                  </a:lnTo>
                  <a:lnTo>
                    <a:pt x="276961" y="171475"/>
                  </a:lnTo>
                  <a:lnTo>
                    <a:pt x="276961" y="114922"/>
                  </a:lnTo>
                  <a:lnTo>
                    <a:pt x="266141" y="108204"/>
                  </a:lnTo>
                  <a:lnTo>
                    <a:pt x="258013" y="103162"/>
                  </a:lnTo>
                  <a:lnTo>
                    <a:pt x="258013" y="66408"/>
                  </a:lnTo>
                  <a:lnTo>
                    <a:pt x="218033" y="44157"/>
                  </a:lnTo>
                  <a:lnTo>
                    <a:pt x="188683" y="27825"/>
                  </a:lnTo>
                  <a:lnTo>
                    <a:pt x="160426" y="45288"/>
                  </a:lnTo>
                  <a:lnTo>
                    <a:pt x="158610" y="44157"/>
                  </a:lnTo>
                  <a:lnTo>
                    <a:pt x="152654" y="40462"/>
                  </a:lnTo>
                  <a:lnTo>
                    <a:pt x="152654" y="56896"/>
                  </a:lnTo>
                  <a:lnTo>
                    <a:pt x="152654" y="157403"/>
                  </a:lnTo>
                  <a:lnTo>
                    <a:pt x="145707" y="157403"/>
                  </a:lnTo>
                  <a:lnTo>
                    <a:pt x="141935" y="153073"/>
                  </a:lnTo>
                  <a:lnTo>
                    <a:pt x="135356" y="152628"/>
                  </a:lnTo>
                  <a:lnTo>
                    <a:pt x="126682" y="160172"/>
                  </a:lnTo>
                  <a:lnTo>
                    <a:pt x="126238" y="166738"/>
                  </a:lnTo>
                  <a:lnTo>
                    <a:pt x="133794" y="175399"/>
                  </a:lnTo>
                  <a:lnTo>
                    <a:pt x="140373" y="175856"/>
                  </a:lnTo>
                  <a:lnTo>
                    <a:pt x="145135" y="171691"/>
                  </a:lnTo>
                  <a:lnTo>
                    <a:pt x="145338" y="171488"/>
                  </a:lnTo>
                  <a:lnTo>
                    <a:pt x="152641" y="171488"/>
                  </a:lnTo>
                  <a:lnTo>
                    <a:pt x="152641" y="263156"/>
                  </a:lnTo>
                  <a:lnTo>
                    <a:pt x="130708" y="275018"/>
                  </a:lnTo>
                  <a:lnTo>
                    <a:pt x="77812" y="244462"/>
                  </a:lnTo>
                  <a:lnTo>
                    <a:pt x="77812" y="221361"/>
                  </a:lnTo>
                  <a:lnTo>
                    <a:pt x="86131" y="217817"/>
                  </a:lnTo>
                  <a:lnTo>
                    <a:pt x="91427" y="220078"/>
                  </a:lnTo>
                  <a:lnTo>
                    <a:pt x="97053" y="217817"/>
                  </a:lnTo>
                  <a:lnTo>
                    <a:pt x="97548" y="217614"/>
                  </a:lnTo>
                  <a:lnTo>
                    <a:pt x="101104" y="209283"/>
                  </a:lnTo>
                  <a:lnTo>
                    <a:pt x="102069" y="207035"/>
                  </a:lnTo>
                  <a:lnTo>
                    <a:pt x="99618" y="200914"/>
                  </a:lnTo>
                  <a:lnTo>
                    <a:pt x="89027" y="196392"/>
                  </a:lnTo>
                  <a:lnTo>
                    <a:pt x="82892" y="198843"/>
                  </a:lnTo>
                  <a:lnTo>
                    <a:pt x="80416" y="204685"/>
                  </a:lnTo>
                  <a:lnTo>
                    <a:pt x="80314" y="204965"/>
                  </a:lnTo>
                  <a:lnTo>
                    <a:pt x="70205" y="209283"/>
                  </a:lnTo>
                  <a:lnTo>
                    <a:pt x="44094" y="193446"/>
                  </a:lnTo>
                  <a:lnTo>
                    <a:pt x="44056" y="171475"/>
                  </a:lnTo>
                  <a:lnTo>
                    <a:pt x="50419" y="171475"/>
                  </a:lnTo>
                  <a:lnTo>
                    <a:pt x="54457" y="177749"/>
                  </a:lnTo>
                  <a:lnTo>
                    <a:pt x="60388" y="181825"/>
                  </a:lnTo>
                  <a:lnTo>
                    <a:pt x="67411" y="183400"/>
                  </a:lnTo>
                  <a:lnTo>
                    <a:pt x="74764" y="182105"/>
                  </a:lnTo>
                  <a:lnTo>
                    <a:pt x="81038" y="178066"/>
                  </a:lnTo>
                  <a:lnTo>
                    <a:pt x="85128" y="172148"/>
                  </a:lnTo>
                  <a:lnTo>
                    <a:pt x="85267" y="171475"/>
                  </a:lnTo>
                  <a:lnTo>
                    <a:pt x="85356" y="171094"/>
                  </a:lnTo>
                  <a:lnTo>
                    <a:pt x="76987" y="171094"/>
                  </a:lnTo>
                  <a:lnTo>
                    <a:pt x="85356" y="171081"/>
                  </a:lnTo>
                  <a:lnTo>
                    <a:pt x="86690" y="165125"/>
                  </a:lnTo>
                  <a:lnTo>
                    <a:pt x="74345" y="147193"/>
                  </a:lnTo>
                  <a:lnTo>
                    <a:pt x="74345" y="161086"/>
                  </a:lnTo>
                  <a:lnTo>
                    <a:pt x="74345" y="168198"/>
                  </a:lnTo>
                  <a:lnTo>
                    <a:pt x="71450" y="171094"/>
                  </a:lnTo>
                  <a:lnTo>
                    <a:pt x="64338" y="171081"/>
                  </a:lnTo>
                  <a:lnTo>
                    <a:pt x="61455" y="168198"/>
                  </a:lnTo>
                  <a:lnTo>
                    <a:pt x="61442" y="164642"/>
                  </a:lnTo>
                  <a:lnTo>
                    <a:pt x="61442" y="161086"/>
                  </a:lnTo>
                  <a:lnTo>
                    <a:pt x="64338" y="158203"/>
                  </a:lnTo>
                  <a:lnTo>
                    <a:pt x="71450" y="158203"/>
                  </a:lnTo>
                  <a:lnTo>
                    <a:pt x="74345" y="161086"/>
                  </a:lnTo>
                  <a:lnTo>
                    <a:pt x="74345" y="147193"/>
                  </a:lnTo>
                  <a:lnTo>
                    <a:pt x="68402" y="145859"/>
                  </a:lnTo>
                  <a:lnTo>
                    <a:pt x="61048" y="147154"/>
                  </a:lnTo>
                  <a:lnTo>
                    <a:pt x="56324" y="149009"/>
                  </a:lnTo>
                  <a:lnTo>
                    <a:pt x="52539" y="152704"/>
                  </a:lnTo>
                  <a:lnTo>
                    <a:pt x="50571" y="157403"/>
                  </a:lnTo>
                  <a:lnTo>
                    <a:pt x="44056" y="157403"/>
                  </a:lnTo>
                  <a:lnTo>
                    <a:pt x="44094" y="131419"/>
                  </a:lnTo>
                  <a:lnTo>
                    <a:pt x="70205" y="115239"/>
                  </a:lnTo>
                  <a:lnTo>
                    <a:pt x="80327" y="120916"/>
                  </a:lnTo>
                  <a:lnTo>
                    <a:pt x="81991" y="126428"/>
                  </a:lnTo>
                  <a:lnTo>
                    <a:pt x="87807" y="129540"/>
                  </a:lnTo>
                  <a:lnTo>
                    <a:pt x="98831" y="126212"/>
                  </a:lnTo>
                  <a:lnTo>
                    <a:pt x="101955" y="120396"/>
                  </a:lnTo>
                  <a:lnTo>
                    <a:pt x="100393" y="115239"/>
                  </a:lnTo>
                  <a:lnTo>
                    <a:pt x="98615" y="109372"/>
                  </a:lnTo>
                  <a:lnTo>
                    <a:pt x="96456" y="108216"/>
                  </a:lnTo>
                  <a:lnTo>
                    <a:pt x="92798" y="106260"/>
                  </a:lnTo>
                  <a:lnTo>
                    <a:pt x="86728" y="108115"/>
                  </a:lnTo>
                  <a:lnTo>
                    <a:pt x="86461" y="108216"/>
                  </a:lnTo>
                  <a:lnTo>
                    <a:pt x="77076" y="102958"/>
                  </a:lnTo>
                  <a:lnTo>
                    <a:pt x="77114" y="74663"/>
                  </a:lnTo>
                  <a:lnTo>
                    <a:pt x="131978" y="44157"/>
                  </a:lnTo>
                  <a:lnTo>
                    <a:pt x="152654" y="56896"/>
                  </a:lnTo>
                  <a:lnTo>
                    <a:pt x="152654" y="40462"/>
                  </a:lnTo>
                  <a:lnTo>
                    <a:pt x="132346" y="27825"/>
                  </a:lnTo>
                  <a:lnTo>
                    <a:pt x="62979" y="66408"/>
                  </a:lnTo>
                  <a:lnTo>
                    <a:pt x="62979" y="103162"/>
                  </a:lnTo>
                  <a:lnTo>
                    <a:pt x="29972" y="123571"/>
                  </a:lnTo>
                  <a:lnTo>
                    <a:pt x="29972" y="201307"/>
                  </a:lnTo>
                  <a:lnTo>
                    <a:pt x="63766" y="221742"/>
                  </a:lnTo>
                  <a:lnTo>
                    <a:pt x="63766" y="252463"/>
                  </a:lnTo>
                  <a:lnTo>
                    <a:pt x="130467" y="291045"/>
                  </a:lnTo>
                  <a:lnTo>
                    <a:pt x="160172" y="275018"/>
                  </a:lnTo>
                  <a:lnTo>
                    <a:pt x="160502" y="274828"/>
                  </a:lnTo>
                  <a:lnTo>
                    <a:pt x="190538" y="291045"/>
                  </a:lnTo>
                  <a:lnTo>
                    <a:pt x="218274" y="275005"/>
                  </a:lnTo>
                  <a:lnTo>
                    <a:pt x="257251" y="252463"/>
                  </a:lnTo>
                  <a:lnTo>
                    <a:pt x="257251" y="221830"/>
                  </a:lnTo>
                  <a:lnTo>
                    <a:pt x="263867" y="217830"/>
                  </a:lnTo>
                  <a:lnTo>
                    <a:pt x="277952" y="209321"/>
                  </a:lnTo>
                  <a:lnTo>
                    <a:pt x="291045" y="201396"/>
                  </a:lnTo>
                  <a:lnTo>
                    <a:pt x="291045" y="171475"/>
                  </a:lnTo>
                  <a:lnTo>
                    <a:pt x="291045" y="171094"/>
                  </a:lnTo>
                  <a:lnTo>
                    <a:pt x="291045" y="158203"/>
                  </a:lnTo>
                  <a:lnTo>
                    <a:pt x="291045" y="157378"/>
                  </a:lnTo>
                  <a:lnTo>
                    <a:pt x="291045" y="123659"/>
                  </a:lnTo>
                  <a:close/>
                </a:path>
                <a:path w="320675" h="320039">
                  <a:moveTo>
                    <a:pt x="320154" y="0"/>
                  </a:moveTo>
                  <a:lnTo>
                    <a:pt x="306489" y="0"/>
                  </a:lnTo>
                  <a:lnTo>
                    <a:pt x="306489" y="13957"/>
                  </a:lnTo>
                  <a:lnTo>
                    <a:pt x="306489" y="305917"/>
                  </a:lnTo>
                  <a:lnTo>
                    <a:pt x="13652" y="305917"/>
                  </a:lnTo>
                  <a:lnTo>
                    <a:pt x="13652" y="13957"/>
                  </a:lnTo>
                  <a:lnTo>
                    <a:pt x="306489" y="13957"/>
                  </a:lnTo>
                  <a:lnTo>
                    <a:pt x="306489" y="0"/>
                  </a:lnTo>
                  <a:lnTo>
                    <a:pt x="0" y="0"/>
                  </a:lnTo>
                  <a:lnTo>
                    <a:pt x="0" y="13957"/>
                  </a:lnTo>
                  <a:lnTo>
                    <a:pt x="0" y="305917"/>
                  </a:lnTo>
                  <a:lnTo>
                    <a:pt x="0" y="319887"/>
                  </a:lnTo>
                  <a:lnTo>
                    <a:pt x="320154" y="319887"/>
                  </a:lnTo>
                  <a:lnTo>
                    <a:pt x="320154" y="306197"/>
                  </a:lnTo>
                  <a:lnTo>
                    <a:pt x="320154" y="305917"/>
                  </a:lnTo>
                  <a:lnTo>
                    <a:pt x="320154" y="13957"/>
                  </a:lnTo>
                  <a:lnTo>
                    <a:pt x="320154" y="13614"/>
                  </a:lnTo>
                  <a:lnTo>
                    <a:pt x="320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wC">
  <a:themeElements>
    <a:clrScheme name="Custom 5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E0301E"/>
      </a:accent1>
      <a:accent2>
        <a:srgbClr val="FFB600"/>
      </a:accent2>
      <a:accent3>
        <a:srgbClr val="D04A02"/>
      </a:accent3>
      <a:accent4>
        <a:srgbClr val="EB8C00"/>
      </a:accent4>
      <a:accent5>
        <a:srgbClr val="DB536A"/>
      </a:accent5>
      <a:accent6>
        <a:srgbClr val="464646"/>
      </a:accent6>
      <a:hlink>
        <a:srgbClr val="E0301E"/>
      </a:hlink>
      <a:folHlink>
        <a:srgbClr val="DB53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1805</Words>
  <Application>Microsoft Office PowerPoint</Application>
  <PresentationFormat>On-screen Show (16:9)</PresentationFormat>
  <Paragraphs>325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 Display</vt:lpstr>
      <vt:lpstr>Arial</vt:lpstr>
      <vt:lpstr>Arial MT</vt:lpstr>
      <vt:lpstr>Calibri</vt:lpstr>
      <vt:lpstr>Georgia</vt:lpstr>
      <vt:lpstr>Roboto</vt:lpstr>
      <vt:lpstr>Times New Roman</vt:lpstr>
      <vt:lpstr>Office Theme</vt:lpstr>
      <vt:lpstr>PwC</vt:lpstr>
      <vt:lpstr>Cyber Secure GenAI</vt:lpstr>
      <vt:lpstr>GenAI Risks and Security Threats</vt:lpstr>
      <vt:lpstr>Problem Statement: Security for GenAI</vt:lpstr>
      <vt:lpstr>OWASP Top 10 for LLM</vt:lpstr>
      <vt:lpstr>Risk and Regulations Framework with a Guardrail Ecosystem</vt:lpstr>
      <vt:lpstr>Introducing Cyber Secure GenAI</vt:lpstr>
      <vt:lpstr>PowerPoint Presentation</vt:lpstr>
      <vt:lpstr>Cyber Secure GenAI: About the Idea</vt:lpstr>
      <vt:lpstr>Cyber Secure GenAI: Features</vt:lpstr>
      <vt:lpstr>Cyber Secure GenAI: Ease of use</vt:lpstr>
      <vt:lpstr>Cyber Secure GenAI: Membranes in Action</vt:lpstr>
      <vt:lpstr>Cyber Secure GenAI for Different Types of LLM Based Architectures</vt:lpstr>
      <vt:lpstr>Snapshots</vt:lpstr>
      <vt:lpstr>Innovation Recognition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Secure GenAI</dc:title>
  <cp:lastModifiedBy>Innovation Hub</cp:lastModifiedBy>
  <cp:revision>6</cp:revision>
  <dcterms:created xsi:type="dcterms:W3CDTF">2024-03-26T13:14:25Z</dcterms:created>
  <dcterms:modified xsi:type="dcterms:W3CDTF">2024-08-23T02:47:07Z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2024-02-01T00:00:00Z</vt:filetime>
  </property>
  <property fmtid="{D5CDD505-2E9C-101B-9397-08002B2CF9AE}" pid="3" name="LastSaved">
    <vt:filetime>2024-03-26T00:00:00Z</vt:filetime>
  </property>
</Properties>
</file>