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/>
      <p:regular r:id="rId16"/>
    </p:embeddedFont>
    <p:embeddedFont>
      <p:font typeface="Arimo Bold"/>
      <p:regular r:id="rId17"/>
    </p:embeddedFont>
    <p:embeddedFont>
      <p:font typeface="Canva Sans"/>
      <p:regular r:id="rId18"/>
    </p:embeddedFont>
    <p:embeddedFont>
      <p:font typeface="Canva Sans Bold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yellow and red logo  Description automatically generated"/>
          <p:cNvSpPr/>
          <p:nvPr/>
        </p:nvSpPr>
        <p:spPr>
          <a:xfrm>
            <a:off x="7416717" y="332746"/>
            <a:ext cx="3454567" cy="1977362"/>
          </a:xfrm>
          <a:custGeom>
            <a:avLst/>
            <a:gdLst/>
            <a:ahLst/>
            <a:cxnLst/>
            <a:rect l="l" t="t" r="r" b="b"/>
            <a:pathLst>
              <a:path w="3454567" h="1977362">
                <a:moveTo>
                  <a:pt x="0" y="0"/>
                </a:moveTo>
                <a:lnTo>
                  <a:pt x="3454566" y="0"/>
                </a:lnTo>
                <a:lnTo>
                  <a:pt x="3454566" y="1977362"/>
                </a:lnTo>
                <a:lnTo>
                  <a:pt x="0" y="1977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496899" y="7463065"/>
            <a:ext cx="14162586" cy="471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endParaRPr dirty="0"/>
          </a:p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Supervisor : </a:t>
            </a:r>
            <a:r>
              <a:rPr lang="en-US" sz="3000" b="1" dirty="0" err="1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Dr.Chinthaka</a:t>
            </a:r>
            <a:r>
              <a:rPr lang="en-US" sz="3000" b="1" dirty="0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Nadun</a:t>
            </a:r>
            <a:r>
              <a:rPr lang="en-US" sz="3000" b="1" dirty="0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Ratnaweera</a:t>
            </a:r>
            <a:endParaRPr lang="en-US" sz="3000" b="1" dirty="0">
              <a:solidFill>
                <a:srgbClr val="590202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>
              <a:lnSpc>
                <a:spcPts val="3600"/>
              </a:lnSpc>
            </a:pPr>
            <a:endParaRPr lang="en-US" sz="3000" b="1" dirty="0">
              <a:solidFill>
                <a:srgbClr val="590202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>
              <a:lnSpc>
                <a:spcPts val="3600"/>
              </a:lnSpc>
            </a:pPr>
            <a:r>
              <a:rPr lang="en-US" sz="3000" b="1" dirty="0" err="1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B.K.R.I.Wanshanatha</a:t>
            </a:r>
            <a:r>
              <a:rPr lang="en-US" sz="3000" dirty="0">
                <a:solidFill>
                  <a:srgbClr val="590202"/>
                </a:solidFill>
                <a:latin typeface="Arimo"/>
                <a:ea typeface="Arimo"/>
                <a:cs typeface="Arimo"/>
                <a:sym typeface="Arimo"/>
              </a:rPr>
              <a:t>(SC/2020/11523)        </a:t>
            </a:r>
            <a:r>
              <a:rPr lang="en-US" sz="3000" b="1" dirty="0" err="1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R.M.P.M.Rajapaksha</a:t>
            </a:r>
            <a:r>
              <a:rPr lang="en-US" sz="3000" dirty="0">
                <a:solidFill>
                  <a:srgbClr val="590202"/>
                </a:solidFill>
                <a:latin typeface="Arimo"/>
                <a:ea typeface="Arimo"/>
                <a:cs typeface="Arimo"/>
                <a:sym typeface="Arimo"/>
              </a:rPr>
              <a:t>(SC/2020/11577)</a:t>
            </a:r>
          </a:p>
          <a:p>
            <a:pPr algn="ctr">
              <a:lnSpc>
                <a:spcPts val="3240"/>
              </a:lnSpc>
            </a:pPr>
            <a:endParaRPr lang="en-US" sz="3000" dirty="0">
              <a:solidFill>
                <a:srgbClr val="590202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240"/>
              </a:lnSpc>
            </a:pPr>
            <a:endParaRPr lang="en-US" sz="3000" dirty="0">
              <a:solidFill>
                <a:srgbClr val="590202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240"/>
              </a:lnSpc>
            </a:pPr>
            <a:endParaRPr lang="en-US" sz="3000" dirty="0">
              <a:solidFill>
                <a:srgbClr val="590202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240"/>
              </a:lnSpc>
            </a:pPr>
            <a:endParaRPr lang="en-US" sz="3000" dirty="0">
              <a:solidFill>
                <a:srgbClr val="590202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240"/>
              </a:lnSpc>
            </a:pPr>
            <a:endParaRPr lang="en-US" sz="3000" dirty="0">
              <a:solidFill>
                <a:srgbClr val="590202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240"/>
              </a:lnSpc>
            </a:pPr>
            <a:endParaRPr lang="en-US" sz="3000" dirty="0">
              <a:solidFill>
                <a:srgbClr val="59020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2535607"/>
            <a:ext cx="18288000" cy="4563581"/>
            <a:chOff x="0" y="0"/>
            <a:chExt cx="4816593" cy="12019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201931"/>
            </a:xfrm>
            <a:custGeom>
              <a:avLst/>
              <a:gdLst/>
              <a:ahLst/>
              <a:cxnLst/>
              <a:rect l="l" t="t" r="r" b="b"/>
              <a:pathLst>
                <a:path w="4816592" h="1201931">
                  <a:moveTo>
                    <a:pt x="0" y="0"/>
                  </a:moveTo>
                  <a:lnTo>
                    <a:pt x="4816592" y="0"/>
                  </a:lnTo>
                  <a:lnTo>
                    <a:pt x="4816592" y="1201931"/>
                  </a:lnTo>
                  <a:lnTo>
                    <a:pt x="0" y="1201931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240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3237543"/>
            <a:ext cx="18577461" cy="579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OF A LOW-COST POTENTIOMETER</a:t>
            </a:r>
          </a:p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USING </a:t>
            </a:r>
          </a:p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ARDUINO TECHNOLOGY</a:t>
            </a:r>
          </a:p>
          <a:p>
            <a:pPr algn="ctr">
              <a:lnSpc>
                <a:spcPts val="12600"/>
              </a:lnSpc>
            </a:pPr>
            <a:endParaRPr lang="en-US" sz="6000" b="1" dirty="0">
              <a:solidFill>
                <a:srgbClr val="59020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797513" y="1556976"/>
            <a:ext cx="10692974" cy="7990664"/>
          </a:xfrm>
          <a:custGeom>
            <a:avLst/>
            <a:gdLst/>
            <a:ahLst/>
            <a:cxnLst/>
            <a:rect l="l" t="t" r="r" b="b"/>
            <a:pathLst>
              <a:path w="10692974" h="7990664">
                <a:moveTo>
                  <a:pt x="0" y="0"/>
                </a:moveTo>
                <a:lnTo>
                  <a:pt x="10692974" y="0"/>
                </a:lnTo>
                <a:lnTo>
                  <a:pt x="10692974" y="7990664"/>
                </a:lnTo>
                <a:lnTo>
                  <a:pt x="0" y="7990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04" t="-2643" b="-2643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23892" y="206106"/>
            <a:ext cx="15640215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 TIME OF THE INSTRUMENT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88330"/>
            <a:chOff x="0" y="0"/>
            <a:chExt cx="4816593" cy="444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44663"/>
            </a:xfrm>
            <a:custGeom>
              <a:avLst/>
              <a:gdLst/>
              <a:ahLst/>
              <a:cxnLst/>
              <a:rect l="l" t="t" r="r" b="b"/>
              <a:pathLst>
                <a:path w="4816592" h="444663">
                  <a:moveTo>
                    <a:pt x="0" y="0"/>
                  </a:moveTo>
                  <a:lnTo>
                    <a:pt x="4816592" y="0"/>
                  </a:lnTo>
                  <a:lnTo>
                    <a:pt x="4816592" y="444663"/>
                  </a:lnTo>
                  <a:lnTo>
                    <a:pt x="0" y="444663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482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2454" y="571500"/>
            <a:ext cx="15590520" cy="828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sz="80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VALIDATION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8740" y="2857500"/>
            <a:ext cx="15590520" cy="722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7"/>
              </a:lnSpc>
            </a:pPr>
            <a:r>
              <a:rPr lang="en-US" sz="48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Validation</a:t>
            </a:r>
          </a:p>
          <a:p>
            <a:pPr algn="l">
              <a:lnSpc>
                <a:spcPts val="3733"/>
              </a:lnSpc>
            </a:pPr>
            <a:r>
              <a:rPr lang="en-US" sz="44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 Comparative Analysis</a:t>
            </a:r>
            <a:r>
              <a:rPr lang="en-US" sz="44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3733"/>
              </a:lnSpc>
            </a:pPr>
            <a:endParaRPr lang="en-US" sz="294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141857" lvl="2" indent="-380619" algn="l">
              <a:lnSpc>
                <a:spcPts val="3200"/>
              </a:lnSpc>
              <a:buFont typeface="Arial"/>
              <a:buChar char="⚬"/>
            </a:pPr>
            <a:r>
              <a:rPr lang="en-US" sz="36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: Validate Arduino-based potentiometer’s accuracy compared to 				laboratory potentiometer.</a:t>
            </a:r>
          </a:p>
          <a:p>
            <a:pPr marL="1141857" lvl="2" indent="-380619" algn="l">
              <a:lnSpc>
                <a:spcPts val="3200"/>
              </a:lnSpc>
              <a:buFont typeface="Arial"/>
              <a:buChar char="⚬"/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141857" lvl="2" indent="-380619" algn="l">
              <a:lnSpc>
                <a:spcPts val="3200"/>
              </a:lnSpc>
              <a:buFont typeface="Arial"/>
              <a:buChar char="⚬"/>
            </a:pPr>
            <a:r>
              <a:rPr lang="en-US" sz="36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: EMF values measured with NaOH volumes.</a:t>
            </a:r>
          </a:p>
          <a:p>
            <a:pPr marL="1141857" lvl="2" indent="-380619" algn="l">
              <a:lnSpc>
                <a:spcPts val="3200"/>
              </a:lnSpc>
              <a:buFont typeface="Arial"/>
              <a:buChar char="⚬"/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141857" lvl="2" indent="-380619" algn="l">
              <a:lnSpc>
                <a:spcPts val="3200"/>
              </a:lnSpc>
              <a:buFont typeface="Arial"/>
              <a:buChar char="⚬"/>
            </a:pPr>
            <a:r>
              <a:rPr lang="en-US" sz="36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Observations</a:t>
            </a: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141857" lvl="2" indent="-380619" algn="l">
              <a:lnSpc>
                <a:spcPts val="3200"/>
              </a:lnSpc>
              <a:buFont typeface="Arial"/>
              <a:buChar char="⚬"/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827657" lvl="3" indent="-456914" algn="l">
              <a:lnSpc>
                <a:spcPts val="3200"/>
              </a:lnSpc>
              <a:buFont typeface="Arial"/>
              <a:buChar char="￭"/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High consistency with 4 decimal place accuracy.</a:t>
            </a:r>
          </a:p>
          <a:p>
            <a:pPr marL="1827657" lvl="3" indent="-456914" algn="l">
              <a:lnSpc>
                <a:spcPts val="3200"/>
              </a:lnSpc>
              <a:buFont typeface="Arial"/>
              <a:buChar char="￭"/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827657" lvl="3" indent="-456914" algn="l">
              <a:lnSpc>
                <a:spcPts val="3200"/>
              </a:lnSpc>
              <a:buFont typeface="Arial"/>
              <a:buChar char="￭"/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Strong correlation with standard laboratory instruments.</a:t>
            </a:r>
          </a:p>
          <a:p>
            <a:pPr marL="1827657" lvl="3" indent="-456914" algn="l">
              <a:lnSpc>
                <a:spcPts val="3200"/>
              </a:lnSpc>
              <a:buFont typeface="Arial"/>
              <a:buChar char="￭"/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827657" lvl="3" indent="-456914" algn="l">
              <a:lnSpc>
                <a:spcPts val="3200"/>
              </a:lnSpc>
              <a:buFont typeface="Arial"/>
              <a:buChar char="￭"/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Minimal reading variation, ensuring reliability.</a:t>
            </a:r>
          </a:p>
          <a:p>
            <a:pPr marL="1827657" lvl="3" indent="-456914" algn="l">
              <a:lnSpc>
                <a:spcPts val="3200"/>
              </a:lnSpc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141857" lvl="2" indent="-380619" algn="l">
              <a:lnSpc>
                <a:spcPts val="3200"/>
              </a:lnSpc>
            </a:pPr>
            <a:endParaRPr lang="en-US" sz="2519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48740" y="168006"/>
            <a:ext cx="15590520" cy="96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DISCUSSION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8740" y="2319907"/>
            <a:ext cx="15590520" cy="6587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b="1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Challenges Addressed</a:t>
            </a:r>
          </a:p>
          <a:p>
            <a:pPr marL="2023110" lvl="3" indent="-505777" algn="l">
              <a:lnSpc>
                <a:spcPts val="4967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Arimo"/>
                <a:ea typeface="Arimo"/>
                <a:cs typeface="Arimo"/>
                <a:sym typeface="Arimo"/>
              </a:rPr>
              <a:t>Managed initial fluctuations in readings.</a:t>
            </a:r>
          </a:p>
          <a:p>
            <a:pPr marL="2023110" lvl="3" indent="-505777" algn="l">
              <a:lnSpc>
                <a:spcPts val="4967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Arimo"/>
                <a:ea typeface="Arimo"/>
                <a:cs typeface="Arimo"/>
                <a:sym typeface="Arimo"/>
              </a:rPr>
              <a:t>Handled connection-related variations.</a:t>
            </a:r>
          </a:p>
          <a:p>
            <a:pPr marL="2022653" lvl="3" indent="-505663" algn="l">
              <a:lnSpc>
                <a:spcPts val="4967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Arimo"/>
                <a:ea typeface="Arimo"/>
                <a:cs typeface="Arimo"/>
                <a:sym typeface="Arimo"/>
              </a:rPr>
              <a:t>Improved accuracy and precision.</a:t>
            </a:r>
          </a:p>
          <a:p>
            <a:pPr algn="l">
              <a:lnSpc>
                <a:spcPts val="4967"/>
              </a:lnSpc>
            </a:pPr>
            <a:endParaRPr lang="en-US" sz="3600">
              <a:solidFill>
                <a:srgbClr val="590202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5658"/>
              </a:lnSpc>
            </a:pPr>
            <a:r>
              <a:rPr lang="en-US" sz="41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Innovations</a:t>
            </a:r>
          </a:p>
          <a:p>
            <a:pPr marL="2023110" lvl="3" indent="-505777" algn="l">
              <a:lnSpc>
                <a:spcPts val="4967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Arimo"/>
                <a:ea typeface="Arimo"/>
                <a:cs typeface="Arimo"/>
                <a:sym typeface="Arimo"/>
              </a:rPr>
              <a:t>Averaged 50 readings for stability.</a:t>
            </a:r>
          </a:p>
          <a:p>
            <a:pPr marL="2023110" lvl="3" indent="-505777" algn="l">
              <a:lnSpc>
                <a:spcPts val="4967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Arimo"/>
                <a:ea typeface="Arimo"/>
                <a:cs typeface="Arimo"/>
                <a:sym typeface="Arimo"/>
              </a:rPr>
              <a:t>Android app with real-time graphing.</a:t>
            </a:r>
          </a:p>
          <a:p>
            <a:pPr marL="2023110" lvl="3" indent="-505777" algn="l">
              <a:lnSpc>
                <a:spcPts val="4967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Arimo"/>
                <a:ea typeface="Arimo"/>
                <a:cs typeface="Arimo"/>
                <a:sym typeface="Arimo"/>
              </a:rPr>
              <a:t>Wireless data transmission via Bluetooth.</a:t>
            </a:r>
          </a:p>
          <a:p>
            <a:pPr marL="2023110" lvl="3" indent="-505777" algn="l">
              <a:lnSpc>
                <a:spcPts val="4967"/>
              </a:lnSpc>
            </a:pPr>
            <a:endParaRPr lang="en-US" sz="3600">
              <a:solidFill>
                <a:srgbClr val="59020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48740" y="206106"/>
            <a:ext cx="15590520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8740" y="1814216"/>
            <a:ext cx="15590520" cy="7742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2"/>
              </a:lnSpc>
            </a:pP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Achievements</a:t>
            </a:r>
          </a:p>
          <a:p>
            <a:pPr marL="2023110" lvl="3" indent="-505777" algn="l">
              <a:lnSpc>
                <a:spcPts val="5436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Developed a cost-effective potentiometer.</a:t>
            </a:r>
          </a:p>
          <a:p>
            <a:pPr marL="2023110" lvl="3" indent="-505777" algn="l">
              <a:lnSpc>
                <a:spcPts val="5436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Accuracy comparable to laboratory instruments.</a:t>
            </a:r>
          </a:p>
          <a:p>
            <a:pPr marL="2023110" lvl="3" indent="-505777" algn="l">
              <a:lnSpc>
                <a:spcPts val="5436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Reduced equipment costs.</a:t>
            </a:r>
          </a:p>
          <a:p>
            <a:pPr marL="2022653" lvl="3" indent="-505663" algn="l">
              <a:lnSpc>
                <a:spcPts val="5436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Enhanced student learning experiences.</a:t>
            </a:r>
          </a:p>
          <a:p>
            <a:pPr marL="1554480" lvl="2" indent="-518160" algn="l">
              <a:lnSpc>
                <a:spcPts val="5436"/>
              </a:lnSpc>
              <a:buFont typeface="Arial"/>
              <a:buChar char="⚬"/>
            </a:pPr>
            <a:endParaRPr lang="en-US" sz="36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342"/>
              </a:lnSpc>
            </a:pP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Potential</a:t>
            </a:r>
          </a:p>
          <a:p>
            <a:pPr marL="2023110" lvl="3" indent="-505777" algn="l">
              <a:lnSpc>
                <a:spcPts val="5436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Adaptable for various lab settings.</a:t>
            </a:r>
          </a:p>
          <a:p>
            <a:pPr marL="2023110" lvl="3" indent="-505777" algn="l">
              <a:lnSpc>
                <a:spcPts val="5436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Potential for further technological enhancements.</a:t>
            </a:r>
          </a:p>
          <a:p>
            <a:pPr marL="2023110" lvl="3" indent="-505777" algn="l">
              <a:lnSpc>
                <a:spcPts val="5436"/>
              </a:lnSpc>
              <a:buFont typeface="Arial"/>
              <a:buChar char="￭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A model for affordable scientific instrumentation.</a:t>
            </a:r>
          </a:p>
          <a:p>
            <a:pPr marL="2023110" lvl="3" indent="-505777" algn="l">
              <a:lnSpc>
                <a:spcPts val="5436"/>
              </a:lnSpc>
            </a:pPr>
            <a:endParaRPr lang="en-US" sz="36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83" y="3370236"/>
            <a:ext cx="18288000" cy="2979771"/>
            <a:chOff x="0" y="0"/>
            <a:chExt cx="4816593" cy="7847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84796"/>
            </a:xfrm>
            <a:custGeom>
              <a:avLst/>
              <a:gdLst/>
              <a:ahLst/>
              <a:cxnLst/>
              <a:rect l="l" t="t" r="r" b="b"/>
              <a:pathLst>
                <a:path w="4816592" h="784796">
                  <a:moveTo>
                    <a:pt x="0" y="0"/>
                  </a:moveTo>
                  <a:lnTo>
                    <a:pt x="4816592" y="0"/>
                  </a:lnTo>
                  <a:lnTo>
                    <a:pt x="4816592" y="784796"/>
                  </a:lnTo>
                  <a:lnTo>
                    <a:pt x="0" y="784796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8228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8131" y="4156969"/>
            <a:ext cx="15408303" cy="3041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64"/>
              </a:lnSpc>
            </a:pPr>
            <a:r>
              <a:rPr lang="en-US" sz="10800" b="1">
                <a:solidFill>
                  <a:srgbClr val="590202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  <a:p>
            <a:pPr algn="l">
              <a:lnSpc>
                <a:spcPts val="11664"/>
              </a:lnSpc>
            </a:pPr>
            <a:endParaRPr lang="en-US" sz="10800" b="1">
              <a:solidFill>
                <a:srgbClr val="59020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6304" y="2509175"/>
            <a:ext cx="15590520" cy="751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Circuit Design</a:t>
            </a:r>
          </a:p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Calibration Process</a:t>
            </a:r>
          </a:p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Validation </a:t>
            </a:r>
          </a:p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Discussion</a:t>
            </a:r>
          </a:p>
          <a:p>
            <a:pPr marL="760095" lvl="1" indent="-380048" algn="l">
              <a:lnSpc>
                <a:spcPts val="5880"/>
              </a:lnSpc>
              <a:buAutoNum type="arabicPeriod"/>
            </a:pPr>
            <a:r>
              <a:rPr lang="en-US" sz="42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marL="760095" lvl="1" indent="-380048" algn="l">
              <a:lnSpc>
                <a:spcPts val="5880"/>
              </a:lnSpc>
            </a:pPr>
            <a:endParaRPr lang="en-US" sz="4200" b="1" dirty="0">
              <a:solidFill>
                <a:srgbClr val="59020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48740" y="206106"/>
            <a:ext cx="15590520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OUTLINE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8934" y="206106"/>
            <a:ext cx="15507695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5426" y="5145314"/>
            <a:ext cx="14596608" cy="3108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510" lvl="1" indent="-325755" algn="l">
              <a:lnSpc>
                <a:spcPts val="3888"/>
              </a:lnSpc>
              <a:buFont typeface="Arial"/>
              <a:buChar char="•"/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Growing demand for affordable scientific tools.</a:t>
            </a:r>
          </a:p>
          <a:p>
            <a:pPr marL="651510" lvl="1" indent="-325755" algn="l">
              <a:lnSpc>
                <a:spcPts val="3888"/>
              </a:lnSpc>
              <a:buFont typeface="Arial"/>
              <a:buChar char="•"/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51510" lvl="1" indent="-325755" algn="l">
              <a:lnSpc>
                <a:spcPts val="3888"/>
              </a:lnSpc>
              <a:buFont typeface="Arial"/>
              <a:buChar char="•"/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Importance of hands-on learning in scientific education.</a:t>
            </a:r>
          </a:p>
          <a:p>
            <a:pPr marL="651510" lvl="1" indent="-325755" algn="l">
              <a:lnSpc>
                <a:spcPct val="200000"/>
              </a:lnSpc>
              <a:buFont typeface="Arial"/>
              <a:buChar char="•"/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Potentiometry’s role in analytical chemistry.</a:t>
            </a:r>
          </a:p>
          <a:p>
            <a:pPr marL="651510" lvl="1" indent="-325755" algn="l">
              <a:lnSpc>
                <a:spcPts val="3888"/>
              </a:lnSpc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5426" y="3246208"/>
            <a:ext cx="15590518" cy="663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Challenge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2600" y="4099517"/>
            <a:ext cx="15888693" cy="1464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Traditional potentiometers: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48740" y="206106"/>
            <a:ext cx="15590520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1262" y="4546283"/>
            <a:ext cx="15458000" cy="291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510" lvl="1" indent="-325755" algn="l">
              <a:lnSpc>
                <a:spcPts val="5867"/>
              </a:lnSpc>
              <a:buFont typeface="Arial"/>
              <a:buChar char="•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Increase efficiency,</a:t>
            </a:r>
          </a:p>
          <a:p>
            <a:pPr marL="651510" lvl="1" indent="-325755" algn="l">
              <a:lnSpc>
                <a:spcPts val="5867"/>
              </a:lnSpc>
              <a:buFont typeface="Arial"/>
              <a:buChar char="•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Reduce costs, and</a:t>
            </a:r>
          </a:p>
          <a:p>
            <a:pPr marL="651510" lvl="1" indent="-325755" algn="l">
              <a:lnSpc>
                <a:spcPts val="5867"/>
              </a:lnSpc>
              <a:buFont typeface="Arial"/>
              <a:buChar char="•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Enhance educational capabilities in physical chemistry labs?</a:t>
            </a:r>
          </a:p>
          <a:p>
            <a:pPr marL="651510" lvl="1" indent="-325755" algn="l">
              <a:lnSpc>
                <a:spcPts val="5867"/>
              </a:lnSpc>
            </a:pPr>
            <a:endParaRPr lang="en-US" sz="36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1262" y="3820513"/>
            <a:ext cx="15590520" cy="493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How can a low-cost Arduino-based potentiometer: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7949" y="2775853"/>
            <a:ext cx="15590520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Question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48740" y="206106"/>
            <a:ext cx="15590520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8740" y="2831783"/>
            <a:ext cx="15590520" cy="6669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Develop a Low-Cost Potentiometer</a:t>
            </a:r>
          </a:p>
          <a:p>
            <a:pPr marL="651053" lvl="1" indent="-325526" algn="l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Create an affordable alternative to conventional lab equipment.</a:t>
            </a:r>
          </a:p>
          <a:p>
            <a:pPr algn="l">
              <a:lnSpc>
                <a:spcPts val="3888"/>
              </a:lnSpc>
            </a:pPr>
            <a:endParaRPr lang="en-US" sz="36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Enable Wireless Data Transmission</a:t>
            </a:r>
          </a:p>
          <a:p>
            <a:pPr marL="651053" lvl="1" indent="-325526" algn="l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Use Bluetooth for real-time data sharing.</a:t>
            </a:r>
          </a:p>
          <a:p>
            <a:pPr algn="l">
              <a:lnSpc>
                <a:spcPts val="3888"/>
              </a:lnSpc>
            </a:pPr>
            <a:endParaRPr lang="en-US" sz="36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 Student Learning Experience</a:t>
            </a:r>
          </a:p>
          <a:p>
            <a:pPr marL="651053" lvl="1" indent="-325526" algn="l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Enable hands-on interaction with advanced measurement techniques.</a:t>
            </a:r>
          </a:p>
          <a:p>
            <a:pPr algn="l">
              <a:lnSpc>
                <a:spcPts val="3888"/>
              </a:lnSpc>
            </a:pPr>
            <a:endParaRPr lang="en-US" sz="36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Laboratory Efficiency</a:t>
            </a:r>
          </a:p>
          <a:p>
            <a:pPr marL="651510" lvl="1" indent="-325755" algn="l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Simplify data collection and analysis.</a:t>
            </a:r>
          </a:p>
          <a:p>
            <a:pPr marL="651510" lvl="1" indent="-325755" algn="l">
              <a:lnSpc>
                <a:spcPts val="3888"/>
              </a:lnSpc>
            </a:pPr>
            <a:endParaRPr lang="en-US" sz="36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206106"/>
            <a:ext cx="15640215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961141"/>
            <a:ext cx="8550303" cy="4017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Materials</a:t>
            </a:r>
          </a:p>
          <a:p>
            <a:pPr algn="l">
              <a:lnSpc>
                <a:spcPts val="4536"/>
              </a:lnSpc>
            </a:pPr>
            <a:endParaRPr lang="en-US" sz="4200" b="1">
              <a:solidFill>
                <a:srgbClr val="59020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Arduino Uno board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HM-10 Bluetooth module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AD620 Instrumental Amplifier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Voltage sensor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LCD Display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Electrodes (Hg/HgCl, Platinum)</a:t>
            </a:r>
          </a:p>
          <a:p>
            <a:pPr marL="542925" lvl="1" indent="-271462" algn="l">
              <a:lnSpc>
                <a:spcPts val="3240"/>
              </a:lnSpc>
            </a:pPr>
            <a:endParaRPr lang="en-US" sz="30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231993"/>
            <a:ext cx="8550303" cy="360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Development Steps</a:t>
            </a:r>
          </a:p>
          <a:p>
            <a:pPr algn="l">
              <a:lnSpc>
                <a:spcPts val="4536"/>
              </a:lnSpc>
            </a:pPr>
            <a:endParaRPr lang="en-US" sz="4200" b="1">
              <a:solidFill>
                <a:srgbClr val="59020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Design the electronic circuit.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Calibrate voltage sensor and amplifier.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Implement Arduino source code.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Develop the Android application</a:t>
            </a:r>
          </a:p>
          <a:p>
            <a:pPr marL="542925" lvl="1" indent="-271462" algn="l">
              <a:lnSpc>
                <a:spcPts val="3240"/>
              </a:lnSpc>
            </a:pPr>
            <a:endParaRPr lang="en-US" sz="30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42925" lvl="1" indent="-271462" algn="l">
              <a:lnSpc>
                <a:spcPts val="3240"/>
              </a:lnSpc>
            </a:pPr>
            <a:endParaRPr lang="en-US" sz="300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7787282" y="2621620"/>
            <a:ext cx="9580875" cy="1353596"/>
            <a:chOff x="0" y="0"/>
            <a:chExt cx="12774500" cy="1804795"/>
          </a:xfrm>
        </p:grpSpPr>
        <p:sp>
          <p:nvSpPr>
            <p:cNvPr id="9" name="TextBox 9"/>
            <p:cNvSpPr txBox="1"/>
            <p:nvPr/>
          </p:nvSpPr>
          <p:spPr>
            <a:xfrm>
              <a:off x="0" y="-142875"/>
              <a:ext cx="9909334" cy="17422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85"/>
                </a:lnSpc>
                <a:spcBef>
                  <a:spcPct val="0"/>
                </a:spcBef>
              </a:pPr>
              <a:r>
                <a:rPr lang="en-US" sz="7918">
                  <a:solidFill>
                    <a:srgbClr val="590202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E      = E          - 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65686" y="1054937"/>
              <a:ext cx="1409911" cy="749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0"/>
                </a:lnSpc>
                <a:spcBef>
                  <a:spcPct val="0"/>
                </a:spcBef>
              </a:pPr>
              <a:r>
                <a:rPr lang="en-US" sz="3393">
                  <a:solidFill>
                    <a:srgbClr val="590202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Cell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051630" y="1054937"/>
              <a:ext cx="2865166" cy="749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0"/>
                </a:lnSpc>
                <a:spcBef>
                  <a:spcPct val="0"/>
                </a:spcBef>
              </a:pPr>
              <a:r>
                <a:rPr lang="en-US" sz="3393">
                  <a:solidFill>
                    <a:srgbClr val="590202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Cathode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909334" y="1054937"/>
              <a:ext cx="2865166" cy="749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0"/>
                </a:lnSpc>
                <a:spcBef>
                  <a:spcPct val="0"/>
                </a:spcBef>
              </a:pPr>
              <a:r>
                <a:rPr lang="en-US" sz="3393">
                  <a:solidFill>
                    <a:srgbClr val="590202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Anode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474106" y="206106"/>
            <a:ext cx="6973487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CIRCUIT DESIGN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5285" y="3283412"/>
            <a:ext cx="8235564" cy="5103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44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Components:</a:t>
            </a:r>
          </a:p>
          <a:p>
            <a:pPr algn="l">
              <a:lnSpc>
                <a:spcPts val="3888"/>
              </a:lnSpc>
            </a:pPr>
            <a:endParaRPr lang="en-US" sz="3600" b="1" dirty="0">
              <a:solidFill>
                <a:srgbClr val="59020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40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Voltage Sensor for capturing voltage levels.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endParaRPr lang="en-US" sz="40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40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AD620 Amplifier processes signals.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endParaRPr lang="en-US" sz="40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40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Arduino reads and displays values.</a:t>
            </a: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endParaRPr lang="en-US" sz="40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42925" lvl="1" indent="-271462" algn="l">
              <a:lnSpc>
                <a:spcPts val="3240"/>
              </a:lnSpc>
              <a:buFont typeface="Arial"/>
              <a:buChar char="•"/>
            </a:pPr>
            <a:r>
              <a:rPr lang="en-US" sz="40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Bluetooth module for wireless transmission.</a:t>
            </a:r>
          </a:p>
          <a:p>
            <a:pPr marL="542925" lvl="1" indent="-271462" algn="l">
              <a:lnSpc>
                <a:spcPts val="3240"/>
              </a:lnSpc>
            </a:pPr>
            <a:endParaRPr lang="en-US" sz="30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Freeform 7" descr="A diagram of a circuit board  Description automatically generated"/>
          <p:cNvSpPr/>
          <p:nvPr/>
        </p:nvSpPr>
        <p:spPr>
          <a:xfrm>
            <a:off x="8981113" y="1899627"/>
            <a:ext cx="8581602" cy="7193842"/>
          </a:xfrm>
          <a:custGeom>
            <a:avLst/>
            <a:gdLst/>
            <a:ahLst/>
            <a:cxnLst/>
            <a:rect l="l" t="t" r="r" b="b"/>
            <a:pathLst>
              <a:path w="8581602" h="7193842">
                <a:moveTo>
                  <a:pt x="0" y="0"/>
                </a:moveTo>
                <a:lnTo>
                  <a:pt x="8581602" y="0"/>
                </a:lnTo>
                <a:lnTo>
                  <a:pt x="8581602" y="7193842"/>
                </a:lnTo>
                <a:lnTo>
                  <a:pt x="0" y="7193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" t="-2825" r="-12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65271"/>
            <a:chOff x="0" y="0"/>
            <a:chExt cx="4816593" cy="333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33240"/>
            </a:xfrm>
            <a:custGeom>
              <a:avLst/>
              <a:gdLst/>
              <a:ahLst/>
              <a:cxnLst/>
              <a:rect l="l" t="t" r="r" b="b"/>
              <a:pathLst>
                <a:path w="4816592" h="333240">
                  <a:moveTo>
                    <a:pt x="0" y="0"/>
                  </a:moveTo>
                  <a:lnTo>
                    <a:pt x="4816592" y="0"/>
                  </a:lnTo>
                  <a:lnTo>
                    <a:pt x="4816592" y="333240"/>
                  </a:lnTo>
                  <a:lnTo>
                    <a:pt x="0" y="333240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7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83332" y="1973743"/>
            <a:ext cx="8428368" cy="7145126"/>
          </a:xfrm>
          <a:custGeom>
            <a:avLst/>
            <a:gdLst/>
            <a:ahLst/>
            <a:cxnLst/>
            <a:rect l="l" t="t" r="r" b="b"/>
            <a:pathLst>
              <a:path w="8428368" h="7145126">
                <a:moveTo>
                  <a:pt x="0" y="0"/>
                </a:moveTo>
                <a:lnTo>
                  <a:pt x="8428368" y="0"/>
                </a:lnTo>
                <a:lnTo>
                  <a:pt x="8428368" y="7145126"/>
                </a:lnTo>
                <a:lnTo>
                  <a:pt x="0" y="7145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16" r="-65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48740" y="206106"/>
            <a:ext cx="15590520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CALIBRATION 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0600" y="2705100"/>
            <a:ext cx="10246624" cy="4226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Voltage Sensor Calibration</a:t>
            </a:r>
          </a:p>
          <a:p>
            <a:pPr algn="l">
              <a:lnSpc>
                <a:spcPts val="5184"/>
              </a:lnSpc>
            </a:pPr>
            <a:endParaRPr lang="en-US" sz="4800" b="1" dirty="0">
              <a:solidFill>
                <a:srgbClr val="59020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8"/>
              </a:lnSpc>
            </a:pPr>
            <a:r>
              <a:rPr lang="en-US" sz="36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voltage sensor</a:t>
            </a:r>
          </a:p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Voltage=(AnalogRead∗0.0234)−0.3486 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8"/>
              </a:lnSpc>
            </a:pPr>
            <a:r>
              <a:rPr lang="en-US" sz="3600" b="1" dirty="0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AD620</a:t>
            </a:r>
          </a:p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OutVoltage=(InVoltage∗22.541)−0.0144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59020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32070"/>
            <a:chOff x="0" y="0"/>
            <a:chExt cx="4816593" cy="3508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50833"/>
            </a:xfrm>
            <a:custGeom>
              <a:avLst/>
              <a:gdLst/>
              <a:ahLst/>
              <a:cxnLst/>
              <a:rect l="l" t="t" r="r" b="b"/>
              <a:pathLst>
                <a:path w="4816592" h="350833">
                  <a:moveTo>
                    <a:pt x="0" y="0"/>
                  </a:moveTo>
                  <a:lnTo>
                    <a:pt x="4816592" y="0"/>
                  </a:lnTo>
                  <a:lnTo>
                    <a:pt x="4816592" y="350833"/>
                  </a:lnTo>
                  <a:lnTo>
                    <a:pt x="0" y="350833"/>
                  </a:lnTo>
                  <a:close/>
                </a:path>
              </a:pathLst>
            </a:custGeom>
            <a:solidFill>
              <a:srgbClr val="F4BC2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89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215" t="81" b="81"/>
          <a:stretch>
            <a:fillRect/>
          </a:stretch>
        </p:blipFill>
        <p:spPr>
          <a:xfrm>
            <a:off x="7270074" y="1332070"/>
            <a:ext cx="3836917" cy="870554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48740" y="239505"/>
            <a:ext cx="15590520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59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DEVELOPED ANDROID APPLICATION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90202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433</Words>
  <Application>Microsoft Office PowerPoint</Application>
  <PresentationFormat>Custom</PresentationFormat>
  <Paragraphs>136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Canva Sans</vt:lpstr>
      <vt:lpstr>Arimo</vt:lpstr>
      <vt:lpstr>Calibri</vt:lpstr>
      <vt:lpstr>Arial</vt:lpstr>
      <vt:lpstr>Arimo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 Meter Presentation.pptx</dc:title>
  <dc:creator>PRASAD MADURANGA</dc:creator>
  <cp:lastModifiedBy>PS/2014/190 - RAJAPAKSHA R.M.I.U.</cp:lastModifiedBy>
  <cp:revision>2</cp:revision>
  <dcterms:created xsi:type="dcterms:W3CDTF">2006-08-16T00:00:00Z</dcterms:created>
  <dcterms:modified xsi:type="dcterms:W3CDTF">2024-11-08T03:41:53Z</dcterms:modified>
  <dc:identifier>DAGV0BPVfWk</dc:identifier>
</cp:coreProperties>
</file>