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81" r:id="rId2"/>
    <p:sldId id="682" r:id="rId3"/>
  </p:sldIdLst>
  <p:sldSz cx="9144000" cy="6858000" type="screen4x3"/>
  <p:notesSz cx="7010400" cy="9296400"/>
  <p:custDataLst>
    <p:tags r:id="rId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AR PL ShanHeiSun Uni"/>
        <a:cs typeface="AR PL ShanHeiSun Uni"/>
      </a:defRPr>
    </a:lvl1pPr>
    <a:lvl2pPr marL="457200" algn="l" defTabSz="457200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AR PL ShanHeiSun Uni"/>
        <a:cs typeface="AR PL ShanHeiSun Uni"/>
      </a:defRPr>
    </a:lvl2pPr>
    <a:lvl3pPr marL="914400" algn="l" defTabSz="457200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AR PL ShanHeiSun Uni"/>
        <a:cs typeface="AR PL ShanHeiSun Uni"/>
      </a:defRPr>
    </a:lvl3pPr>
    <a:lvl4pPr marL="1371600" algn="l" defTabSz="457200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AR PL ShanHeiSun Uni"/>
        <a:cs typeface="AR PL ShanHeiSun Uni"/>
      </a:defRPr>
    </a:lvl4pPr>
    <a:lvl5pPr marL="1828800" algn="l" defTabSz="457200" rtl="0" fontAlgn="base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AR PL ShanHeiSun Uni"/>
        <a:cs typeface="AR PL ShanHeiSun Uni"/>
      </a:defRPr>
    </a:lvl5pPr>
    <a:lvl6pPr marL="2286000" algn="l" defTabSz="914400" rtl="0" eaLnBrk="1" latinLnBrk="0" hangingPunct="1">
      <a:defRPr sz="1600" b="1" kern="1200">
        <a:solidFill>
          <a:schemeClr val="bg1"/>
        </a:solidFill>
        <a:latin typeface="Arial" pitchFamily="34" charset="0"/>
        <a:ea typeface="AR PL ShanHeiSun Uni"/>
        <a:cs typeface="AR PL ShanHeiSun Uni"/>
      </a:defRPr>
    </a:lvl6pPr>
    <a:lvl7pPr marL="2743200" algn="l" defTabSz="914400" rtl="0" eaLnBrk="1" latinLnBrk="0" hangingPunct="1">
      <a:defRPr sz="1600" b="1" kern="1200">
        <a:solidFill>
          <a:schemeClr val="bg1"/>
        </a:solidFill>
        <a:latin typeface="Arial" pitchFamily="34" charset="0"/>
        <a:ea typeface="AR PL ShanHeiSun Uni"/>
        <a:cs typeface="AR PL ShanHeiSun Uni"/>
      </a:defRPr>
    </a:lvl7pPr>
    <a:lvl8pPr marL="3200400" algn="l" defTabSz="914400" rtl="0" eaLnBrk="1" latinLnBrk="0" hangingPunct="1">
      <a:defRPr sz="1600" b="1" kern="1200">
        <a:solidFill>
          <a:schemeClr val="bg1"/>
        </a:solidFill>
        <a:latin typeface="Arial" pitchFamily="34" charset="0"/>
        <a:ea typeface="AR PL ShanHeiSun Uni"/>
        <a:cs typeface="AR PL ShanHeiSun Uni"/>
      </a:defRPr>
    </a:lvl8pPr>
    <a:lvl9pPr marL="3657600" algn="l" defTabSz="914400" rtl="0" eaLnBrk="1" latinLnBrk="0" hangingPunct="1">
      <a:defRPr sz="1600" b="1" kern="1200">
        <a:solidFill>
          <a:schemeClr val="bg1"/>
        </a:solidFill>
        <a:latin typeface="Arial" pitchFamily="34" charset="0"/>
        <a:ea typeface="AR PL ShanHeiSun Uni"/>
        <a:cs typeface="AR PL ShanHeiSun Uni"/>
      </a:defRPr>
    </a:lvl9pPr>
  </p:defaultTextStyle>
  <p:extLst>
    <p:ext uri="{521415D9-36F7-43E2-AB2F-B90AF26B5E84}">
      <p14:sectionLst xmlns:p14="http://schemas.microsoft.com/office/powerpoint/2010/main">
        <p14:section name="Default Section" id="{029760F3-566C-4902-9CED-81234007D172}">
          <p14:sldIdLst>
            <p14:sldId id="681"/>
            <p14:sldId id="6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9" userDrawn="1">
          <p15:clr>
            <a:srgbClr val="A4A3A4"/>
          </p15:clr>
        </p15:guide>
        <p15:guide id="2" pos="20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800"/>
    <a:srgbClr val="0226CF"/>
    <a:srgbClr val="032ADF"/>
    <a:srgbClr val="003C7C"/>
    <a:srgbClr val="FF9F00"/>
    <a:srgbClr val="03F0FF"/>
    <a:srgbClr val="80FB7F"/>
    <a:srgbClr val="3FFCBF"/>
    <a:srgbClr val="01A9F8"/>
    <a:srgbClr val="F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3" autoAdjust="0"/>
    <p:restoredTop sz="84409" autoAdjust="0"/>
  </p:normalViewPr>
  <p:slideViewPr>
    <p:cSldViewPr>
      <p:cViewPr>
        <p:scale>
          <a:sx n="91" d="100"/>
          <a:sy n="91" d="100"/>
        </p:scale>
        <p:origin x="1608" y="4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64"/>
    </p:cViewPr>
  </p:sorterViewPr>
  <p:notesViewPr>
    <p:cSldViewPr>
      <p:cViewPr varScale="1">
        <p:scale>
          <a:sx n="90" d="100"/>
          <a:sy n="90" d="100"/>
        </p:scale>
        <p:origin x="-3684" y="-108"/>
      </p:cViewPr>
      <p:guideLst>
        <p:guide orient="horz" pos="2789"/>
        <p:guide pos="20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7F087ADA-801B-4210-99E2-BC52248B1F7D}" type="datetimeFigureOut">
              <a:rPr lang="en-US" smtClean="0"/>
              <a:pPr/>
              <a:t>5/5/16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2F92462D-B442-4985-A7A3-756D22400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66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" y="1"/>
            <a:ext cx="3036623" cy="4642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973779" y="1"/>
            <a:ext cx="3036623" cy="4642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2253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2688" y="696913"/>
            <a:ext cx="4640262" cy="3481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34111" y="4416101"/>
            <a:ext cx="5136092" cy="4177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" y="8832195"/>
            <a:ext cx="3036623" cy="4642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973778" y="8830661"/>
            <a:ext cx="3030538" cy="4580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997" tIns="46499" rIns="92997" bIns="46499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697767" algn="l"/>
                <a:tab pos="1395534" algn="l"/>
                <a:tab pos="2093302" algn="l"/>
                <a:tab pos="2791069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defRPr>
            </a:lvl1pPr>
          </a:lstStyle>
          <a:p>
            <a:pPr>
              <a:defRPr/>
            </a:pPr>
            <a:fld id="{DF14639F-79EB-47CC-98D4-83986FFE0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574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Preliminary results is as follows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2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Preliminary results is as follows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590800"/>
            <a:ext cx="6400800" cy="8382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3C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114800"/>
            <a:ext cx="5334000" cy="990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3C7D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722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0" y="152400"/>
            <a:ext cx="9144000" cy="11430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52400" y="152400"/>
            <a:ext cx="8862369" cy="1905000"/>
            <a:chOff x="562047" y="2895600"/>
            <a:chExt cx="8557569" cy="1676400"/>
          </a:xfrm>
        </p:grpSpPr>
        <p:grpSp>
          <p:nvGrpSpPr>
            <p:cNvPr id="3" name="Group 9"/>
            <p:cNvGrpSpPr/>
            <p:nvPr/>
          </p:nvGrpSpPr>
          <p:grpSpPr>
            <a:xfrm>
              <a:off x="3117040" y="2895600"/>
              <a:ext cx="6002576" cy="1676400"/>
              <a:chOff x="1664208" y="2971800"/>
              <a:chExt cx="6002576" cy="1676400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994"/>
              <a:stretch>
                <a:fillRect/>
              </a:stretch>
            </p:blipFill>
            <p:spPr bwMode="auto">
              <a:xfrm>
                <a:off x="1664208" y="2971800"/>
                <a:ext cx="4724400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456" y="2971800"/>
                <a:ext cx="1294328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67238" y="3424238"/>
              <a:ext cx="9525" cy="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 descr="C:\Users\dbwork\AppData\Local\Temp\UI-01-060329-019.jp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47" y="2895600"/>
              <a:ext cx="2520902" cy="1676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46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63000" y="65810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B12F5C-36A3-49C3-A704-D8B08C9187BE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46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63000" y="65810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38E1EFF-BF9D-4093-9536-7C1ABE5B78EE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3657600" cy="4953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800600" y="1219200"/>
            <a:ext cx="3657600" cy="4953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46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763000" y="65810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38E1EFF-BF9D-4093-9536-7C1ABE5B78EE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46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457200" y="99060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763000" y="65810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38E1EFF-BF9D-4093-9536-7C1ABE5B78EE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" name="Picture 9" descr="leaves_next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647700"/>
            <a:ext cx="1143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leaves_next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200025"/>
            <a:ext cx="304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rgbClr val="003C7D"/>
          </a:solidFill>
          <a:latin typeface="+mn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4">
              <a:lumMod val="10000"/>
            </a:schemeClr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accent4">
              <a:lumMod val="10000"/>
            </a:schemeClr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4">
              <a:lumMod val="10000"/>
            </a:schemeClr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4">
              <a:lumMod val="10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true state without control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971600" y="1423636"/>
            <a:ext cx="7056784" cy="270504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1060202"/>
            <a:ext cx="22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Freeway traffic</a:t>
            </a:r>
            <a:endParaRPr lang="en-US" sz="1800" dirty="0"/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-84962" y="2483577"/>
            <a:ext cx="1836042" cy="27050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39674" y="2301681"/>
            <a:ext cx="85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Time</a:t>
            </a:r>
            <a:endParaRPr lang="en-US" sz="1800" dirty="0"/>
          </a:p>
        </p:txBody>
      </p:sp>
      <p:sp>
        <p:nvSpPr>
          <p:cNvPr id="14" name="Right Arrow 13"/>
          <p:cNvSpPr/>
          <p:nvPr/>
        </p:nvSpPr>
        <p:spPr bwMode="auto">
          <a:xfrm rot="4560000">
            <a:off x="1230774" y="5370405"/>
            <a:ext cx="1836920" cy="28285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 rot="4560000">
            <a:off x="1411686" y="5544070"/>
            <a:ext cx="110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Time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 rot="20760000">
            <a:off x="3161186" y="3593268"/>
            <a:ext cx="14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On-ramp</a:t>
            </a:r>
            <a:endParaRPr lang="en-US" sz="1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167" y="2104539"/>
            <a:ext cx="474602" cy="3340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68215" y="2080383"/>
            <a:ext cx="433946" cy="34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10481" y="1727800"/>
            <a:ext cx="645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mph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63981" y="5134917"/>
            <a:ext cx="433946" cy="34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74558" y="3599227"/>
            <a:ext cx="433946" cy="34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 bwMode="auto">
          <a:xfrm rot="16200000">
            <a:off x="7228951" y="3073809"/>
            <a:ext cx="302722" cy="1296144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01634" y="3868167"/>
            <a:ext cx="148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FF0000"/>
                </a:solidFill>
              </a:rPr>
              <a:t>Congestion</a:t>
            </a:r>
            <a:endParaRPr lang="en-US" sz="2000" b="0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0" dirty="0" smtClean="0">
                <a:solidFill>
                  <a:srgbClr val="FF0000"/>
                </a:solidFill>
              </a:rPr>
              <a:t>(0.5 mile)</a:t>
            </a:r>
            <a:endParaRPr lang="en-US" sz="2000" b="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0240" r="10531" b="10875"/>
          <a:stretch/>
        </p:blipFill>
        <p:spPr>
          <a:xfrm rot="5400000">
            <a:off x="3563489" y="-894374"/>
            <a:ext cx="1869713" cy="70600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2" t="43102" r="10710" b="11046"/>
          <a:stretch/>
        </p:blipFill>
        <p:spPr>
          <a:xfrm rot="4560000">
            <a:off x="3154962" y="3203220"/>
            <a:ext cx="1861101" cy="36804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 rot="20774215">
            <a:off x="1985278" y="3914783"/>
            <a:ext cx="3671611" cy="238328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04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true state without control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971600" y="1423636"/>
            <a:ext cx="7056784" cy="270504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-84962" y="2483577"/>
            <a:ext cx="1836042" cy="27050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39674" y="2301681"/>
            <a:ext cx="85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Time</a:t>
            </a:r>
            <a:endParaRPr lang="en-US" sz="1800" dirty="0"/>
          </a:p>
        </p:txBody>
      </p:sp>
      <p:sp>
        <p:nvSpPr>
          <p:cNvPr id="14" name="Right Arrow 13"/>
          <p:cNvSpPr/>
          <p:nvPr/>
        </p:nvSpPr>
        <p:spPr bwMode="auto">
          <a:xfrm rot="4560000">
            <a:off x="1230774" y="5370405"/>
            <a:ext cx="1836920" cy="28285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 rot="4560000">
            <a:off x="1411686" y="5544070"/>
            <a:ext cx="110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Time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 rot="20760000">
            <a:off x="3162224" y="3601720"/>
            <a:ext cx="136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On-ramp</a:t>
            </a:r>
            <a:endParaRPr lang="en-US" sz="1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167" y="2104539"/>
            <a:ext cx="474602" cy="3340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68215" y="2080383"/>
            <a:ext cx="433946" cy="34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10481" y="1727800"/>
            <a:ext cx="645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mph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63981" y="5134917"/>
            <a:ext cx="433946" cy="34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74558" y="3599227"/>
            <a:ext cx="433946" cy="34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4" t="10648" r="9591" b="10845"/>
          <a:stretch/>
        </p:blipFill>
        <p:spPr>
          <a:xfrm rot="5400000">
            <a:off x="3560890" y="-896975"/>
            <a:ext cx="1874912" cy="70600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 rot="20774215">
            <a:off x="1985278" y="3914783"/>
            <a:ext cx="3671611" cy="238328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43227" r="10791" b="11147"/>
          <a:stretch/>
        </p:blipFill>
        <p:spPr>
          <a:xfrm rot="4560000">
            <a:off x="3151284" y="3206021"/>
            <a:ext cx="1858568" cy="36799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35896" y="1060202"/>
            <a:ext cx="22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Freeway traffic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OKIA20FIVE@YFXKMNSFUVWXY5MJ" val="3310"/>
  <p:tag name="FIRSTDAN20WORK@YFXKMNSFUVWXY5MJ" val="3732"/>
  <p:tag name="FIRSTDBWORK@EKGOKAGFUVWZY553" val="3938"/>
</p:tagLst>
</file>

<file path=ppt/theme/theme1.xml><?xml version="1.0" encoding="utf-8"?>
<a:theme xmlns:a="http://schemas.openxmlformats.org/drawingml/2006/main" name="UIUC-StructuresSeminar">
  <a:themeElements>
    <a:clrScheme name="UIUC">
      <a:dk1>
        <a:srgbClr val="000000"/>
      </a:dk1>
      <a:lt1>
        <a:srgbClr val="000000"/>
      </a:lt1>
      <a:dk2>
        <a:srgbClr val="003C7D"/>
      </a:dk2>
      <a:lt2>
        <a:srgbClr val="FFFFFF"/>
      </a:lt2>
      <a:accent1>
        <a:srgbClr val="003C7D"/>
      </a:accent1>
      <a:accent2>
        <a:srgbClr val="FF6600"/>
      </a:accent2>
      <a:accent3>
        <a:srgbClr val="00B050"/>
      </a:accent3>
      <a:accent4>
        <a:srgbClr val="7030A0"/>
      </a:accent4>
      <a:accent5>
        <a:srgbClr val="FF000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UIUC-StructuresSeminar</Template>
  <TotalTime>22948</TotalTime>
  <Words>47</Words>
  <Application>Microsoft Macintosh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 PL ShanHeiSun Uni</vt:lpstr>
      <vt:lpstr>DejaVuSans</vt:lpstr>
      <vt:lpstr>ＭＳ Ｐゴシック</vt:lpstr>
      <vt:lpstr>Times New Roman</vt:lpstr>
      <vt:lpstr>Arial</vt:lpstr>
      <vt:lpstr>UIUC-StructuresSeminar</vt:lpstr>
      <vt:lpstr>Simulation results: true state without control</vt:lpstr>
      <vt:lpstr>Simulation results: true state without control</vt:lpstr>
    </vt:vector>
  </TitlesOfParts>
  <Manager/>
  <Company>Microsoft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498</dc:title>
  <dc:subject/>
  <dc:creator>Ren</dc:creator>
  <cp:keywords/>
  <dc:description/>
  <cp:lastModifiedBy>Li, Yanning</cp:lastModifiedBy>
  <cp:revision>4086</cp:revision>
  <cp:lastPrinted>2016-04-25T13:57:03Z</cp:lastPrinted>
  <dcterms:created xsi:type="dcterms:W3CDTF">2011-04-01T14:18:04Z</dcterms:created>
  <dcterms:modified xsi:type="dcterms:W3CDTF">2016-05-06T03:42:17Z</dcterms:modified>
  <cp:category/>
</cp:coreProperties>
</file>