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89" r:id="rId6"/>
    <p:sldId id="264" r:id="rId7"/>
    <p:sldId id="283" r:id="rId8"/>
    <p:sldId id="284" r:id="rId9"/>
    <p:sldId id="290" r:id="rId10"/>
    <p:sldId id="267" r:id="rId11"/>
    <p:sldId id="285" r:id="rId12"/>
    <p:sldId id="286" r:id="rId13"/>
    <p:sldId id="287" r:id="rId14"/>
    <p:sldId id="288" r:id="rId15"/>
    <p:sldId id="277" r:id="rId16"/>
    <p:sldId id="282" r:id="rId17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86368"/>
  </p:normalViewPr>
  <p:slideViewPr>
    <p:cSldViewPr snapToGrid="0">
      <p:cViewPr>
        <p:scale>
          <a:sx n="111" d="100"/>
          <a:sy n="111" d="100"/>
        </p:scale>
        <p:origin x="2592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89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9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055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609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5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776784" y="3020087"/>
            <a:ext cx="3752160" cy="1047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Iterative Closest Point ( ICP )</a:t>
            </a:r>
          </a:p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 Review</a:t>
            </a:r>
          </a:p>
          <a:p>
            <a:pPr algn="r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endParaRPr lang="en-US" altLang="ko-KR" sz="1400"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45441" y="7959679"/>
            <a:ext cx="1462473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발표자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: 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고대걸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2026150" y="3062204"/>
            <a:ext cx="2417863" cy="3551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spc="-15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Compute the closest points 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141462" y="7380365"/>
            <a:ext cx="1914200" cy="5551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300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Registration</a:t>
            </a:r>
            <a:endParaRPr sz="300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240398" y="2558940"/>
            <a:ext cx="575050" cy="42311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01</a:t>
            </a:r>
          </a:p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02</a:t>
            </a:r>
          </a:p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03</a:t>
            </a:r>
            <a:endParaRPr lang="en-US" dirty="0"/>
          </a:p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dirty="0"/>
              <a:t>04</a:t>
            </a:r>
            <a:endParaRPr dirty="0"/>
          </a:p>
        </p:txBody>
      </p:sp>
      <p:sp>
        <p:nvSpPr>
          <p:cNvPr id="329" name="Shape 329"/>
          <p:cNvSpPr/>
          <p:nvPr/>
        </p:nvSpPr>
        <p:spPr>
          <a:xfrm>
            <a:off x="918300" y="2496613"/>
            <a:ext cx="6360527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2305024"/>
            <a:ext cx="2291226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Mechanism of the ICP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Shape 331"/>
          <p:cNvSpPr/>
          <p:nvPr/>
        </p:nvSpPr>
        <p:spPr>
          <a:xfrm rot="18900000">
            <a:off x="3960430" y="6901607"/>
            <a:ext cx="276265" cy="2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 rotWithShape="1">
            <a:blip r:embed="rId2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2"/>
            <a:ext cx="486404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Iterative Closest Point Algorithm</a:t>
            </a:r>
            <a:r>
              <a:rPr lang="ko-KR" altLang="en-US" spc="-15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8" name="Shape 317">
            <a:extLst>
              <a:ext uri="{FF2B5EF4-FFF2-40B4-BE49-F238E27FC236}">
                <a16:creationId xmlns:a16="http://schemas.microsoft.com/office/drawing/2014/main" id="{8AE742F1-BBCD-CA8C-B956-4A4AE79EE4FF}"/>
              </a:ext>
            </a:extLst>
          </p:cNvPr>
          <p:cNvSpPr/>
          <p:nvPr/>
        </p:nvSpPr>
        <p:spPr>
          <a:xfrm>
            <a:off x="2021789" y="4133748"/>
            <a:ext cx="2077385" cy="3551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Compute the registration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9" name="Shape 317">
            <a:extLst>
              <a:ext uri="{FF2B5EF4-FFF2-40B4-BE49-F238E27FC236}">
                <a16:creationId xmlns:a16="http://schemas.microsoft.com/office/drawing/2014/main" id="{F5425D2E-ACF8-086B-E570-13C3326484B1}"/>
              </a:ext>
            </a:extLst>
          </p:cNvPr>
          <p:cNvSpPr/>
          <p:nvPr/>
        </p:nvSpPr>
        <p:spPr>
          <a:xfrm>
            <a:off x="2021789" y="5146624"/>
            <a:ext cx="1834370" cy="3551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spc="-15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Apply the registration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0" name="Shape 317">
            <a:extLst>
              <a:ext uri="{FF2B5EF4-FFF2-40B4-BE49-F238E27FC236}">
                <a16:creationId xmlns:a16="http://schemas.microsoft.com/office/drawing/2014/main" id="{F25E08AD-6DB3-8516-BA74-C7D283F2353F}"/>
              </a:ext>
            </a:extLst>
          </p:cNvPr>
          <p:cNvSpPr/>
          <p:nvPr/>
        </p:nvSpPr>
        <p:spPr>
          <a:xfrm>
            <a:off x="2021789" y="6246517"/>
            <a:ext cx="2049172" cy="3551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spc="-150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Terminate the iteration  </a:t>
            </a:r>
            <a:endParaRPr spc="-15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D3825A-B32C-FA5E-BCC7-50661809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87" y="4114050"/>
            <a:ext cx="3000375" cy="4381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0345BD-D53F-3E3D-8894-E688F475B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013" y="2993770"/>
            <a:ext cx="2105025" cy="466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D65630-0B5D-9C79-DB76-8ACB794DB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292" y="5118045"/>
            <a:ext cx="2457450" cy="438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82B5D35-FA34-DE92-1E8F-9AC10F68D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958" y="6205001"/>
            <a:ext cx="2152650" cy="438150"/>
          </a:xfrm>
          <a:prstGeom prst="rect">
            <a:avLst/>
          </a:prstGeom>
        </p:spPr>
      </p:pic>
      <p:sp>
        <p:nvSpPr>
          <p:cNvPr id="23" name="Shape 120">
            <a:extLst>
              <a:ext uri="{FF2B5EF4-FFF2-40B4-BE49-F238E27FC236}">
                <a16:creationId xmlns:a16="http://schemas.microsoft.com/office/drawing/2014/main" id="{E09EB74E-8A8D-1767-E2D3-3D7FF988E0B8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7" name="Shape 329">
            <a:extLst>
              <a:ext uri="{FF2B5EF4-FFF2-40B4-BE49-F238E27FC236}">
                <a16:creationId xmlns:a16="http://schemas.microsoft.com/office/drawing/2014/main" id="{A29B885B-92C8-2D80-B2D6-D331A88AA843}"/>
              </a:ext>
            </a:extLst>
          </p:cNvPr>
          <p:cNvSpPr/>
          <p:nvPr/>
        </p:nvSpPr>
        <p:spPr>
          <a:xfrm>
            <a:off x="7485168" y="2496613"/>
            <a:ext cx="6360527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330">
            <a:extLst>
              <a:ext uri="{FF2B5EF4-FFF2-40B4-BE49-F238E27FC236}">
                <a16:creationId xmlns:a16="http://schemas.microsoft.com/office/drawing/2014/main" id="{0A7529DD-9043-5A1F-F650-CAAA478B042A}"/>
              </a:ext>
            </a:extLst>
          </p:cNvPr>
          <p:cNvSpPr/>
          <p:nvPr/>
        </p:nvSpPr>
        <p:spPr>
          <a:xfrm>
            <a:off x="7641564" y="2305024"/>
            <a:ext cx="2336110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Convergence Theorem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0A6F363-11EF-8AC4-A485-FA35C50FB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352" y="3102529"/>
            <a:ext cx="2352675" cy="7715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73891B8-6B18-1730-BE40-1E6E614DA1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0352" y="4368331"/>
            <a:ext cx="3343275" cy="69532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6EA435E-8047-CEE4-AAD2-8835FD695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352" y="5557933"/>
            <a:ext cx="2571750" cy="657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78F675F-34FF-BA41-81F1-502652C640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352" y="6709435"/>
            <a:ext cx="4295775" cy="3429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7D6DA84-B918-B064-8136-5CFA99867B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0352" y="7546610"/>
            <a:ext cx="3048000" cy="3333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0968900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2305024"/>
            <a:ext cx="2703197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Accelerated ICP Algorithm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2"/>
            <a:ext cx="486404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Iterative Closest Point Algorithm</a:t>
            </a:r>
            <a:r>
              <a:rPr lang="ko-KR" altLang="en-US" spc="-15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3" name="Shape 120">
            <a:extLst>
              <a:ext uri="{FF2B5EF4-FFF2-40B4-BE49-F238E27FC236}">
                <a16:creationId xmlns:a16="http://schemas.microsoft.com/office/drawing/2014/main" id="{E09EB74E-8A8D-1767-E2D3-3D7FF988E0B8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F03BC-8D50-ECDB-57B8-010F76C18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1405460" y="3040587"/>
            <a:ext cx="4174364" cy="4772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15C06F-6FE4-073E-C588-DA33B7472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82" y="2964338"/>
            <a:ext cx="4105717" cy="4900697"/>
          </a:xfrm>
          <a:prstGeom prst="rect">
            <a:avLst/>
          </a:prstGeom>
        </p:spPr>
      </p:pic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38833968-B127-63CE-35D6-7B778CAA478A}"/>
              </a:ext>
            </a:extLst>
          </p:cNvPr>
          <p:cNvSpPr/>
          <p:nvPr/>
        </p:nvSpPr>
        <p:spPr>
          <a:xfrm rot="18680728">
            <a:off x="6642278" y="3090664"/>
            <a:ext cx="339948" cy="188141"/>
          </a:xfrm>
          <a:prstGeom prst="leftArrow">
            <a:avLst/>
          </a:prstGeom>
          <a:solidFill>
            <a:srgbClr val="FF0000"/>
          </a:solidFill>
          <a:ln w="31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DC992006-9CC9-651C-4B79-4F8A21498D39}"/>
              </a:ext>
            </a:extLst>
          </p:cNvPr>
          <p:cNvSpPr/>
          <p:nvPr/>
        </p:nvSpPr>
        <p:spPr>
          <a:xfrm rot="18680728">
            <a:off x="7069188" y="3138684"/>
            <a:ext cx="339948" cy="188141"/>
          </a:xfrm>
          <a:prstGeom prst="leftArrow">
            <a:avLst/>
          </a:prstGeom>
          <a:solidFill>
            <a:srgbClr val="FF0000"/>
          </a:solidFill>
          <a:ln w="31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ECBCE4-3BCE-86C3-23C5-3A66D5261D80}"/>
              </a:ext>
            </a:extLst>
          </p:cNvPr>
          <p:cNvCxnSpPr>
            <a:cxnSpLocks/>
          </p:cNvCxnSpPr>
          <p:nvPr/>
        </p:nvCxnSpPr>
        <p:spPr>
          <a:xfrm flipH="1">
            <a:off x="6629345" y="3340194"/>
            <a:ext cx="34290" cy="4409346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99EE20-9D82-CC98-7DB9-CA1D87B9C3D9}"/>
              </a:ext>
            </a:extLst>
          </p:cNvPr>
          <p:cNvCxnSpPr>
            <a:cxnSpLocks/>
          </p:cNvCxnSpPr>
          <p:nvPr/>
        </p:nvCxnSpPr>
        <p:spPr>
          <a:xfrm>
            <a:off x="7033395" y="3422503"/>
            <a:ext cx="22860" cy="4327037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622371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1982264"/>
            <a:ext cx="9016275" cy="3201728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1790674"/>
            <a:ext cx="1997876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Point Set Matching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2096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3" name="Shape 120">
            <a:extLst>
              <a:ext uri="{FF2B5EF4-FFF2-40B4-BE49-F238E27FC236}">
                <a16:creationId xmlns:a16="http://schemas.microsoft.com/office/drawing/2014/main" id="{E09EB74E-8A8D-1767-E2D3-3D7FF988E0B8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C4D92-1C3E-08F9-A373-95C253FF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33" y="2187868"/>
            <a:ext cx="3860800" cy="284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5972A-0533-7C02-BA41-B325FBC3C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66" y="2225968"/>
            <a:ext cx="3810000" cy="280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5917D7-AC44-C7C3-CA24-AC9E0E6CC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33" y="5562593"/>
            <a:ext cx="3898900" cy="309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D88F7F-290E-C2D6-EB89-CB417008E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66" y="5562593"/>
            <a:ext cx="3848100" cy="3111500"/>
          </a:xfrm>
          <a:prstGeom prst="rect">
            <a:avLst/>
          </a:prstGeom>
        </p:spPr>
      </p:pic>
      <p:sp>
        <p:nvSpPr>
          <p:cNvPr id="19" name="Shape 329">
            <a:extLst>
              <a:ext uri="{FF2B5EF4-FFF2-40B4-BE49-F238E27FC236}">
                <a16:creationId xmlns:a16="http://schemas.microsoft.com/office/drawing/2014/main" id="{D84E60BA-ACEE-9E72-9DFB-9C0180192D20}"/>
              </a:ext>
            </a:extLst>
          </p:cNvPr>
          <p:cNvSpPr/>
          <p:nvPr/>
        </p:nvSpPr>
        <p:spPr>
          <a:xfrm>
            <a:off x="918300" y="5481382"/>
            <a:ext cx="9016275" cy="3201728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330">
            <a:extLst>
              <a:ext uri="{FF2B5EF4-FFF2-40B4-BE49-F238E27FC236}">
                <a16:creationId xmlns:a16="http://schemas.microsoft.com/office/drawing/2014/main" id="{B504CC8B-FA97-6792-F573-85E18DDCCDFB}"/>
              </a:ext>
            </a:extLst>
          </p:cNvPr>
          <p:cNvSpPr/>
          <p:nvPr/>
        </p:nvSpPr>
        <p:spPr>
          <a:xfrm>
            <a:off x="1074696" y="5289792"/>
            <a:ext cx="1664451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Curve Matching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6391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0968900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2305024"/>
            <a:ext cx="1824752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Surface Matching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3" name="Shape 120">
            <a:extLst>
              <a:ext uri="{FF2B5EF4-FFF2-40B4-BE49-F238E27FC236}">
                <a16:creationId xmlns:a16="http://schemas.microsoft.com/office/drawing/2014/main" id="{E09EB74E-8A8D-1767-E2D3-3D7FF988E0B8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5" name="그림 4" descr="탑이(가) 표시된 사진&#10;&#10;자동 생성된 설명">
            <a:extLst>
              <a:ext uri="{FF2B5EF4-FFF2-40B4-BE49-F238E27FC236}">
                <a16:creationId xmlns:a16="http://schemas.microsoft.com/office/drawing/2014/main" id="{FE703843-9B07-F922-51D5-261C45F3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90" y="3242049"/>
            <a:ext cx="3746500" cy="198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1A65F-5617-5535-8337-10D2C755C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5282716"/>
            <a:ext cx="3784600" cy="2971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0315FE-2405-A200-F60D-6B3EDD0F6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90" y="5596997"/>
            <a:ext cx="3695700" cy="2501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F05DA4-8CDF-706A-59BF-EE3A671E2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49" y="2612770"/>
            <a:ext cx="370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531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0968900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2305024"/>
            <a:ext cx="1824752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Surface Matching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39104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1"/>
            <a:ext cx="268396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ore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3" name="Shape 120">
            <a:extLst>
              <a:ext uri="{FF2B5EF4-FFF2-40B4-BE49-F238E27FC236}">
                <a16:creationId xmlns:a16="http://schemas.microsoft.com/office/drawing/2014/main" id="{E09EB74E-8A8D-1767-E2D3-3D7FF988E0B8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37E1C-FE06-440D-44D0-7B6E8FBF6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02" y="3993565"/>
            <a:ext cx="3543300" cy="302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4F8D9-7753-9E4E-4E26-E0E93E326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50" y="3616855"/>
            <a:ext cx="3683000" cy="3619500"/>
          </a:xfrm>
          <a:prstGeom prst="rect">
            <a:avLst/>
          </a:prstGeom>
        </p:spPr>
      </p:pic>
      <p:pic>
        <p:nvPicPr>
          <p:cNvPr id="7" name="그림 6" descr="텍스트, 선화이(가) 표시된 사진&#10;&#10;자동 생성된 설명">
            <a:extLst>
              <a:ext uri="{FF2B5EF4-FFF2-40B4-BE49-F238E27FC236}">
                <a16:creationId xmlns:a16="http://schemas.microsoft.com/office/drawing/2014/main" id="{F0E6C532-D7C2-CFB4-B554-0CC9E6CA6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50" y="3502555"/>
            <a:ext cx="3187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0408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20430" y="817302"/>
            <a:ext cx="1518578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05</a:t>
            </a:r>
          </a:p>
        </p:txBody>
      </p:sp>
      <p:sp>
        <p:nvSpPr>
          <p:cNvPr id="623" name="Shape 623"/>
          <p:cNvSpPr/>
          <p:nvPr/>
        </p:nvSpPr>
        <p:spPr>
          <a:xfrm>
            <a:off x="2367447" y="2987675"/>
            <a:ext cx="1356675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Advantages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741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625" name="Shape 625"/>
          <p:cNvSpPr/>
          <p:nvPr/>
        </p:nvSpPr>
        <p:spPr>
          <a:xfrm>
            <a:off x="1182393" y="2841391"/>
            <a:ext cx="3430075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182393" y="2841391"/>
            <a:ext cx="3430075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6558446" y="2987675"/>
            <a:ext cx="1541341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Disadvantage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932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632" name="Shape 632"/>
          <p:cNvSpPr/>
          <p:nvPr/>
        </p:nvSpPr>
        <p:spPr>
          <a:xfrm>
            <a:off x="5373393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5373393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825716" y="4415728"/>
            <a:ext cx="2143428" cy="1940168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Ignore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Generalization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Cost</a:t>
            </a:r>
          </a:p>
        </p:txBody>
      </p:sp>
      <p:sp>
        <p:nvSpPr>
          <p:cNvPr id="637" name="Shape 637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solidFill>
            <a:srgbClr val="FFFFFF">
              <a:alpha val="71312"/>
            </a:srgbClr>
          </a:solidFill>
          <a:ln w="12700">
            <a:solidFill>
              <a:srgbClr val="A6AAA9">
                <a:alpha val="71312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0876446" y="2987675"/>
            <a:ext cx="1117828" cy="447451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Limitation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10250021" y="2811075"/>
            <a:ext cx="520548" cy="724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640" name="Shape 640"/>
          <p:cNvSpPr/>
          <p:nvPr/>
        </p:nvSpPr>
        <p:spPr>
          <a:xfrm>
            <a:off x="9691392" y="2841391"/>
            <a:ext cx="3430076" cy="68921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691392" y="2841391"/>
            <a:ext cx="3430076" cy="4394705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Shape 634">
            <a:extLst>
              <a:ext uri="{FF2B5EF4-FFF2-40B4-BE49-F238E27FC236}">
                <a16:creationId xmlns:a16="http://schemas.microsoft.com/office/drawing/2014/main" id="{09239353-C0D5-E5E2-44CB-374071216F90}"/>
              </a:ext>
            </a:extLst>
          </p:cNvPr>
          <p:cNvSpPr/>
          <p:nvPr/>
        </p:nvSpPr>
        <p:spPr>
          <a:xfrm>
            <a:off x="6050701" y="4387777"/>
            <a:ext cx="2075461" cy="1940168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Value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sz="1600" spc="-160">
                <a:solidFill>
                  <a:srgbClr val="818181"/>
                </a:solidFill>
              </a:defRPr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Same</a:t>
            </a:r>
          </a:p>
        </p:txBody>
      </p:sp>
      <p:sp>
        <p:nvSpPr>
          <p:cNvPr id="3" name="Shape 634">
            <a:extLst>
              <a:ext uri="{FF2B5EF4-FFF2-40B4-BE49-F238E27FC236}">
                <a16:creationId xmlns:a16="http://schemas.microsoft.com/office/drawing/2014/main" id="{9D1F34F2-1FF1-4798-48F1-0990FC41014F}"/>
              </a:ext>
            </a:extLst>
          </p:cNvPr>
          <p:cNvSpPr/>
          <p:nvPr/>
        </p:nvSpPr>
        <p:spPr>
          <a:xfrm>
            <a:off x="10757906" y="5123612"/>
            <a:ext cx="1383926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</a:defRPr>
            </a:pPr>
            <a:r>
              <a:rPr lang="en-US" altLang="ko-KR" sz="28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SLAM?</a:t>
            </a: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8353B267-EEB9-7D20-5F9C-98041346203E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13151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9362127" y="4907896"/>
            <a:ext cx="4472913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for listening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1548320"/>
            <a:ext cx="5344621" cy="4012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Iterative Closest Point ( ICP ) </a:t>
            </a:r>
            <a:r>
              <a:rPr lang="en-US" altLang="ko-KR" sz="2000" b="1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Contents</a:t>
            </a:r>
          </a:p>
        </p:txBody>
      </p:sp>
      <p:sp>
        <p:nvSpPr>
          <p:cNvPr id="129" name="Shape 129"/>
          <p:cNvSpPr/>
          <p:nvPr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9484" y="2426387"/>
            <a:ext cx="5344621" cy="3761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&amp; Literature Review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 Preliminaries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Iterative  Closest Point Algorithm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Experimental Results</a:t>
            </a: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0C3B9B17-C0DB-DF52-0787-770304E540EB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6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513024" y="2957247"/>
            <a:ext cx="555393" cy="7149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170" name="Shape 170"/>
          <p:cNvSpPr/>
          <p:nvPr/>
        </p:nvSpPr>
        <p:spPr>
          <a:xfrm>
            <a:off x="3088650" y="3157935"/>
            <a:ext cx="1870918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ICP ‘s Idea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513024" y="4989247"/>
            <a:ext cx="555393" cy="7149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73" name="Shape 173"/>
          <p:cNvSpPr/>
          <p:nvPr/>
        </p:nvSpPr>
        <p:spPr>
          <a:xfrm>
            <a:off x="3088650" y="5189935"/>
            <a:ext cx="1870918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ICP ‘s advantages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513024" y="5612255"/>
            <a:ext cx="11040416" cy="9245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sz="1800" spc="-1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1800" spc="-15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egister sensed data from un-fixtured rigid objects with an ideal geometric model prior to shape inspection. 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sz="1800" spc="-15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Useful for deciding fundamental issues such as the congruence (shape equivalence) of different geometric representations</a:t>
            </a: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sz="1800" spc="-15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Useful for estimating the motion between point sets where the correspondences are not known.</a:t>
            </a:r>
            <a:endParaRPr lang="ko-KR" altLang="en-US" spc="-15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Shape 142">
            <a:extLst>
              <a:ext uri="{FF2B5EF4-FFF2-40B4-BE49-F238E27FC236}">
                <a16:creationId xmlns:a16="http://schemas.microsoft.com/office/drawing/2014/main" id="{12E8E2E8-3756-6213-B1F1-9C3978C84BD3}"/>
              </a:ext>
            </a:extLst>
          </p:cNvPr>
          <p:cNvSpPr/>
          <p:nvPr/>
        </p:nvSpPr>
        <p:spPr>
          <a:xfrm>
            <a:off x="820430" y="817302"/>
            <a:ext cx="114315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endParaRPr lang="ko-KR" altLang="en-US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44">
            <a:extLst>
              <a:ext uri="{FF2B5EF4-FFF2-40B4-BE49-F238E27FC236}">
                <a16:creationId xmlns:a16="http://schemas.microsoft.com/office/drawing/2014/main" id="{1528C9E3-CA8E-3BED-853B-F7BBF1C54618}"/>
              </a:ext>
            </a:extLst>
          </p:cNvPr>
          <p:cNvSpPr/>
          <p:nvPr/>
        </p:nvSpPr>
        <p:spPr>
          <a:xfrm>
            <a:off x="194004" y="1373311"/>
            <a:ext cx="8063035" cy="602049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15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Method for the accurate and computationally efficient registration of 3-D shapes</a:t>
            </a:r>
            <a:endParaRPr lang="ko-KR" altLang="en-US" sz="2000" spc="-15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F0AE4DA1-D293-F0D5-B8A4-63DE9CC942FE}"/>
              </a:ext>
            </a:extLst>
          </p:cNvPr>
          <p:cNvSpPr/>
          <p:nvPr/>
        </p:nvSpPr>
        <p:spPr>
          <a:xfrm>
            <a:off x="2513024" y="3579502"/>
            <a:ext cx="11718486" cy="6475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FontTx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en-US" altLang="ko-KR" sz="1800" spc="-15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given an adequate set of initial rotations and translations for a particular class of objects with a certain level of "shape complexity," </a:t>
            </a:r>
          </a:p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en-US" altLang="ko-KR" sz="1800" spc="-15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     one can globally minimize the mean-square distance metric over all six degrees of freedom by testing each initial registration. </a:t>
            </a:r>
            <a:endParaRPr lang="ko-KR" altLang="en-US" spc="-15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120">
            <a:extLst>
              <a:ext uri="{FF2B5EF4-FFF2-40B4-BE49-F238E27FC236}">
                <a16:creationId xmlns:a16="http://schemas.microsoft.com/office/drawing/2014/main" id="{CA4903FE-DC1A-03ED-91E2-7BC5AB5F294B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11480" y="2345001"/>
            <a:ext cx="13066667" cy="441703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&amp; Literature Review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411480" y="2214628"/>
            <a:ext cx="13066667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/>
              <a:t>Introduction</a:t>
            </a:r>
            <a:endParaRPr sz="1600" spc="-160" dirty="0"/>
          </a:p>
        </p:txBody>
      </p:sp>
      <p:sp>
        <p:nvSpPr>
          <p:cNvPr id="200" name="Shape 200"/>
          <p:cNvSpPr/>
          <p:nvPr/>
        </p:nvSpPr>
        <p:spPr>
          <a:xfrm>
            <a:off x="1177010" y="2823370"/>
            <a:ext cx="499132" cy="6387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201" name="Shape 201"/>
          <p:cNvSpPr/>
          <p:nvPr/>
        </p:nvSpPr>
        <p:spPr>
          <a:xfrm>
            <a:off x="1980912" y="2828585"/>
            <a:ext cx="9689084" cy="678284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interests </a:t>
            </a:r>
          </a:p>
          <a:p>
            <a:r>
              <a:rPr lang="en-US" altLang="ko-KR" sz="1800" b="1" spc="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en-US" altLang="ko-KR" sz="180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Does a segmented region from a range image match a subset of B-spline surfaces? </a:t>
            </a:r>
            <a:r>
              <a:rPr lang="en-US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177010" y="3585370"/>
            <a:ext cx="499132" cy="6387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203" name="Shape 203"/>
          <p:cNvSpPr/>
          <p:nvPr/>
        </p:nvSpPr>
        <p:spPr>
          <a:xfrm>
            <a:off x="1980912" y="3736779"/>
            <a:ext cx="948229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Solutions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986944" y="4084384"/>
            <a:ext cx="6635043" cy="87833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lvl="1" indent="-342900" algn="l">
              <a:buFontTx/>
              <a:buAutoNum type="arabicPeriod"/>
              <a:defRPr sz="1700" spc="-170">
                <a:solidFill>
                  <a:srgbClr val="818181"/>
                </a:solidFill>
              </a:defRPr>
            </a:pPr>
            <a:r>
              <a:rPr lang="en-US" altLang="ko-Kore-KR" spc="7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point-set matching problem without correspondence</a:t>
            </a:r>
            <a:endParaRPr lang="en-US" spc="7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342900" algn="l">
              <a:buAutoNum type="arabicPeriod"/>
              <a:defRPr sz="1700" spc="-170">
                <a:solidFill>
                  <a:srgbClr val="818181"/>
                </a:solidFill>
              </a:defRPr>
            </a:pPr>
            <a:r>
              <a:rPr lang="en-US" spc="7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Free-form surface matching problem</a:t>
            </a:r>
          </a:p>
          <a:p>
            <a:pPr marL="342900" lvl="1" indent="-342900" algn="l">
              <a:buAutoNum type="arabicPeriod"/>
              <a:defRPr sz="1700" spc="-170">
                <a:solidFill>
                  <a:srgbClr val="818181"/>
                </a:solidFill>
              </a:defRPr>
            </a:pPr>
            <a:r>
              <a:rPr lang="en-US" spc="7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free-form curve matching problem</a:t>
            </a:r>
            <a:endParaRPr spc="7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185309" y="4925290"/>
            <a:ext cx="499132" cy="6387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03</a:t>
            </a:r>
          </a:p>
        </p:txBody>
      </p:sp>
      <p:sp>
        <p:nvSpPr>
          <p:cNvPr id="206" name="Shape 206"/>
          <p:cNvSpPr/>
          <p:nvPr/>
        </p:nvSpPr>
        <p:spPr>
          <a:xfrm>
            <a:off x="1989211" y="5076698"/>
            <a:ext cx="1208878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Considering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989211" y="5410918"/>
            <a:ext cx="11488936" cy="1201504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marL="342900" lvl="1" indent="-342900" algn="l">
              <a:buAutoNum type="arabicPeriod"/>
              <a:defRPr sz="1700" spc="-170">
                <a:solidFill>
                  <a:srgbClr val="818181"/>
                </a:solidFill>
              </a:defRPr>
            </a:pPr>
            <a:r>
              <a:rPr lang="en-US" altLang="ko-KR" sz="1800" spc="-7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z="1800" spc="-7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or purposes of simplicity and relevance to inspection applications based on thousands of digitized points,</a:t>
            </a:r>
          </a:p>
          <a:p>
            <a:pPr lvl="1" indent="0" algn="l">
              <a:defRPr sz="1700" spc="-170">
                <a:solidFill>
                  <a:srgbClr val="818181"/>
                </a:solidFill>
              </a:defRPr>
            </a:pPr>
            <a:r>
              <a:rPr lang="en-US" altLang="ko-KR" sz="1800" spc="-7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sz="1800" spc="-7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the case of unequal uncertainty among points is not considered.</a:t>
            </a:r>
          </a:p>
          <a:p>
            <a:pPr lvl="1" indent="0" algn="l">
              <a:defRPr sz="1700" spc="-170">
                <a:solidFill>
                  <a:srgbClr val="818181"/>
                </a:solidFill>
              </a:defRPr>
            </a:pPr>
            <a:r>
              <a:rPr lang="en-US" altLang="ko-KR" sz="1800" spc="-7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2.   The removal of statistical outliers is considered a preprocessing step</a:t>
            </a:r>
            <a:endParaRPr lang="en-US" altLang="ko-KR" sz="1800" spc="-7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indent="0" algn="l">
              <a:defRPr sz="1700" spc="-170">
                <a:solidFill>
                  <a:srgbClr val="818181"/>
                </a:solidFill>
              </a:defRPr>
            </a:pPr>
            <a:r>
              <a:rPr lang="en-US" altLang="ko-KR" sz="1800" spc="-7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3.   </a:t>
            </a:r>
            <a:r>
              <a:rPr lang="en-US" altLang="ko-KR" sz="1800" spc="-7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The assumption that a high-accuracy noncontact measurement device does not generate bad data is reasonable </a:t>
            </a:r>
            <a:endParaRPr spc="-7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FFF3BD46-5D77-FBCC-D73E-3E5D4A53810C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11480" y="2345001"/>
            <a:ext cx="13066667" cy="5905499"/>
          </a:xfrm>
          <a:prstGeom prst="rect">
            <a:avLst/>
          </a:prstGeom>
          <a:ln w="635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&amp; Literature Review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99" name="Shape 199"/>
          <p:cNvSpPr/>
          <p:nvPr/>
        </p:nvSpPr>
        <p:spPr>
          <a:xfrm>
            <a:off x="411480" y="2214628"/>
            <a:ext cx="13066667" cy="469570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200" spc="-22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sz="2000" spc="-200" dirty="0"/>
              <a:t>Main Purpose</a:t>
            </a:r>
            <a:endParaRPr sz="1600" spc="-160" dirty="0"/>
          </a:p>
        </p:txBody>
      </p:sp>
      <p:sp>
        <p:nvSpPr>
          <p:cNvPr id="2" name="Shape 120">
            <a:extLst>
              <a:ext uri="{FF2B5EF4-FFF2-40B4-BE49-F238E27FC236}">
                <a16:creationId xmlns:a16="http://schemas.microsoft.com/office/drawing/2014/main" id="{FFF3BD46-5D77-FBCC-D73E-3E5D4A53810C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81200-CCB9-CCD1-A66B-029B069974C6}"/>
              </a:ext>
            </a:extLst>
          </p:cNvPr>
          <p:cNvSpPr txBox="1"/>
          <p:nvPr/>
        </p:nvSpPr>
        <p:spPr>
          <a:xfrm>
            <a:off x="3269628" y="6612201"/>
            <a:ext cx="7350369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ore-KR" sz="3200" dirty="0">
                <a:effectLst/>
                <a:latin typeface="CMSS10"/>
              </a:rPr>
              <a:t>-3D data in a sensor coordinate system. </a:t>
            </a:r>
          </a:p>
          <a:p>
            <a:pPr algn="l"/>
            <a:r>
              <a:rPr lang="en-US" altLang="ko-Kore-KR" sz="3200" dirty="0">
                <a:effectLst/>
                <a:latin typeface="CMSS10"/>
              </a:rPr>
              <a:t>-Model shape in model coordinate system. </a:t>
            </a:r>
            <a:endParaRPr lang="en-US" altLang="ko-Kore-KR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023EA-529C-191A-0906-4D8240C1FF6F}"/>
              </a:ext>
            </a:extLst>
          </p:cNvPr>
          <p:cNvSpPr txBox="1"/>
          <p:nvPr/>
        </p:nvSpPr>
        <p:spPr>
          <a:xfrm>
            <a:off x="599241" y="3407631"/>
            <a:ext cx="6629392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ore-KR" sz="3200" dirty="0">
                <a:effectLst/>
                <a:latin typeface="CMSS10"/>
              </a:rPr>
              <a:t>Goal is to minimize the distance between model shape and data shape. </a:t>
            </a:r>
            <a:endParaRPr lang="en-US" altLang="ko-Kore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01F6D-7CDE-6F5F-1E87-3508F875A556}"/>
              </a:ext>
            </a:extLst>
          </p:cNvPr>
          <p:cNvSpPr txBox="1"/>
          <p:nvPr/>
        </p:nvSpPr>
        <p:spPr>
          <a:xfrm>
            <a:off x="7286868" y="3367782"/>
            <a:ext cx="6088185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ore-KR" sz="3200" dirty="0">
                <a:effectLst/>
                <a:latin typeface="CMSS10"/>
              </a:rPr>
              <a:t>Optimal rotation or translation that aligns model shape and data shape. </a:t>
            </a:r>
            <a:endParaRPr lang="en-US" altLang="ko-Kore-KR" dirty="0">
              <a:effectLst/>
            </a:endParaRPr>
          </a:p>
        </p:txBody>
      </p:sp>
      <p:sp>
        <p:nvSpPr>
          <p:cNvPr id="9" name="Shape 331">
            <a:extLst>
              <a:ext uri="{FF2B5EF4-FFF2-40B4-BE49-F238E27FC236}">
                <a16:creationId xmlns:a16="http://schemas.microsoft.com/office/drawing/2014/main" id="{E85EE19A-F9B1-82DB-7032-675B1959C019}"/>
              </a:ext>
            </a:extLst>
          </p:cNvPr>
          <p:cNvSpPr/>
          <p:nvPr/>
        </p:nvSpPr>
        <p:spPr>
          <a:xfrm rot="18900000">
            <a:off x="6973866" y="5585467"/>
            <a:ext cx="276265" cy="2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9617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451">
            <a:extLst>
              <a:ext uri="{FF2B5EF4-FFF2-40B4-BE49-F238E27FC236}">
                <a16:creationId xmlns:a16="http://schemas.microsoft.com/office/drawing/2014/main" id="{362FA020-1C96-7C5A-9F53-8F8F4084CFE6}"/>
              </a:ext>
            </a:extLst>
          </p:cNvPr>
          <p:cNvSpPr/>
          <p:nvPr/>
        </p:nvSpPr>
        <p:spPr>
          <a:xfrm>
            <a:off x="388421" y="2345040"/>
            <a:ext cx="12704169" cy="5904255"/>
          </a:xfrm>
          <a:prstGeom prst="rect">
            <a:avLst/>
          </a:prstGeom>
          <a:solidFill>
            <a:srgbClr val="FFFFFF">
              <a:alpha val="64729"/>
            </a:srgbClr>
          </a:solidFill>
          <a:ln w="12700" cap="flat">
            <a:solidFill>
              <a:srgbClr val="A6AAA9">
                <a:alpha val="64729"/>
              </a:srgbClr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0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" name="Shape 197">
            <a:extLst>
              <a:ext uri="{FF2B5EF4-FFF2-40B4-BE49-F238E27FC236}">
                <a16:creationId xmlns:a16="http://schemas.microsoft.com/office/drawing/2014/main" id="{EB694447-5639-5A30-2A07-E00F938AF84A}"/>
              </a:ext>
            </a:extLst>
          </p:cNvPr>
          <p:cNvSpPr/>
          <p:nvPr/>
        </p:nvSpPr>
        <p:spPr>
          <a:xfrm>
            <a:off x="820429" y="817303"/>
            <a:ext cx="4471661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&amp; Literature Review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Shape 452">
            <a:extLst>
              <a:ext uri="{FF2B5EF4-FFF2-40B4-BE49-F238E27FC236}">
                <a16:creationId xmlns:a16="http://schemas.microsoft.com/office/drawing/2014/main" id="{6530D108-931B-D82F-FFA5-B6F06214CC7C}"/>
              </a:ext>
            </a:extLst>
          </p:cNvPr>
          <p:cNvSpPr/>
          <p:nvPr/>
        </p:nvSpPr>
        <p:spPr>
          <a:xfrm>
            <a:off x="1074420" y="2112290"/>
            <a:ext cx="2366010" cy="462840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 algn="ctr"/>
            <a:r>
              <a:rPr lang="en-US" sz="2400" b="1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Literature Review</a:t>
            </a:r>
            <a:endParaRPr b="1" dirty="0">
              <a:ln>
                <a:solidFill>
                  <a:srgbClr val="A6AAA9">
                    <a:alpha val="1000"/>
                  </a:srgbClr>
                </a:solidFill>
              </a:ln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hape 454">
            <a:extLst>
              <a:ext uri="{FF2B5EF4-FFF2-40B4-BE49-F238E27FC236}">
                <a16:creationId xmlns:a16="http://schemas.microsoft.com/office/drawing/2014/main" id="{24BFBFE8-422C-2D95-A020-31A64AC1F9F5}"/>
              </a:ext>
            </a:extLst>
          </p:cNvPr>
          <p:cNvSpPr/>
          <p:nvPr/>
        </p:nvSpPr>
        <p:spPr>
          <a:xfrm>
            <a:off x="646904" y="2409876"/>
            <a:ext cx="551326" cy="526999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01</a:t>
            </a: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02</a:t>
            </a:r>
          </a:p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03</a:t>
            </a:r>
          </a:p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04</a:t>
            </a:r>
            <a:endParaRPr lang="en-US" dirty="0"/>
          </a:p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dirty="0"/>
              <a:t>05</a:t>
            </a:r>
            <a:endParaRPr dirty="0"/>
          </a:p>
        </p:txBody>
      </p:sp>
      <p:sp>
        <p:nvSpPr>
          <p:cNvPr id="33" name="Shape 455">
            <a:extLst>
              <a:ext uri="{FF2B5EF4-FFF2-40B4-BE49-F238E27FC236}">
                <a16:creationId xmlns:a16="http://schemas.microsoft.com/office/drawing/2014/main" id="{188330B1-4A07-1F05-486E-C49A0C71C6F0}"/>
              </a:ext>
            </a:extLst>
          </p:cNvPr>
          <p:cNvSpPr/>
          <p:nvPr/>
        </p:nvSpPr>
        <p:spPr>
          <a:xfrm>
            <a:off x="1375343" y="2748745"/>
            <a:ext cx="11134993" cy="6475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1800" spc="-5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This work popularized the use of quaternions for least squares registration of corresponding 3-D point sets</a:t>
            </a:r>
          </a:p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b="1" spc="-50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Limitation : </a:t>
            </a:r>
            <a:r>
              <a:rPr lang="en-US" sz="1800" b="1" spc="-50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="1" spc="-5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 relied on the probable existence of reasonably large planar regions within a free-form shape</a:t>
            </a:r>
            <a:endParaRPr lang="en-US" b="1" spc="-50" dirty="0">
              <a:ln>
                <a:solidFill>
                  <a:srgbClr val="A6AAA9">
                    <a:alpha val="100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456">
            <a:extLst>
              <a:ext uri="{FF2B5EF4-FFF2-40B4-BE49-F238E27FC236}">
                <a16:creationId xmlns:a16="http://schemas.microsoft.com/office/drawing/2014/main" id="{DA517434-819A-4A3E-690D-8AA5284CCA44}"/>
              </a:ext>
            </a:extLst>
          </p:cNvPr>
          <p:cNvSpPr/>
          <p:nvPr/>
        </p:nvSpPr>
        <p:spPr>
          <a:xfrm>
            <a:off x="1353277" y="3884671"/>
            <a:ext cx="9657024" cy="6475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1800" spc="-5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Developed a solution to the free-form space curve matching problem without feature extraction</a:t>
            </a:r>
          </a:p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b="1" spc="-50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Limitation :</a:t>
            </a:r>
            <a:r>
              <a:rPr lang="en-US" altLang="ko-KR" sz="1800" b="1" spc="-5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It has difficulty with very noisy curves</a:t>
            </a:r>
            <a:endParaRPr b="1" spc="-50" dirty="0">
              <a:ln>
                <a:solidFill>
                  <a:srgbClr val="A6AAA9">
                    <a:alpha val="100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457">
            <a:extLst>
              <a:ext uri="{FF2B5EF4-FFF2-40B4-BE49-F238E27FC236}">
                <a16:creationId xmlns:a16="http://schemas.microsoft.com/office/drawing/2014/main" id="{6D62A368-D9DA-3377-6DC8-206DD7D702A3}"/>
              </a:ext>
            </a:extLst>
          </p:cNvPr>
          <p:cNvSpPr/>
          <p:nvPr/>
        </p:nvSpPr>
        <p:spPr>
          <a:xfrm>
            <a:off x="1371565" y="5146397"/>
            <a:ext cx="11153587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Solve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3-D point-set pose estimation problem using robust methods combined with the least squares SVD registration approach </a:t>
            </a:r>
          </a:p>
        </p:txBody>
      </p:sp>
      <p:sp>
        <p:nvSpPr>
          <p:cNvPr id="36" name="Shape 458">
            <a:extLst>
              <a:ext uri="{FF2B5EF4-FFF2-40B4-BE49-F238E27FC236}">
                <a16:creationId xmlns:a16="http://schemas.microsoft.com/office/drawing/2014/main" id="{F66FA0EC-24AC-D04D-6004-E8F3337868A6}"/>
              </a:ext>
            </a:extLst>
          </p:cNvPr>
          <p:cNvSpPr/>
          <p:nvPr/>
        </p:nvSpPr>
        <p:spPr>
          <a:xfrm>
            <a:off x="1400928" y="6180311"/>
            <a:ext cx="4904441" cy="3705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developed the extended Gaussian image (EGI) methods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Shape 458">
            <a:extLst>
              <a:ext uri="{FF2B5EF4-FFF2-40B4-BE49-F238E27FC236}">
                <a16:creationId xmlns:a16="http://schemas.microsoft.com/office/drawing/2014/main" id="{DE603B8E-0561-4CFE-2219-8CE6783F2A5E}"/>
              </a:ext>
            </a:extLst>
          </p:cNvPr>
          <p:cNvSpPr/>
          <p:nvPr/>
        </p:nvSpPr>
        <p:spPr>
          <a:xfrm>
            <a:off x="1423156" y="7045153"/>
            <a:ext cx="11669434" cy="64750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work in the area of implicit algebraic nonplanar 3-D estimation with applications to position estimation without feature extraction.</a:t>
            </a:r>
          </a:p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en-US" altLang="ko-KR" b="1" spc="-50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Limitation :</a:t>
            </a:r>
            <a:r>
              <a:rPr lang="en-US" altLang="ko-KR" sz="18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lang="en-US" altLang="ko-KR" sz="18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nclear that the effectiveness generalizes well to more complicated surfaces, such as terrain data or a human face. </a:t>
            </a:r>
            <a:endParaRPr b="1" dirty="0">
              <a:ln>
                <a:solidFill>
                  <a:srgbClr val="A6AAA9">
                    <a:alpha val="1000"/>
                  </a:srgb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20">
            <a:extLst>
              <a:ext uri="{FF2B5EF4-FFF2-40B4-BE49-F238E27FC236}">
                <a16:creationId xmlns:a16="http://schemas.microsoft.com/office/drawing/2014/main" id="{22B76278-EBEF-6A11-98E5-3948A060215D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3057129"/>
            <a:ext cx="4828855" cy="1089998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34774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 Preliminaries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3057129"/>
            <a:ext cx="4828855" cy="108999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16" name="Shape 416"/>
          <p:cNvSpPr/>
          <p:nvPr/>
        </p:nvSpPr>
        <p:spPr>
          <a:xfrm>
            <a:off x="1389295" y="2878240"/>
            <a:ext cx="321615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Parametric entity and entity set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A4C3F-2D04-8C76-D957-5C115C672383}"/>
                  </a:ext>
                </a:extLst>
              </p:cNvPr>
              <p:cNvSpPr txBox="1"/>
              <p:nvPr/>
            </p:nvSpPr>
            <p:spPr>
              <a:xfrm>
                <a:off x="1232899" y="6594161"/>
                <a:ext cx="5270930" cy="62632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sym typeface="Apple SD 산돌고딕 Neo 옅은체"/>
                        </a:rPr>
                        <m:t>𝑑</m:t>
                      </m:r>
                      <m:d>
                        <m:dPr>
                          <m:ctrlPr>
                            <a:rPr kumimoji="0" lang="en-US" altLang="ko-KR" sz="2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sym typeface="Apple SD 산돌고딕 Neo 옅은체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sym typeface="Apple SD 산돌고딕 Neo 옅은체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sym typeface="Apple SD 산돌고딕 Neo 옅은체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en-US" altLang="ko-KR" sz="2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sym typeface="Apple SD 산돌고딕 Neo 옅은체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ko-KR" sz="2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2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pple SD 산돌고딕 Neo 옅은체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sym typeface="Apple SD 산돌고딕 Neo 옅은체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ko-KR" altLang="en-US" sz="200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sym typeface="Apple SD 산돌고딕 Neo 옅은체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A4C3F-2D04-8C76-D957-5C115C67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99" y="6594161"/>
                <a:ext cx="5270930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E9572DA-8CCC-93C8-3A65-2C74A75E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295" y="3441076"/>
            <a:ext cx="2152650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A7162C-0AFA-8154-2DCD-BCB19FC1F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341" y="3439168"/>
            <a:ext cx="2220539" cy="457200"/>
          </a:xfrm>
          <a:prstGeom prst="rect">
            <a:avLst/>
          </a:prstGeom>
        </p:spPr>
      </p:pic>
      <p:sp>
        <p:nvSpPr>
          <p:cNvPr id="10" name="Shape 398">
            <a:extLst>
              <a:ext uri="{FF2B5EF4-FFF2-40B4-BE49-F238E27FC236}">
                <a16:creationId xmlns:a16="http://schemas.microsoft.com/office/drawing/2014/main" id="{192697AB-E904-8C3C-FB16-57594C656187}"/>
              </a:ext>
            </a:extLst>
          </p:cNvPr>
          <p:cNvSpPr/>
          <p:nvPr/>
        </p:nvSpPr>
        <p:spPr>
          <a:xfrm>
            <a:off x="1232899" y="4709168"/>
            <a:ext cx="4828855" cy="1089998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415">
            <a:extLst>
              <a:ext uri="{FF2B5EF4-FFF2-40B4-BE49-F238E27FC236}">
                <a16:creationId xmlns:a16="http://schemas.microsoft.com/office/drawing/2014/main" id="{4E0836A9-ECF0-6FC4-F175-C882B95F2F86}"/>
              </a:ext>
            </a:extLst>
          </p:cNvPr>
          <p:cNvSpPr/>
          <p:nvPr/>
        </p:nvSpPr>
        <p:spPr>
          <a:xfrm>
            <a:off x="1232899" y="4709168"/>
            <a:ext cx="4828855" cy="108999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416">
            <a:extLst>
              <a:ext uri="{FF2B5EF4-FFF2-40B4-BE49-F238E27FC236}">
                <a16:creationId xmlns:a16="http://schemas.microsoft.com/office/drawing/2014/main" id="{453E294F-F5CF-9470-8A00-E3301CF160EA}"/>
              </a:ext>
            </a:extLst>
          </p:cNvPr>
          <p:cNvSpPr/>
          <p:nvPr/>
        </p:nvSpPr>
        <p:spPr>
          <a:xfrm>
            <a:off x="1389295" y="4530279"/>
            <a:ext cx="418757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Objective function and Newton’s formula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DF9937-2953-C78A-1072-41368E070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295" y="5054142"/>
            <a:ext cx="1600200" cy="400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3E7AFB-F675-607D-9A91-94602656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155" y="5074495"/>
            <a:ext cx="2752725" cy="361950"/>
          </a:xfrm>
          <a:prstGeom prst="rect">
            <a:avLst/>
          </a:prstGeom>
        </p:spPr>
      </p:pic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255108" y="2247813"/>
            <a:ext cx="3822093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A. Point to Parametric Entity Distance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Shape 398">
            <a:extLst>
              <a:ext uri="{FF2B5EF4-FFF2-40B4-BE49-F238E27FC236}">
                <a16:creationId xmlns:a16="http://schemas.microsoft.com/office/drawing/2014/main" id="{98F4AAE4-E13D-257D-865B-A0182558DC9A}"/>
              </a:ext>
            </a:extLst>
          </p:cNvPr>
          <p:cNvSpPr/>
          <p:nvPr/>
        </p:nvSpPr>
        <p:spPr>
          <a:xfrm>
            <a:off x="7248500" y="3000033"/>
            <a:ext cx="5742602" cy="1089998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2" name="Shape 415">
            <a:extLst>
              <a:ext uri="{FF2B5EF4-FFF2-40B4-BE49-F238E27FC236}">
                <a16:creationId xmlns:a16="http://schemas.microsoft.com/office/drawing/2014/main" id="{0F7377DD-2273-CDFE-6C65-376BDA19EE88}"/>
              </a:ext>
            </a:extLst>
          </p:cNvPr>
          <p:cNvSpPr/>
          <p:nvPr/>
        </p:nvSpPr>
        <p:spPr>
          <a:xfrm>
            <a:off x="7248500" y="3000033"/>
            <a:ext cx="5742602" cy="108999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4" name="Shape 416">
            <a:extLst>
              <a:ext uri="{FF2B5EF4-FFF2-40B4-BE49-F238E27FC236}">
                <a16:creationId xmlns:a16="http://schemas.microsoft.com/office/drawing/2014/main" id="{982385C8-C9B0-32C4-6E36-07514037028E}"/>
              </a:ext>
            </a:extLst>
          </p:cNvPr>
          <p:cNvSpPr/>
          <p:nvPr/>
        </p:nvSpPr>
        <p:spPr>
          <a:xfrm>
            <a:off x="7404895" y="2821144"/>
            <a:ext cx="2889145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Implicit entity and entity set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Shape 398">
            <a:extLst>
              <a:ext uri="{FF2B5EF4-FFF2-40B4-BE49-F238E27FC236}">
                <a16:creationId xmlns:a16="http://schemas.microsoft.com/office/drawing/2014/main" id="{A3825BF6-FD43-2622-6F50-40E2FBA2B041}"/>
              </a:ext>
            </a:extLst>
          </p:cNvPr>
          <p:cNvSpPr/>
          <p:nvPr/>
        </p:nvSpPr>
        <p:spPr>
          <a:xfrm>
            <a:off x="7248499" y="4652072"/>
            <a:ext cx="5742602" cy="1089998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415">
            <a:extLst>
              <a:ext uri="{FF2B5EF4-FFF2-40B4-BE49-F238E27FC236}">
                <a16:creationId xmlns:a16="http://schemas.microsoft.com/office/drawing/2014/main" id="{400873D6-F86B-B26C-61FA-EC60F1058070}"/>
              </a:ext>
            </a:extLst>
          </p:cNvPr>
          <p:cNvSpPr/>
          <p:nvPr/>
        </p:nvSpPr>
        <p:spPr>
          <a:xfrm>
            <a:off x="7248499" y="4652072"/>
            <a:ext cx="5742602" cy="108999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416">
            <a:extLst>
              <a:ext uri="{FF2B5EF4-FFF2-40B4-BE49-F238E27FC236}">
                <a16:creationId xmlns:a16="http://schemas.microsoft.com/office/drawing/2014/main" id="{082618D2-16C4-974A-06EC-F4BEF61E0B79}"/>
              </a:ext>
            </a:extLst>
          </p:cNvPr>
          <p:cNvSpPr/>
          <p:nvPr/>
        </p:nvSpPr>
        <p:spPr>
          <a:xfrm>
            <a:off x="7404895" y="4473183"/>
            <a:ext cx="4791910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Objective function and formula using Lagrange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Shape 416">
            <a:extLst>
              <a:ext uri="{FF2B5EF4-FFF2-40B4-BE49-F238E27FC236}">
                <a16:creationId xmlns:a16="http://schemas.microsoft.com/office/drawing/2014/main" id="{AF178595-1980-56CF-0C49-506AE0B24818}"/>
              </a:ext>
            </a:extLst>
          </p:cNvPr>
          <p:cNvSpPr/>
          <p:nvPr/>
        </p:nvSpPr>
        <p:spPr>
          <a:xfrm>
            <a:off x="7270708" y="2190717"/>
            <a:ext cx="347744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B. Point to Implicit Entity Distance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3EAA7F4-2ABC-3A33-6F9F-AF2C3C6842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1352" y="3474312"/>
            <a:ext cx="2867025" cy="40957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9EE5603-9F83-785B-8E50-50EA58F0E5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1229" y="3383053"/>
            <a:ext cx="2143125" cy="4381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43AB316-87DC-F50B-EB9D-DFEA57DD17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352" y="5040802"/>
            <a:ext cx="3200400" cy="4095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DEA9871-B8AD-4564-2034-7E3E15FE9F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1229" y="4857679"/>
            <a:ext cx="2181225" cy="685800"/>
          </a:xfrm>
          <a:prstGeom prst="rect">
            <a:avLst/>
          </a:prstGeom>
        </p:spPr>
      </p:pic>
      <p:sp>
        <p:nvSpPr>
          <p:cNvPr id="51" name="Shape 120">
            <a:extLst>
              <a:ext uri="{FF2B5EF4-FFF2-40B4-BE49-F238E27FC236}">
                <a16:creationId xmlns:a16="http://schemas.microsoft.com/office/drawing/2014/main" id="{537DDF29-4013-44C1-9B38-A64BA53D6486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  <p:extLst>
      <p:ext uri="{BB962C8B-B14F-4D97-AF65-F5344CB8AC3E}">
        <p14:creationId xmlns:p14="http://schemas.microsoft.com/office/powerpoint/2010/main" val="100247355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232899" y="3057128"/>
            <a:ext cx="4828855" cy="4688715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00" name="Shape 400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20430" y="817302"/>
            <a:ext cx="34774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 Preliminaries</a:t>
            </a:r>
          </a:p>
        </p:txBody>
      </p:sp>
      <p:sp>
        <p:nvSpPr>
          <p:cNvPr id="403" name="Shape 403"/>
          <p:cNvSpPr/>
          <p:nvPr/>
        </p:nvSpPr>
        <p:spPr>
          <a:xfrm>
            <a:off x="194004" y="640703"/>
            <a:ext cx="575050" cy="8013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15" name="Shape 415"/>
          <p:cNvSpPr/>
          <p:nvPr/>
        </p:nvSpPr>
        <p:spPr>
          <a:xfrm>
            <a:off x="1232899" y="3057128"/>
            <a:ext cx="4828855" cy="4688713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416" name="Shape 416"/>
          <p:cNvSpPr/>
          <p:nvPr/>
        </p:nvSpPr>
        <p:spPr>
          <a:xfrm>
            <a:off x="1389295" y="2855380"/>
            <a:ext cx="1207596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Quaternion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Shape 416">
            <a:extLst>
              <a:ext uri="{FF2B5EF4-FFF2-40B4-BE49-F238E27FC236}">
                <a16:creationId xmlns:a16="http://schemas.microsoft.com/office/drawing/2014/main" id="{5FFCA081-4840-8D00-4C98-58583F3F25AF}"/>
              </a:ext>
            </a:extLst>
          </p:cNvPr>
          <p:cNvSpPr/>
          <p:nvPr/>
        </p:nvSpPr>
        <p:spPr>
          <a:xfrm>
            <a:off x="1255108" y="2247813"/>
            <a:ext cx="147048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C. Quaternion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Shape 398">
            <a:extLst>
              <a:ext uri="{FF2B5EF4-FFF2-40B4-BE49-F238E27FC236}">
                <a16:creationId xmlns:a16="http://schemas.microsoft.com/office/drawing/2014/main" id="{98F4AAE4-E13D-257D-865B-A0182558DC9A}"/>
              </a:ext>
            </a:extLst>
          </p:cNvPr>
          <p:cNvSpPr/>
          <p:nvPr/>
        </p:nvSpPr>
        <p:spPr>
          <a:xfrm>
            <a:off x="7248500" y="3000032"/>
            <a:ext cx="5742602" cy="4164694"/>
          </a:xfrm>
          <a:prstGeom prst="rect">
            <a:avLst/>
          </a:prstGeom>
          <a:solidFill>
            <a:srgbClr val="FFFFFF">
              <a:alpha val="50947"/>
            </a:srgbClr>
          </a:solidFill>
          <a:ln w="12700">
            <a:solidFill>
              <a:srgbClr val="A6AAA9">
                <a:alpha val="50947"/>
              </a:srgbClr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2" name="Shape 415">
            <a:extLst>
              <a:ext uri="{FF2B5EF4-FFF2-40B4-BE49-F238E27FC236}">
                <a16:creationId xmlns:a16="http://schemas.microsoft.com/office/drawing/2014/main" id="{0F7377DD-2273-CDFE-6C65-376BDA19EE88}"/>
              </a:ext>
            </a:extLst>
          </p:cNvPr>
          <p:cNvSpPr/>
          <p:nvPr/>
        </p:nvSpPr>
        <p:spPr>
          <a:xfrm>
            <a:off x="7248500" y="3000032"/>
            <a:ext cx="5742602" cy="4164683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34" name="Shape 416">
            <a:extLst>
              <a:ext uri="{FF2B5EF4-FFF2-40B4-BE49-F238E27FC236}">
                <a16:creationId xmlns:a16="http://schemas.microsoft.com/office/drawing/2014/main" id="{982385C8-C9B0-32C4-6E36-07514037028E}"/>
              </a:ext>
            </a:extLst>
          </p:cNvPr>
          <p:cNvSpPr/>
          <p:nvPr/>
        </p:nvSpPr>
        <p:spPr>
          <a:xfrm>
            <a:off x="7439185" y="2822473"/>
            <a:ext cx="3955143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Objective function and Rotation matrix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Shape 416">
            <a:extLst>
              <a:ext uri="{FF2B5EF4-FFF2-40B4-BE49-F238E27FC236}">
                <a16:creationId xmlns:a16="http://schemas.microsoft.com/office/drawing/2014/main" id="{AF178595-1980-56CF-0C49-506AE0B24818}"/>
              </a:ext>
            </a:extLst>
          </p:cNvPr>
          <p:cNvSpPr/>
          <p:nvPr/>
        </p:nvSpPr>
        <p:spPr>
          <a:xfrm>
            <a:off x="7270708" y="2190717"/>
            <a:ext cx="4428028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000000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C-1. Objective function and Rotation matrix</a:t>
            </a:r>
            <a:endParaRPr spc="0" dirty="0">
              <a:ln>
                <a:solidFill>
                  <a:srgbClr val="000000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9F7B6F-F938-5618-3D78-F38E6072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96" y="3477675"/>
            <a:ext cx="4520014" cy="37803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457B3E-5196-BFB4-D14C-660C9878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85" y="3477675"/>
            <a:ext cx="2847975" cy="600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D19C6AD-B5F5-9411-4523-B2A44519A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185" y="4377834"/>
            <a:ext cx="4886325" cy="952500"/>
          </a:xfrm>
          <a:prstGeom prst="rect">
            <a:avLst/>
          </a:prstGeom>
        </p:spPr>
      </p:pic>
      <p:sp>
        <p:nvSpPr>
          <p:cNvPr id="23" name="Shape 120">
            <a:extLst>
              <a:ext uri="{FF2B5EF4-FFF2-40B4-BE49-F238E27FC236}">
                <a16:creationId xmlns:a16="http://schemas.microsoft.com/office/drawing/2014/main" id="{52364ED6-9BD2-FE51-E818-CEDEB451E0B1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B3FB6E-7285-DB52-62AC-4A25E098B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10" y="5676023"/>
            <a:ext cx="5168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594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18300" y="2496613"/>
            <a:ext cx="12491881" cy="585998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074696" y="2305024"/>
            <a:ext cx="2291226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pc="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Mechanism of the ICP</a:t>
            </a:r>
            <a:endParaRPr spc="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39104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339" name="Shape 33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20430" y="817302"/>
            <a:ext cx="4864045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pc="-15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Iterative Closest Point Algorithm</a:t>
            </a:r>
            <a:r>
              <a:rPr lang="ko-KR" altLang="en-US" spc="-15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2" name="Shape 34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3" name="Shape 120">
            <a:extLst>
              <a:ext uri="{FF2B5EF4-FFF2-40B4-BE49-F238E27FC236}">
                <a16:creationId xmlns:a16="http://schemas.microsoft.com/office/drawing/2014/main" id="{E09EB74E-8A8D-1767-E2D3-3D7FF988E0B8}"/>
              </a:ext>
            </a:extLst>
          </p:cNvPr>
          <p:cNvSpPr/>
          <p:nvPr/>
        </p:nvSpPr>
        <p:spPr>
          <a:xfrm>
            <a:off x="10628358" y="169077"/>
            <a:ext cx="344057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A Method for Registration of 3-D Shapes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</p:spTree>
    <p:extLst>
      <p:ext uri="{BB962C8B-B14F-4D97-AF65-F5344CB8AC3E}">
        <p14:creationId xmlns:p14="http://schemas.microsoft.com/office/powerpoint/2010/main" val="185127218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690</Words>
  <Application>Microsoft Macintosh PowerPoint</Application>
  <PresentationFormat>사용자 지정</PresentationFormat>
  <Paragraphs>141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Apple SD 산돌고딕 Neo 세미볼드체</vt:lpstr>
      <vt:lpstr>Apple SD 산돌고딕 Neo 옅은체</vt:lpstr>
      <vt:lpstr>CMSS10</vt:lpstr>
      <vt:lpstr>Dinbol</vt:lpstr>
      <vt:lpstr>맑은 고딕</vt:lpstr>
      <vt:lpstr>Cambria Math</vt:lpstr>
      <vt:lpstr>Helvetica Light</vt:lpstr>
      <vt:lpstr>Helvetica Neue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(학생) 고대걸 (기계항공및원자력공학부)</cp:lastModifiedBy>
  <cp:revision>15</cp:revision>
  <dcterms:modified xsi:type="dcterms:W3CDTF">2023-01-06T04:05:49Z</dcterms:modified>
</cp:coreProperties>
</file>