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62" r:id="rId3"/>
    <p:sldId id="267" r:id="rId4"/>
    <p:sldId id="261" r:id="rId5"/>
    <p:sldId id="270" r:id="rId6"/>
    <p:sldId id="268" r:id="rId7"/>
    <p:sldId id="271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2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7F75CB"/>
    <a:srgbClr val="FF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4C247-9521-42FF-A541-1C82C6CC96C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09A8F-A844-424F-A326-C96EA2C07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1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Attitude</a:t>
            </a:r>
            <a:r>
              <a:rPr lang="ko-KR" altLang="en-US" dirty="0"/>
              <a:t>가 </a:t>
            </a:r>
            <a:r>
              <a:rPr lang="en-US" altLang="ko-KR" dirty="0"/>
              <a:t>3 DOF</a:t>
            </a:r>
            <a:r>
              <a:rPr lang="ko-KR" altLang="en-US" dirty="0"/>
              <a:t>를 가지기 때문에 </a:t>
            </a:r>
            <a:r>
              <a:rPr lang="en-US" altLang="ko-KR" dirty="0"/>
              <a:t>3x3 matrix</a:t>
            </a:r>
            <a:r>
              <a:rPr lang="ko-KR" altLang="en-US" dirty="0"/>
              <a:t>가 가장 간단한 표현법이다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43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2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76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66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2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0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1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2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9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4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4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0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r>
              <a:rPr lang="ko-KR" altLang="en-US" dirty="0"/>
              <a:t>를 얻기 위해서 </a:t>
            </a:r>
            <a:r>
              <a:rPr lang="en-US" altLang="ko-KR" dirty="0"/>
              <a:t>error</a:t>
            </a:r>
            <a:r>
              <a:rPr lang="ko-KR" altLang="en-US" dirty="0"/>
              <a:t>를 저렇게 정의</a:t>
            </a:r>
            <a:r>
              <a:rPr lang="en-US" altLang="ko-KR" dirty="0"/>
              <a:t>, </a:t>
            </a:r>
            <a:r>
              <a:rPr lang="en-US" altLang="ko-KR" dirty="0" err="1"/>
              <a:t>Fx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xi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en-US" altLang="ko-KR" dirty="0"/>
              <a:t>, </a:t>
            </a:r>
            <a:r>
              <a:rPr lang="en-US" altLang="ko-KR" dirty="0" err="1"/>
              <a:t>Fw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ko-KR" altLang="en-US" dirty="0" err="1"/>
              <a:t>편미분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9A8F-A844-424F-A326-C96EA2C075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0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6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1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4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7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5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>
            <a:extLst>
              <a:ext uri="{FF2B5EF4-FFF2-40B4-BE49-F238E27FC236}">
                <a16:creationId xmlns:a16="http://schemas.microsoft.com/office/drawing/2014/main" id="{2E77BFA2-D952-B965-6A01-EDBB9EC2EDE7}"/>
              </a:ext>
            </a:extLst>
          </p:cNvPr>
          <p:cNvSpPr/>
          <p:nvPr/>
        </p:nvSpPr>
        <p:spPr>
          <a:xfrm>
            <a:off x="3708194" y="2587463"/>
            <a:ext cx="4775612" cy="2483795"/>
          </a:xfrm>
          <a:custGeom>
            <a:avLst/>
            <a:gdLst>
              <a:gd name="connsiteX0" fmla="*/ 4377396 w 4775612"/>
              <a:gd name="connsiteY0" fmla="*/ 0 h 2483795"/>
              <a:gd name="connsiteX1" fmla="*/ 4446943 w 4775612"/>
              <a:gd name="connsiteY1" fmla="*/ 100885 h 2483795"/>
              <a:gd name="connsiteX2" fmla="*/ 4600706 w 4775612"/>
              <a:gd name="connsiteY2" fmla="*/ 100885 h 2483795"/>
              <a:gd name="connsiteX3" fmla="*/ 4775612 w 4775612"/>
              <a:gd name="connsiteY3" fmla="*/ 275791 h 2483795"/>
              <a:gd name="connsiteX4" fmla="*/ 4775612 w 4775612"/>
              <a:gd name="connsiteY4" fmla="*/ 2308889 h 2483795"/>
              <a:gd name="connsiteX5" fmla="*/ 4600706 w 4775612"/>
              <a:gd name="connsiteY5" fmla="*/ 2483795 h 2483795"/>
              <a:gd name="connsiteX6" fmla="*/ 174906 w 4775612"/>
              <a:gd name="connsiteY6" fmla="*/ 2483795 h 2483795"/>
              <a:gd name="connsiteX7" fmla="*/ 0 w 4775612"/>
              <a:gd name="connsiteY7" fmla="*/ 2308889 h 2483795"/>
              <a:gd name="connsiteX8" fmla="*/ 0 w 4775612"/>
              <a:gd name="connsiteY8" fmla="*/ 275791 h 2483795"/>
              <a:gd name="connsiteX9" fmla="*/ 174906 w 4775612"/>
              <a:gd name="connsiteY9" fmla="*/ 100885 h 2483795"/>
              <a:gd name="connsiteX10" fmla="*/ 4307849 w 4775612"/>
              <a:gd name="connsiteY10" fmla="*/ 100885 h 248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75612" h="2483795">
                <a:moveTo>
                  <a:pt x="4377396" y="0"/>
                </a:moveTo>
                <a:lnTo>
                  <a:pt x="4446943" y="100885"/>
                </a:lnTo>
                <a:lnTo>
                  <a:pt x="4600706" y="100885"/>
                </a:lnTo>
                <a:cubicBezTo>
                  <a:pt x="4697304" y="100885"/>
                  <a:pt x="4775612" y="179193"/>
                  <a:pt x="4775612" y="275791"/>
                </a:cubicBezTo>
                <a:lnTo>
                  <a:pt x="4775612" y="2308889"/>
                </a:lnTo>
                <a:cubicBezTo>
                  <a:pt x="4775612" y="2405487"/>
                  <a:pt x="4697304" y="2483795"/>
                  <a:pt x="4600706" y="2483795"/>
                </a:cubicBezTo>
                <a:lnTo>
                  <a:pt x="174906" y="2483795"/>
                </a:lnTo>
                <a:cubicBezTo>
                  <a:pt x="78308" y="2483795"/>
                  <a:pt x="0" y="2405487"/>
                  <a:pt x="0" y="2308889"/>
                </a:cubicBezTo>
                <a:lnTo>
                  <a:pt x="0" y="275791"/>
                </a:lnTo>
                <a:cubicBezTo>
                  <a:pt x="0" y="179193"/>
                  <a:pt x="78308" y="100885"/>
                  <a:pt x="174906" y="100885"/>
                </a:cubicBezTo>
                <a:lnTo>
                  <a:pt x="4307849" y="1008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25400" dir="5400000" algn="t" rotWithShape="0">
              <a:srgbClr val="FF7C8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FAST-LIO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FAST-LiDAR Inertial Odometry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0CB141D-4C24-3592-6DDF-4DDC07CDD1AC}"/>
              </a:ext>
            </a:extLst>
          </p:cNvPr>
          <p:cNvSpPr/>
          <p:nvPr/>
        </p:nvSpPr>
        <p:spPr>
          <a:xfrm>
            <a:off x="3708194" y="1806491"/>
            <a:ext cx="4775612" cy="619125"/>
          </a:xfrm>
          <a:prstGeom prst="roundRect">
            <a:avLst>
              <a:gd name="adj" fmla="val 20974"/>
            </a:avLst>
          </a:prstGeom>
          <a:solidFill>
            <a:srgbClr val="7F75CB"/>
          </a:solidFill>
          <a:ln>
            <a:noFill/>
          </a:ln>
          <a:effectLst>
            <a:outerShdw blurRad="190500" dist="25400" dir="5400000" algn="t" rotWithShape="0">
              <a:srgbClr val="FF7C8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100" b="1" kern="0" dirty="0">
                <a:solidFill>
                  <a:prstClr val="white"/>
                </a:solidFill>
              </a:rPr>
              <a:t>전기전자공학과 </a:t>
            </a:r>
            <a:r>
              <a:rPr lang="en-US" altLang="ko-KR" sz="1100" b="1" kern="0" dirty="0">
                <a:solidFill>
                  <a:prstClr val="white"/>
                </a:solidFill>
              </a:rPr>
              <a:t>20171253 </a:t>
            </a:r>
            <a:r>
              <a:rPr lang="ko-KR" altLang="en-US" sz="1100" b="1" kern="0" dirty="0">
                <a:solidFill>
                  <a:prstClr val="white"/>
                </a:solidFill>
              </a:rPr>
              <a:t>탁승준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101" y="277552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10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B. System description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B3E674-81DE-8465-A8E4-950FEA2B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02" y="1938947"/>
            <a:ext cx="1600423" cy="3238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1)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B68D775-C41F-5D19-C45A-D3F980BB2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7" y="2450705"/>
            <a:ext cx="7531743" cy="16340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0FAC18-7275-6E66-D561-BA3045BE3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8" y="4435310"/>
            <a:ext cx="5916907" cy="5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5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101" y="277552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11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B. System description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2) Continuous model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536F928B-5565-6B6C-8B8C-5A7EB6EAA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1" y="2416831"/>
            <a:ext cx="2079018" cy="1663215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32B590C-E915-2215-8509-0E5047401F50}"/>
              </a:ext>
            </a:extLst>
          </p:cNvPr>
          <p:cNvSpPr/>
          <p:nvPr/>
        </p:nvSpPr>
        <p:spPr>
          <a:xfrm>
            <a:off x="800914" y="2694815"/>
            <a:ext cx="743484" cy="728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18DDA12-69AC-E485-0865-00345EAF9B0A}"/>
              </a:ext>
            </a:extLst>
          </p:cNvPr>
          <p:cNvCxnSpPr>
            <a:stCxn id="25" idx="7"/>
          </p:cNvCxnSpPr>
          <p:nvPr/>
        </p:nvCxnSpPr>
        <p:spPr>
          <a:xfrm flipV="1">
            <a:off x="1435517" y="2332192"/>
            <a:ext cx="1401687" cy="469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E9CFEC-5499-D926-68FD-8D24DFDA9BAD}"/>
              </a:ext>
            </a:extLst>
          </p:cNvPr>
          <p:cNvSpPr/>
          <p:nvPr/>
        </p:nvSpPr>
        <p:spPr>
          <a:xfrm>
            <a:off x="2939039" y="2119343"/>
            <a:ext cx="4207937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Frame (ex. global frame, IMU frame)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A9EE7B-FA0A-43C0-7C53-E7BC13A9F85C}"/>
              </a:ext>
            </a:extLst>
          </p:cNvPr>
          <p:cNvSpPr/>
          <p:nvPr/>
        </p:nvSpPr>
        <p:spPr>
          <a:xfrm>
            <a:off x="2195555" y="3251046"/>
            <a:ext cx="743484" cy="728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6395D95-E763-2DE0-F76A-6E38AD76599E}"/>
              </a:ext>
            </a:extLst>
          </p:cNvPr>
          <p:cNvCxnSpPr>
            <a:cxnSpLocks/>
          </p:cNvCxnSpPr>
          <p:nvPr/>
        </p:nvCxnSpPr>
        <p:spPr>
          <a:xfrm flipV="1">
            <a:off x="2922416" y="3597957"/>
            <a:ext cx="1547034" cy="21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78F059-E466-8A31-58C5-CFFB119D8B0D}"/>
              </a:ext>
            </a:extLst>
          </p:cNvPr>
          <p:cNvSpPr/>
          <p:nvPr/>
        </p:nvSpPr>
        <p:spPr>
          <a:xfrm>
            <a:off x="4530506" y="3306482"/>
            <a:ext cx="4207937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Sensor (ex. IMU, LiDAR)</a:t>
            </a:r>
          </a:p>
        </p:txBody>
      </p:sp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1C6098E5-3B84-AA5E-7015-3AE6CE81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" y="4544780"/>
            <a:ext cx="7103609" cy="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0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101" y="277552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12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B. System description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3) Discrete model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3C4386-92F7-F315-CC3A-55A39B13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4" y="2455928"/>
            <a:ext cx="5256246" cy="61912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5E9854D-FE8C-CED7-0AC6-F9A1BA1FB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4" y="3261914"/>
            <a:ext cx="500132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3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101" y="277552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13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B. System description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4) Preprocessing of LiDAR measurements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F68C46-9BD8-3512-6BE1-B90EBFCA7358}"/>
              </a:ext>
            </a:extLst>
          </p:cNvPr>
          <p:cNvSpPr/>
          <p:nvPr/>
        </p:nvSpPr>
        <p:spPr>
          <a:xfrm>
            <a:off x="-1415423" y="2308439"/>
            <a:ext cx="11696570" cy="697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1.LiDAR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의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raw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point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들은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200kHz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로 샘플링 되어 있다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-&gt;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모든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point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처리하기는 불가능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-&gt; Point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20ms interval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로 쌓아서 한번에 처리한다</a:t>
            </a:r>
            <a:r>
              <a:rPr lang="en-US" altLang="ko-KR" sz="900" b="1" dirty="0">
                <a:solidFill>
                  <a:srgbClr val="44546A">
                    <a:lumMod val="75000"/>
                  </a:srgbClr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2DCA9-EAB7-7D8A-AAB9-86834DF6F1F1}"/>
              </a:ext>
            </a:extLst>
          </p:cNvPr>
          <p:cNvSpPr/>
          <p:nvPr/>
        </p:nvSpPr>
        <p:spPr>
          <a:xfrm>
            <a:off x="-587339" y="4022492"/>
            <a:ext cx="1135895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2.High local smoothness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면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planar points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로 뽑아내고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Low local smoothness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면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edge points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로 뽑아낸다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0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101" y="277552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14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C. State Estimation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State formulation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을 위해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iterated extended Kalman filter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사용한다</a:t>
            </a:r>
            <a:r>
              <a:rPr lang="en-US" altLang="ko-KR" sz="900" b="1" dirty="0">
                <a:solidFill>
                  <a:srgbClr val="44546A">
                    <a:lumMod val="75000"/>
                  </a:srgbClr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029C15-BEBD-A255-E2A2-9E497326F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38" y="2602645"/>
            <a:ext cx="7534611" cy="7925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139FAD-47E6-848A-5991-CA429635C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6" y="3455961"/>
            <a:ext cx="2267266" cy="44773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C0BF6B-811C-8474-8A42-07C571769CAF}"/>
              </a:ext>
            </a:extLst>
          </p:cNvPr>
          <p:cNvSpPr/>
          <p:nvPr/>
        </p:nvSpPr>
        <p:spPr>
          <a:xfrm>
            <a:off x="596256" y="2745766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State Error: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ED1149-1D87-F397-3228-27609710AB3A}"/>
              </a:ext>
            </a:extLst>
          </p:cNvPr>
          <p:cNvSpPr/>
          <p:nvPr/>
        </p:nvSpPr>
        <p:spPr>
          <a:xfrm>
            <a:off x="596256" y="4858929"/>
            <a:ext cx="859969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이렇게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Error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나타낼 때의 장점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: Attitude uncertainty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3X3 covariance matrix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로 나타낼 수 있다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4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101" y="277552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15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C. State Estimation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1)Forward Propagation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C0BF6B-811C-8474-8A42-07C571769CAF}"/>
              </a:ext>
            </a:extLst>
          </p:cNvPr>
          <p:cNvSpPr/>
          <p:nvPr/>
        </p:nvSpPr>
        <p:spPr>
          <a:xfrm>
            <a:off x="596257" y="2503917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State :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6A7B7AA-6E64-C54F-F0D3-1CBC8CF4E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44" y="2406910"/>
            <a:ext cx="4601217" cy="65731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FF4B23E-BF2B-BDE8-DC5D-C19A1E75A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7" y="3444485"/>
            <a:ext cx="5611008" cy="13336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EFA292A-18A6-3FEC-8268-0668DD489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41" y="2406910"/>
            <a:ext cx="4972744" cy="68589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EB415D-D06D-2576-08C3-46526461ED4E}"/>
              </a:ext>
            </a:extLst>
          </p:cNvPr>
          <p:cNvSpPr/>
          <p:nvPr/>
        </p:nvSpPr>
        <p:spPr>
          <a:xfrm>
            <a:off x="5910861" y="2548625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Covariance :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7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101" y="277552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16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C. State Estimation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2)Backward Propagation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C0BF6B-811C-8474-8A42-07C571769CAF}"/>
              </a:ext>
            </a:extLst>
          </p:cNvPr>
          <p:cNvSpPr/>
          <p:nvPr/>
        </p:nvSpPr>
        <p:spPr>
          <a:xfrm>
            <a:off x="596257" y="2503917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State :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8842E4-9CD5-DFD7-D229-F72D3C463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84" y="2614366"/>
            <a:ext cx="3362794" cy="28579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F1E27B3-8350-348E-17D2-696EF774C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33" y="3138178"/>
            <a:ext cx="5992061" cy="1810003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1C49F747-B42F-A6C6-7E16-6EC5CBED5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8" y="3289186"/>
            <a:ext cx="5234047" cy="183508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38E8C9B-D7CA-235A-DA9E-A35AEB661E75}"/>
              </a:ext>
            </a:extLst>
          </p:cNvPr>
          <p:cNvSpPr/>
          <p:nvPr/>
        </p:nvSpPr>
        <p:spPr>
          <a:xfrm>
            <a:off x="3094397" y="4175499"/>
            <a:ext cx="1384916" cy="1143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D495B9-BE29-680E-78DF-AE3071B4FCF8}"/>
              </a:ext>
            </a:extLst>
          </p:cNvPr>
          <p:cNvCxnSpPr>
            <a:cxnSpLocks/>
          </p:cNvCxnSpPr>
          <p:nvPr/>
        </p:nvCxnSpPr>
        <p:spPr>
          <a:xfrm>
            <a:off x="4385569" y="5135665"/>
            <a:ext cx="1607882" cy="399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994FF6-31F3-95A9-E9A2-D8F382FD9E66}"/>
              </a:ext>
            </a:extLst>
          </p:cNvPr>
          <p:cNvSpPr/>
          <p:nvPr/>
        </p:nvSpPr>
        <p:spPr>
          <a:xfrm>
            <a:off x="6310534" y="5335657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0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이라고 가정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875F19B-CC55-9232-7154-1BC41F51756F}"/>
              </a:ext>
            </a:extLst>
          </p:cNvPr>
          <p:cNvSpPr/>
          <p:nvPr/>
        </p:nvSpPr>
        <p:spPr>
          <a:xfrm>
            <a:off x="5569165" y="3949655"/>
            <a:ext cx="458468" cy="373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7A39E8D4-89A3-AF42-338E-DD588D2D2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7" y="5644327"/>
            <a:ext cx="3781953" cy="76210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5CB74A-809C-DCAB-1505-9F3033709438}"/>
              </a:ext>
            </a:extLst>
          </p:cNvPr>
          <p:cNvSpPr/>
          <p:nvPr/>
        </p:nvSpPr>
        <p:spPr>
          <a:xfrm>
            <a:off x="427111" y="5781422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Relative Pose :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5BCA3CC-7D15-0AFF-1B1E-034A753CCB48}"/>
              </a:ext>
            </a:extLst>
          </p:cNvPr>
          <p:cNvSpPr/>
          <p:nvPr/>
        </p:nvSpPr>
        <p:spPr>
          <a:xfrm>
            <a:off x="5503746" y="5853927"/>
            <a:ext cx="458468" cy="373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065836-1A7A-0115-98F7-613485249A36}"/>
              </a:ext>
            </a:extLst>
          </p:cNvPr>
          <p:cNvSpPr/>
          <p:nvPr/>
        </p:nvSpPr>
        <p:spPr>
          <a:xfrm>
            <a:off x="6310534" y="5837364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Residual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계산에 사용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251675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17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C. State Estimation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3)Residual Computation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A74518-8537-56B3-A8CB-9B0ECE625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8" y="2332192"/>
            <a:ext cx="4372585" cy="30198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4455D5-85CB-A040-6E42-2090D56C7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00" y="2622361"/>
            <a:ext cx="4429743" cy="543001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94A2AA81-413E-8CB4-92C0-B2B5BC330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00" y="3757776"/>
            <a:ext cx="2848373" cy="743054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8C8680F3-790D-E84F-B8EC-8F96337E5EF5}"/>
              </a:ext>
            </a:extLst>
          </p:cNvPr>
          <p:cNvSpPr/>
          <p:nvPr/>
        </p:nvSpPr>
        <p:spPr>
          <a:xfrm>
            <a:off x="6232124" y="3862625"/>
            <a:ext cx="586877" cy="533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79D2E2-691F-D180-6885-D716BB099E34}"/>
              </a:ext>
            </a:extLst>
          </p:cNvPr>
          <p:cNvCxnSpPr>
            <a:cxnSpLocks/>
          </p:cNvCxnSpPr>
          <p:nvPr/>
        </p:nvCxnSpPr>
        <p:spPr>
          <a:xfrm>
            <a:off x="6525562" y="4395981"/>
            <a:ext cx="0" cy="495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73CAB4-DF10-87F8-5DC2-65374901E26A}"/>
              </a:ext>
            </a:extLst>
          </p:cNvPr>
          <p:cNvSpPr/>
          <p:nvPr/>
        </p:nvSpPr>
        <p:spPr>
          <a:xfrm>
            <a:off x="5648713" y="4915842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44546A">
                    <a:lumMod val="75000"/>
                  </a:srgbClr>
                </a:solidFill>
              </a:rPr>
              <a:t> 	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for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planar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feature		for edge feature	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C89948E-F124-957D-CACF-BC16854BB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54" y="4856193"/>
            <a:ext cx="476316" cy="4096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EABE138-92E6-4509-55F1-FF413B6C8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80" y="4856193"/>
            <a:ext cx="73352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0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251675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18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C. State Estimation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4)Iterated State Update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87B8F5F-38AC-1774-673E-6D72F3FD9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7" y="2702455"/>
            <a:ext cx="3373780" cy="705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81233A-427A-2070-6252-8A308F960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7" y="3682290"/>
            <a:ext cx="6458851" cy="628738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3160EBF-5B86-F994-9B8B-35F0F48EC234}"/>
              </a:ext>
            </a:extLst>
          </p:cNvPr>
          <p:cNvSpPr/>
          <p:nvPr/>
        </p:nvSpPr>
        <p:spPr>
          <a:xfrm>
            <a:off x="797931" y="4645460"/>
            <a:ext cx="458468" cy="373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CFEA9AC8-39F7-07BE-3D7B-11792F960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43" y="4550946"/>
            <a:ext cx="527758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251675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19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C. State Estimation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4)Iterated State Update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A7AC12-D60B-4A7F-9D6E-C6C7FDD90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4" y="2549812"/>
            <a:ext cx="6284686" cy="80794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0FC79AA-A7F1-AA34-EBA6-EE6A97F13600}"/>
              </a:ext>
            </a:extLst>
          </p:cNvPr>
          <p:cNvSpPr/>
          <p:nvPr/>
        </p:nvSpPr>
        <p:spPr>
          <a:xfrm>
            <a:off x="772119" y="4579860"/>
            <a:ext cx="458468" cy="373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989A87E-ACAC-17C0-73AC-72587FA48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5" y="2698428"/>
            <a:ext cx="5277587" cy="914528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DCF07AC8-A0A1-7A22-F734-8666B8139357}"/>
              </a:ext>
            </a:extLst>
          </p:cNvPr>
          <p:cNvSpPr/>
          <p:nvPr/>
        </p:nvSpPr>
        <p:spPr>
          <a:xfrm>
            <a:off x="2462712" y="3115778"/>
            <a:ext cx="676578" cy="45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8D533D8-0AA0-123E-F3CD-EA924F9F2677}"/>
              </a:ext>
            </a:extLst>
          </p:cNvPr>
          <p:cNvSpPr/>
          <p:nvPr/>
        </p:nvSpPr>
        <p:spPr>
          <a:xfrm>
            <a:off x="5822118" y="2493554"/>
            <a:ext cx="1208602" cy="935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327B8C0-86D1-B012-F513-98EBDE295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54" y="4446913"/>
            <a:ext cx="5439534" cy="685896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A662699-977C-EC1F-BCF1-8E5C69CF24D9}"/>
              </a:ext>
            </a:extLst>
          </p:cNvPr>
          <p:cNvSpPr/>
          <p:nvPr/>
        </p:nvSpPr>
        <p:spPr>
          <a:xfrm>
            <a:off x="6822763" y="4496279"/>
            <a:ext cx="458468" cy="373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32F49E2-3B9B-90C6-FC9C-50ECADBA4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46" y="4332964"/>
            <a:ext cx="4464020" cy="67224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8D389144-5C14-7396-E45A-3BF876DFE8E2}"/>
              </a:ext>
            </a:extLst>
          </p:cNvPr>
          <p:cNvSpPr/>
          <p:nvPr/>
        </p:nvSpPr>
        <p:spPr>
          <a:xfrm>
            <a:off x="7301551" y="4209143"/>
            <a:ext cx="3192278" cy="487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6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7650" y="149224"/>
            <a:ext cx="11696700" cy="6515101"/>
            <a:chOff x="247650" y="149224"/>
            <a:chExt cx="11696700" cy="6515101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247650" y="823516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FAST-LIO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02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495724" y="2795401"/>
            <a:ext cx="3474230" cy="1771631"/>
            <a:chOff x="1169759" y="2653068"/>
            <a:chExt cx="3474230" cy="177163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49" idx="0"/>
              <a:endCxn id="51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495975" y="2791561"/>
            <a:ext cx="3329767" cy="1771631"/>
            <a:chOff x="3170010" y="2649228"/>
            <a:chExt cx="3329767" cy="1771631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71" idx="0"/>
              <a:endCxn id="73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351763" y="2787721"/>
            <a:ext cx="3329767" cy="1771631"/>
            <a:chOff x="5025798" y="2645388"/>
            <a:chExt cx="3329767" cy="1771631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원호 76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77" idx="0"/>
              <a:endCxn id="79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7207551" y="2783881"/>
            <a:ext cx="2144713" cy="1771631"/>
            <a:chOff x="6997755" y="2075490"/>
            <a:chExt cx="2144713" cy="1771631"/>
          </a:xfrm>
        </p:grpSpPr>
        <p:sp>
          <p:nvSpPr>
            <p:cNvPr id="82" name="원호 81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84" idx="0"/>
              <a:endCxn id="82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557178" y="3451213"/>
            <a:ext cx="163865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450560" y="3441929"/>
            <a:ext cx="163865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Related Work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332475" y="3451213"/>
            <a:ext cx="163865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Methodology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115566" y="3435959"/>
            <a:ext cx="163865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Experimental Result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9063339" y="3429000"/>
            <a:ext cx="163865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Conclusion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720365" y="2680541"/>
            <a:ext cx="255482" cy="255482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425308" y="4434609"/>
            <a:ext cx="255482" cy="255482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252253" y="4426929"/>
            <a:ext cx="255482" cy="255482"/>
          </a:xfrm>
          <a:prstGeom prst="ellipse">
            <a:avLst/>
          </a:prstGeom>
          <a:solidFill>
            <a:srgbClr val="7F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7079198" y="4419249"/>
            <a:ext cx="255482" cy="255482"/>
          </a:xfrm>
          <a:prstGeom prst="ellipse">
            <a:avLst/>
          </a:prstGeom>
          <a:solidFill>
            <a:srgbClr val="7F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207801" y="2783881"/>
            <a:ext cx="1597995" cy="1762838"/>
            <a:chOff x="10625816" y="4555975"/>
            <a:chExt cx="1597995" cy="1762838"/>
          </a:xfrm>
        </p:grpSpPr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원호 98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타원 100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332863" y="4411569"/>
            <a:ext cx="255482" cy="255482"/>
          </a:xfrm>
          <a:prstGeom prst="ellipse">
            <a:avLst/>
          </a:prstGeom>
          <a:solidFill>
            <a:srgbClr val="7F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251675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20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C. State Estimation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22406-D6A3-2CE8-B502-498E223E5D98}"/>
              </a:ext>
            </a:extLst>
          </p:cNvPr>
          <p:cNvSpPr/>
          <p:nvPr/>
        </p:nvSpPr>
        <p:spPr>
          <a:xfrm>
            <a:off x="596257" y="1830485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4)Iterated State Update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F8CEEE-9E1A-03A5-6E77-D198AE361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11" y="2721061"/>
            <a:ext cx="3620005" cy="50489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F65D28-5D15-D8F8-04CD-FDA080C3A47F}"/>
              </a:ext>
            </a:extLst>
          </p:cNvPr>
          <p:cNvSpPr/>
          <p:nvPr/>
        </p:nvSpPr>
        <p:spPr>
          <a:xfrm>
            <a:off x="596257" y="2721061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New Kalman gain: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F69FC24-B3C5-80A1-1B4F-BFDA4D315ED7}"/>
              </a:ext>
            </a:extLst>
          </p:cNvPr>
          <p:cNvSpPr/>
          <p:nvPr/>
        </p:nvSpPr>
        <p:spPr>
          <a:xfrm>
            <a:off x="6444607" y="2721061"/>
            <a:ext cx="458468" cy="373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E68B3E-AB39-9CE2-452C-A14320B9D6B4}"/>
              </a:ext>
            </a:extLst>
          </p:cNvPr>
          <p:cNvSpPr/>
          <p:nvPr/>
        </p:nvSpPr>
        <p:spPr>
          <a:xfrm>
            <a:off x="7285866" y="2721060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State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차원에서 역행렬해주면 되니까 편하다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7E9BF5-44FD-FF8E-DE3A-754FC413F182}"/>
              </a:ext>
            </a:extLst>
          </p:cNvPr>
          <p:cNvSpPr/>
          <p:nvPr/>
        </p:nvSpPr>
        <p:spPr>
          <a:xfrm>
            <a:off x="596257" y="3990720"/>
            <a:ext cx="64344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결론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계산할 양을 엄청 줄여준다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1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54348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21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D. Map Update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13B3EA-8F13-195E-A38E-910FF9AA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1" y="2217311"/>
            <a:ext cx="4429743" cy="5430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706C4F-795D-418C-3F61-A4027702E8A1}"/>
              </a:ext>
            </a:extLst>
          </p:cNvPr>
          <p:cNvSpPr/>
          <p:nvPr/>
        </p:nvSpPr>
        <p:spPr>
          <a:xfrm>
            <a:off x="427111" y="3320491"/>
            <a:ext cx="1219200" cy="493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7A295-085F-9601-CC15-BD56A10FB495}"/>
              </a:ext>
            </a:extLst>
          </p:cNvPr>
          <p:cNvSpPr/>
          <p:nvPr/>
        </p:nvSpPr>
        <p:spPr>
          <a:xfrm>
            <a:off x="1922246" y="3320491"/>
            <a:ext cx="696049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얻은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state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정보와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point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정보를 통해서 만든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feature point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map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에 추가해준다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8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54348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22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E. Initialization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EA7787-89DA-23B7-9216-6461109CB573}"/>
              </a:ext>
            </a:extLst>
          </p:cNvPr>
          <p:cNvSpPr/>
          <p:nvPr/>
        </p:nvSpPr>
        <p:spPr>
          <a:xfrm>
            <a:off x="-2707193" y="2075899"/>
            <a:ext cx="11696570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1.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좋은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Initial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state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얻기 위해서는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initialization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이 필요하다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900" b="1" dirty="0">
                <a:solidFill>
                  <a:srgbClr val="44546A">
                    <a:lumMod val="75000"/>
                  </a:srgbClr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895429-7927-C6B6-F978-728D3AA4F0EF}"/>
              </a:ext>
            </a:extLst>
          </p:cNvPr>
          <p:cNvSpPr/>
          <p:nvPr/>
        </p:nvSpPr>
        <p:spPr>
          <a:xfrm>
            <a:off x="-1429935" y="2799119"/>
            <a:ext cx="11696570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2.LiDAR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가만히 몇 초간 둔 후 그 때 얻은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data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로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gravity vector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와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IMU bias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initialize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한다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09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251675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Experiment Result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23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A. Computational Complexity Experiments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680F57E-1409-625C-9724-9D6F184BA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1" y="2462251"/>
            <a:ext cx="9252211" cy="126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251675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Experiment Result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24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B. UAV Flight Experiments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 descr="텍스트, 실내, 어두운, 레이저이(가) 표시된 사진&#10;&#10;자동 생성된 설명">
            <a:extLst>
              <a:ext uri="{FF2B5EF4-FFF2-40B4-BE49-F238E27FC236}">
                <a16:creationId xmlns:a16="http://schemas.microsoft.com/office/drawing/2014/main" id="{9F76403B-A968-DAFF-E474-3F9A24E63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1" y="2023866"/>
            <a:ext cx="7039945" cy="30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3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251675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Experiment Result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25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C. Indoor experiment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EE9CDA-03BB-7A7E-47FB-3EC8CBAC0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1" y="1915124"/>
            <a:ext cx="5305540" cy="3666826"/>
          </a:xfrm>
          <a:prstGeom prst="rect">
            <a:avLst/>
          </a:prstGeom>
        </p:spPr>
      </p:pic>
      <p:pic>
        <p:nvPicPr>
          <p:cNvPr id="12" name="그림 11" descr="텍스트, 다채로운, 다른, 색이(가) 표시된 사진&#10;&#10;자동 생성된 설명">
            <a:extLst>
              <a:ext uri="{FF2B5EF4-FFF2-40B4-BE49-F238E27FC236}">
                <a16:creationId xmlns:a16="http://schemas.microsoft.com/office/drawing/2014/main" id="{BCA41F80-7E89-5738-B027-C95133CFC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16" y="1515720"/>
            <a:ext cx="5453005" cy="48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251675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Experiment Result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26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D. Outdoor experiments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 descr="텍스트, 자연, 다채로운이(가) 표시된 사진&#10;&#10;자동 생성된 설명">
            <a:extLst>
              <a:ext uri="{FF2B5EF4-FFF2-40B4-BE49-F238E27FC236}">
                <a16:creationId xmlns:a16="http://schemas.microsoft.com/office/drawing/2014/main" id="{B401A370-4E08-2D33-7ACC-03541E992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1" y="2160640"/>
            <a:ext cx="8450189" cy="42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2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251675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Conclusion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27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1. Tightly-coupled iterated Kalman filter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사용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7E43BA1-0541-5464-12A7-2F16E562EB5A}"/>
              </a:ext>
            </a:extLst>
          </p:cNvPr>
          <p:cNvSpPr/>
          <p:nvPr/>
        </p:nvSpPr>
        <p:spPr>
          <a:xfrm>
            <a:off x="5004581" y="1328778"/>
            <a:ext cx="458468" cy="373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6DC57-AB63-22D9-4A03-AE2D85512488}"/>
              </a:ext>
            </a:extLst>
          </p:cNvPr>
          <p:cNvSpPr/>
          <p:nvPr/>
        </p:nvSpPr>
        <p:spPr>
          <a:xfrm>
            <a:off x="5832582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계산이 효율적이고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outlier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가 적다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77F8BD-9C63-AE7A-7737-A3D14D6A08B5}"/>
              </a:ext>
            </a:extLst>
          </p:cNvPr>
          <p:cNvSpPr/>
          <p:nvPr/>
        </p:nvSpPr>
        <p:spPr>
          <a:xfrm>
            <a:off x="427111" y="2490828"/>
            <a:ext cx="5405471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2. Forward Propagation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과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backward Propagation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모두 사용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A5DF200-ED8A-5661-4092-5581E40975C3}"/>
              </a:ext>
            </a:extLst>
          </p:cNvPr>
          <p:cNvSpPr/>
          <p:nvPr/>
        </p:nvSpPr>
        <p:spPr>
          <a:xfrm>
            <a:off x="5928384" y="2490828"/>
            <a:ext cx="458468" cy="373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72D159-FD10-E90E-3D55-42A8E22AF5E2}"/>
              </a:ext>
            </a:extLst>
          </p:cNvPr>
          <p:cNvSpPr/>
          <p:nvPr/>
        </p:nvSpPr>
        <p:spPr>
          <a:xfrm>
            <a:off x="6838045" y="2492513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State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더욱 정확하게 예측 가능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847945-67DF-7D12-6CA2-BB658239DF93}"/>
              </a:ext>
            </a:extLst>
          </p:cNvPr>
          <p:cNvSpPr/>
          <p:nvPr/>
        </p:nvSpPr>
        <p:spPr>
          <a:xfrm>
            <a:off x="427111" y="3803777"/>
            <a:ext cx="5405471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3. Kalman Gain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구하는 새로운 공식 제안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9A5B8A0-9009-B35B-FFE2-CAAB25AAE304}"/>
              </a:ext>
            </a:extLst>
          </p:cNvPr>
          <p:cNvSpPr/>
          <p:nvPr/>
        </p:nvSpPr>
        <p:spPr>
          <a:xfrm>
            <a:off x="4635048" y="3868140"/>
            <a:ext cx="458468" cy="3301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358810-798A-AC53-F29F-6F1BC38BCEC9}"/>
              </a:ext>
            </a:extLst>
          </p:cNvPr>
          <p:cNvSpPr/>
          <p:nvPr/>
        </p:nvSpPr>
        <p:spPr>
          <a:xfrm>
            <a:off x="6294970" y="3846278"/>
            <a:ext cx="4207938" cy="373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계산 량 감소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0CB141D-4C24-3592-6DDF-4DDC07CDD1AC}"/>
              </a:ext>
            </a:extLst>
          </p:cNvPr>
          <p:cNvSpPr/>
          <p:nvPr/>
        </p:nvSpPr>
        <p:spPr>
          <a:xfrm>
            <a:off x="3311189" y="2779441"/>
            <a:ext cx="5569621" cy="1299117"/>
          </a:xfrm>
          <a:prstGeom prst="roundRect">
            <a:avLst>
              <a:gd name="adj" fmla="val 20974"/>
            </a:avLst>
          </a:prstGeom>
          <a:solidFill>
            <a:srgbClr val="7F75CB"/>
          </a:solidFill>
          <a:ln>
            <a:noFill/>
          </a:ln>
          <a:effectLst>
            <a:outerShdw blurRad="190500" dist="25400" dir="5400000" algn="t" rotWithShape="0">
              <a:srgbClr val="FF7C8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Thank</a:t>
            </a:r>
            <a:r>
              <a:rPr lang="ko-KR" altLang="en-US" sz="2000" b="1" kern="0" dirty="0">
                <a:solidFill>
                  <a:prstClr val="white"/>
                </a:solidFill>
              </a:rPr>
              <a:t> </a:t>
            </a:r>
            <a:r>
              <a:rPr lang="en-US" altLang="ko-KR" sz="2000" b="1" kern="0" dirty="0">
                <a:solidFill>
                  <a:prstClr val="white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8174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283" y="336417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Introduction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03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CF07CE1-B255-D6A5-CA1E-0D311265E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9" y="1168003"/>
            <a:ext cx="5163928" cy="37877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FEE8F2-AD1E-8B5F-953F-BDBAE1E7924E}"/>
              </a:ext>
            </a:extLst>
          </p:cNvPr>
          <p:cNvSpPr/>
          <p:nvPr/>
        </p:nvSpPr>
        <p:spPr>
          <a:xfrm>
            <a:off x="451793" y="5534237"/>
            <a:ext cx="4477996" cy="743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Visual Odometry(using Camera)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0306AD2-CD67-08C1-DC9D-2797039F5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53" y="1208147"/>
            <a:ext cx="5247243" cy="37877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B38AF1-B1C8-EF18-441F-C7EA40FCB16E}"/>
              </a:ext>
            </a:extLst>
          </p:cNvPr>
          <p:cNvSpPr/>
          <p:nvPr/>
        </p:nvSpPr>
        <p:spPr>
          <a:xfrm>
            <a:off x="6533803" y="5501950"/>
            <a:ext cx="4477996" cy="743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LiDAR Odometry(using LiDAR)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0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7650" y="171449"/>
            <a:ext cx="11696700" cy="6515101"/>
            <a:chOff x="247650" y="149224"/>
            <a:chExt cx="11696700" cy="6515101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247650" y="823516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Challenge of LiDAR </a:t>
              </a:r>
              <a:r>
                <a:rPr lang="en-US" altLang="ko-KR" sz="2000" i="1" kern="0" dirty="0" err="1">
                  <a:solidFill>
                    <a:srgbClr val="FFD9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Seonsor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04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40600" y="1691468"/>
            <a:ext cx="3300400" cy="3706045"/>
            <a:chOff x="1105700" y="1377555"/>
            <a:chExt cx="3300400" cy="3706045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66404" y="3104503"/>
            <a:ext cx="2387601" cy="9337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Featureless Environment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LiDAR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FoV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적을 때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심각해진다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603002" y="1691468"/>
            <a:ext cx="3300400" cy="3706045"/>
            <a:chOff x="1105700" y="1377555"/>
            <a:chExt cx="3300400" cy="3706045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4542913" y="1636015"/>
            <a:ext cx="450765" cy="4542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29713" y="2868351"/>
            <a:ext cx="2386694" cy="133510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Too Much Computation Resource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뽑아낸 많은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 point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들을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IMU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측정값과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융합하려면 많은 계산이 필요하다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8265404" y="1691468"/>
            <a:ext cx="3300400" cy="3706045"/>
            <a:chOff x="1105700" y="1377555"/>
            <a:chExt cx="3300400" cy="3706045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8205315" y="1636015"/>
            <a:ext cx="450765" cy="4542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4" y="2827504"/>
            <a:ext cx="2387599" cy="1487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Motion Distortion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LiDAR sample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들을 순차적으로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sampling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하기 때문에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laser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point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들이 다른 시간에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sampling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80511" y="1636015"/>
            <a:ext cx="450764" cy="4542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117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7650" y="171449"/>
            <a:ext cx="11696700" cy="6515101"/>
            <a:chOff x="247650" y="149224"/>
            <a:chExt cx="11696700" cy="6515101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247650" y="823516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Contribution of FAST-LIO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05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40600" y="1691468"/>
            <a:ext cx="3300400" cy="3706045"/>
            <a:chOff x="1105700" y="1377555"/>
            <a:chExt cx="3300400" cy="3706045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29016" y="2765331"/>
            <a:ext cx="2355582" cy="14505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Compensating for Motion Distortion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44546A">
                    <a:lumMod val="75000"/>
                  </a:srgbClr>
                </a:solidFill>
              </a:rPr>
              <a:t>Tightly coupled iterated Kalman filter +Back propagation process </a:t>
            </a:r>
            <a:r>
              <a:rPr lang="ko-KR" altLang="en-US" sz="900" b="1" dirty="0">
                <a:solidFill>
                  <a:srgbClr val="44546A">
                    <a:lumMod val="75000"/>
                  </a:srgbClr>
                </a:solidFill>
              </a:rPr>
              <a:t>적용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603002" y="1691468"/>
            <a:ext cx="3300400" cy="3706045"/>
            <a:chOff x="1105700" y="1377555"/>
            <a:chExt cx="3300400" cy="3706045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4542913" y="1636015"/>
            <a:ext cx="450765" cy="4542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7585" y="2969194"/>
            <a:ext cx="2389410" cy="91961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Reducing Computation Load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Kalman gain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구하는 새로운 공식 제안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8265404" y="1691468"/>
            <a:ext cx="3300400" cy="3706045"/>
            <a:chOff x="1105700" y="1377555"/>
            <a:chExt cx="3300400" cy="3706045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7F75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8205315" y="1636015"/>
            <a:ext cx="450765" cy="4542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17259" y="3023701"/>
            <a:ext cx="2392137" cy="9337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Fast &amp; Robust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LiDAR-inertial odometry software package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시행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80511" y="1636015"/>
            <a:ext cx="450764" cy="4542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7149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550" y="327871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L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Related Work</a:t>
              </a:r>
              <a:endParaRPr lang="en-US" altLang="ko-KR" sz="2000" kern="0" dirty="0">
                <a:solidFill>
                  <a:prstClr val="white"/>
                </a:solidFill>
              </a:endParaRPr>
            </a:p>
            <a:p>
              <a:pPr algn="ctr" latinLnBrk="0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06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5FB16C-8901-050C-E56B-EAA5E64FBA37}"/>
              </a:ext>
            </a:extLst>
          </p:cNvPr>
          <p:cNvSpPr/>
          <p:nvPr/>
        </p:nvSpPr>
        <p:spPr>
          <a:xfrm>
            <a:off x="384383" y="1320232"/>
            <a:ext cx="314298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A.  LiDAR Odometry and Mapping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8525A4-CBE7-9E97-EE35-CAE318754C8F}"/>
              </a:ext>
            </a:extLst>
          </p:cNvPr>
          <p:cNvSpPr/>
          <p:nvPr/>
        </p:nvSpPr>
        <p:spPr>
          <a:xfrm>
            <a:off x="179284" y="2254296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ICP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LiDAR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odometry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FBB2595-0CA5-B4C8-D7F7-365CB7FDF9EF}"/>
              </a:ext>
            </a:extLst>
          </p:cNvPr>
          <p:cNvSpPr/>
          <p:nvPr/>
        </p:nvSpPr>
        <p:spPr>
          <a:xfrm>
            <a:off x="4699428" y="2196174"/>
            <a:ext cx="1043346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90A599-DA97-4418-63C8-462B2BCC07D5}"/>
              </a:ext>
            </a:extLst>
          </p:cNvPr>
          <p:cNvSpPr/>
          <p:nvPr/>
        </p:nvSpPr>
        <p:spPr>
          <a:xfrm>
            <a:off x="6096000" y="2196174"/>
            <a:ext cx="5090445" cy="697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LiDAR measurement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sparse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하기 때문에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ICP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matching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잘 되지 않는다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.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924D1F-101A-BA2F-E6D9-904C6CA8F227}"/>
              </a:ext>
            </a:extLst>
          </p:cNvPr>
          <p:cNvSpPr/>
          <p:nvPr/>
        </p:nvSpPr>
        <p:spPr>
          <a:xfrm>
            <a:off x="250786" y="3935481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G-ICP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LiDAR odometry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D91536-3BE9-9D50-38AD-A3E32CB8C298}"/>
              </a:ext>
            </a:extLst>
          </p:cNvPr>
          <p:cNvSpPr/>
          <p:nvPr/>
        </p:nvSpPr>
        <p:spPr>
          <a:xfrm>
            <a:off x="6244127" y="3906007"/>
            <a:ext cx="4794190" cy="403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LeGo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-LOAM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,LOAM-LIVOX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 발전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516E2AEE-2370-5282-8E04-386D2CB402FA}"/>
              </a:ext>
            </a:extLst>
          </p:cNvPr>
          <p:cNvSpPr/>
          <p:nvPr/>
        </p:nvSpPr>
        <p:spPr>
          <a:xfrm>
            <a:off x="4699428" y="3888006"/>
            <a:ext cx="1043346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042A89-F362-1F8A-F061-F223AD301B05}"/>
              </a:ext>
            </a:extLst>
          </p:cNvPr>
          <p:cNvSpPr/>
          <p:nvPr/>
        </p:nvSpPr>
        <p:spPr>
          <a:xfrm>
            <a:off x="452750" y="5582973"/>
            <a:ext cx="995602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한계점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환경이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Featureless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하거나 작은 </a:t>
            </a:r>
            <a:r>
              <a:rPr lang="en-US" altLang="ko-KR" sz="1400" b="1" dirty="0" err="1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FoV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가진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LiDAR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취약하다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89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551" y="298504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L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Related Work</a:t>
              </a:r>
              <a:endParaRPr lang="en-US" altLang="ko-KR" sz="2000" kern="0" dirty="0">
                <a:solidFill>
                  <a:prstClr val="white"/>
                </a:solidFill>
              </a:endParaRPr>
            </a:p>
            <a:p>
              <a:pPr algn="ctr" latinLnBrk="0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07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5FB16C-8901-050C-E56B-EAA5E64FBA37}"/>
              </a:ext>
            </a:extLst>
          </p:cNvPr>
          <p:cNvSpPr/>
          <p:nvPr/>
        </p:nvSpPr>
        <p:spPr>
          <a:xfrm>
            <a:off x="384382" y="1320232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B. Loosely-coupled LiDAR-Inertial Odometry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8525A4-CBE7-9E97-EE35-CAE318754C8F}"/>
              </a:ext>
            </a:extLst>
          </p:cNvPr>
          <p:cNvSpPr/>
          <p:nvPr/>
        </p:nvSpPr>
        <p:spPr>
          <a:xfrm>
            <a:off x="6298073" y="2226865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Featureless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환경에서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LiDAR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저하 문제 해결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FBB2595-0CA5-B4C8-D7F7-365CB7FDF9EF}"/>
              </a:ext>
            </a:extLst>
          </p:cNvPr>
          <p:cNvSpPr/>
          <p:nvPr/>
        </p:nvSpPr>
        <p:spPr>
          <a:xfrm>
            <a:off x="4699428" y="2196174"/>
            <a:ext cx="10433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90A599-DA97-4418-63C8-462B2BCC07D5}"/>
              </a:ext>
            </a:extLst>
          </p:cNvPr>
          <p:cNvSpPr/>
          <p:nvPr/>
        </p:nvSpPr>
        <p:spPr>
          <a:xfrm>
            <a:off x="-183158" y="2251547"/>
            <a:ext cx="5090445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IMU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D91536-3BE9-9D50-38AD-A3E32CB8C298}"/>
              </a:ext>
            </a:extLst>
          </p:cNvPr>
          <p:cNvSpPr/>
          <p:nvPr/>
        </p:nvSpPr>
        <p:spPr>
          <a:xfrm>
            <a:off x="1302639" y="3297319"/>
            <a:ext cx="9554577" cy="403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 Registration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하면서 따로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IMU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 measurement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결합한다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042A89-F362-1F8A-F061-F223AD301B05}"/>
              </a:ext>
            </a:extLst>
          </p:cNvPr>
          <p:cNvSpPr/>
          <p:nvPr/>
        </p:nvSpPr>
        <p:spPr>
          <a:xfrm>
            <a:off x="749423" y="4781221"/>
            <a:ext cx="10805916" cy="697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한계점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1.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다른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state(ex.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속도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와의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무시한다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featureless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스캔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특정한 방향으로 잘못 될 수 있고 나중 단계에서 신뢰할 수 없는 결합을 야기할 수 있다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75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466" y="341154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Introduction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08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C. Tightly-coupled LiDAR-Inertial Odometry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B9FCB2-D32A-8897-B843-DD066970B5F4}"/>
              </a:ext>
            </a:extLst>
          </p:cNvPr>
          <p:cNvSpPr/>
          <p:nvPr/>
        </p:nvSpPr>
        <p:spPr>
          <a:xfrm>
            <a:off x="281833" y="2075899"/>
            <a:ext cx="5059290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Registration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없이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Raw feature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들을 바로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IMU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에 결합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09BA81-D6F4-7A66-B34E-6A9F8B89B906}"/>
              </a:ext>
            </a:extLst>
          </p:cNvPr>
          <p:cNvSpPr/>
          <p:nvPr/>
        </p:nvSpPr>
        <p:spPr>
          <a:xfrm>
            <a:off x="281832" y="2735581"/>
            <a:ext cx="6033509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가지 접근법이 존재한다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: 1.Optimization based 2. Filter based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84E5B4-AAD2-AF1B-E5B6-E72A5301BFF7}"/>
              </a:ext>
            </a:extLst>
          </p:cNvPr>
          <p:cNvSpPr/>
          <p:nvPr/>
        </p:nvSpPr>
        <p:spPr>
          <a:xfrm>
            <a:off x="-23583" y="3478046"/>
            <a:ext cx="11358953" cy="697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1.Optimization based: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최근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LiDAR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특징점에서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IMU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사전 통합 제약 조건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및 평면 제약 조건으로 그래프 최적화를 사용하거나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	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비슷한 그래프 최적화를 사용하지만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Edge feature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와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Plane feature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사용하는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LIOM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제안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CA4265-F066-5E0D-FB6C-08C6B5FE49AD}"/>
              </a:ext>
            </a:extLst>
          </p:cNvPr>
          <p:cNvSpPr/>
          <p:nvPr/>
        </p:nvSpPr>
        <p:spPr>
          <a:xfrm>
            <a:off x="-204222" y="4561506"/>
            <a:ext cx="11358953" cy="5964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2.Filter based: IMU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와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2D LiDAR data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를 결합하기 위해서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Gaussian Particle Filter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사용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=&gt;computation Load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너무 크다 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893D44-D179-AE8A-33DB-22257AF5D128}"/>
              </a:ext>
            </a:extLst>
          </p:cNvPr>
          <p:cNvSpPr/>
          <p:nvPr/>
        </p:nvSpPr>
        <p:spPr>
          <a:xfrm>
            <a:off x="13018" y="5549789"/>
            <a:ext cx="1135895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결론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: FAST-LIO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는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Tightly-Coupled LiDAR-Inertial Odometry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에서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Iterated extended Kalman Filter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를 사용한다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2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101" y="277552"/>
            <a:ext cx="11765067" cy="6400988"/>
            <a:chOff x="179283" y="149224"/>
            <a:chExt cx="11765067" cy="640098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532A8EB-BE76-6236-DA0B-331A8C25F240}"/>
                </a:ext>
              </a:extLst>
            </p:cNvPr>
            <p:cNvSpPr/>
            <p:nvPr/>
          </p:nvSpPr>
          <p:spPr>
            <a:xfrm>
              <a:off x="179283" y="709403"/>
              <a:ext cx="11696700" cy="5840809"/>
            </a:xfrm>
            <a:custGeom>
              <a:avLst/>
              <a:gdLst>
                <a:gd name="connsiteX0" fmla="*/ 11336337 w 11696700"/>
                <a:gd name="connsiteY0" fmla="*/ 0 h 5840809"/>
                <a:gd name="connsiteX1" fmla="*/ 11418141 w 11696700"/>
                <a:gd name="connsiteY1" fmla="*/ 118665 h 5840809"/>
                <a:gd name="connsiteX2" fmla="*/ 11642683 w 11696700"/>
                <a:gd name="connsiteY2" fmla="*/ 118665 h 5840809"/>
                <a:gd name="connsiteX3" fmla="*/ 11696700 w 11696700"/>
                <a:gd name="connsiteY3" fmla="*/ 172682 h 5840809"/>
                <a:gd name="connsiteX4" fmla="*/ 11696700 w 11696700"/>
                <a:gd name="connsiteY4" fmla="*/ 5786792 h 5840809"/>
                <a:gd name="connsiteX5" fmla="*/ 11642683 w 11696700"/>
                <a:gd name="connsiteY5" fmla="*/ 5840809 h 5840809"/>
                <a:gd name="connsiteX6" fmla="*/ 54017 w 11696700"/>
                <a:gd name="connsiteY6" fmla="*/ 5840809 h 5840809"/>
                <a:gd name="connsiteX7" fmla="*/ 0 w 11696700"/>
                <a:gd name="connsiteY7" fmla="*/ 5786792 h 5840809"/>
                <a:gd name="connsiteX8" fmla="*/ 0 w 11696700"/>
                <a:gd name="connsiteY8" fmla="*/ 172682 h 5840809"/>
                <a:gd name="connsiteX9" fmla="*/ 54017 w 11696700"/>
                <a:gd name="connsiteY9" fmla="*/ 118665 h 5840809"/>
                <a:gd name="connsiteX10" fmla="*/ 11254533 w 11696700"/>
                <a:gd name="connsiteY10" fmla="*/ 118665 h 58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6700" h="5840809">
                  <a:moveTo>
                    <a:pt x="11336337" y="0"/>
                  </a:moveTo>
                  <a:lnTo>
                    <a:pt x="11418141" y="118665"/>
                  </a:lnTo>
                  <a:lnTo>
                    <a:pt x="11642683" y="118665"/>
                  </a:lnTo>
                  <a:cubicBezTo>
                    <a:pt x="11672516" y="118665"/>
                    <a:pt x="11696700" y="142849"/>
                    <a:pt x="11696700" y="172682"/>
                  </a:cubicBezTo>
                  <a:lnTo>
                    <a:pt x="11696700" y="5786792"/>
                  </a:lnTo>
                  <a:cubicBezTo>
                    <a:pt x="11696700" y="5816625"/>
                    <a:pt x="11672516" y="5840809"/>
                    <a:pt x="11642683" y="5840809"/>
                  </a:cubicBezTo>
                  <a:lnTo>
                    <a:pt x="54017" y="5840809"/>
                  </a:lnTo>
                  <a:cubicBezTo>
                    <a:pt x="24184" y="5840809"/>
                    <a:pt x="0" y="5816625"/>
                    <a:pt x="0" y="5786792"/>
                  </a:cubicBezTo>
                  <a:lnTo>
                    <a:pt x="0" y="172682"/>
                  </a:lnTo>
                  <a:cubicBezTo>
                    <a:pt x="0" y="142849"/>
                    <a:pt x="24184" y="118665"/>
                    <a:pt x="54017" y="118665"/>
                  </a:cubicBezTo>
                  <a:lnTo>
                    <a:pt x="11254533" y="1186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CB141D-4C24-3592-6DDF-4DDC07CDD1AC}"/>
                </a:ext>
              </a:extLst>
            </p:cNvPr>
            <p:cNvSpPr/>
            <p:nvPr/>
          </p:nvSpPr>
          <p:spPr>
            <a:xfrm>
              <a:off x="247650" y="149224"/>
              <a:ext cx="11696700" cy="619125"/>
            </a:xfrm>
            <a:prstGeom prst="roundRect">
              <a:avLst>
                <a:gd name="adj" fmla="val 7436"/>
              </a:avLst>
            </a:prstGeom>
            <a:solidFill>
              <a:srgbClr val="7F75CB"/>
            </a:solidFill>
            <a:ln>
              <a:noFill/>
            </a:ln>
            <a:effectLst>
              <a:outerShdw blurRad="190500" dist="25400" dir="5400000" algn="t" rotWithShape="0">
                <a:srgbClr val="FF7C8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FFD966"/>
                  </a:solidFill>
                  <a:ea typeface="Tmon몬소리 Black" panose="02000A03000000000000" pitchFamily="2" charset="-127"/>
                </a:rPr>
                <a:t>Methodology</a:t>
              </a: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74192D0B-C7F2-2F57-19A3-ABEA7140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6522" y="316846"/>
              <a:ext cx="75549" cy="160255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92FB38F-AF71-61FB-1735-2C1317D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02284"/>
              <a:ext cx="93864" cy="4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DED60EDD-BC4F-1E67-C08A-3BD0AE01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51144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D2FF164A-B1D3-9AF4-2F2C-124CB815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601" y="487021"/>
              <a:ext cx="93864" cy="9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9AE880D7-87C7-A897-E821-B86B98FC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576" y="531282"/>
              <a:ext cx="109126" cy="69444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D6372A57-0567-2E46-4738-544C7B5DAA78}"/>
                </a:ext>
              </a:extLst>
            </p:cNvPr>
            <p:cNvSpPr/>
            <p:nvPr/>
          </p:nvSpPr>
          <p:spPr>
            <a:xfrm>
              <a:off x="11011799" y="582726"/>
              <a:ext cx="578777" cy="18000"/>
            </a:xfrm>
            <a:prstGeom prst="parallelogram">
              <a:avLst>
                <a:gd name="adj" fmla="val 2727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0D02E2-560D-FF45-EAEA-6BB66BC23599}"/>
                </a:ext>
              </a:extLst>
            </p:cNvPr>
            <p:cNvSpPr txBox="1"/>
            <p:nvPr/>
          </p:nvSpPr>
          <p:spPr>
            <a:xfrm>
              <a:off x="10805796" y="381526"/>
              <a:ext cx="784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b="1" i="1" dirty="0">
                  <a:solidFill>
                    <a:prstClr val="white"/>
                  </a:solidFill>
                </a:rPr>
                <a:t>Page 09</a:t>
              </a:r>
              <a:endParaRPr lang="ko-KR" altLang="en-US" sz="7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3FFC1-8B9E-DD19-6132-12F07B32A777}"/>
              </a:ext>
            </a:extLst>
          </p:cNvPr>
          <p:cNvSpPr/>
          <p:nvPr/>
        </p:nvSpPr>
        <p:spPr>
          <a:xfrm>
            <a:off x="427111" y="1328778"/>
            <a:ext cx="420793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A. Framework Overview</a:t>
            </a: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928F18-27F9-F044-8651-FB6D7032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134"/>
            <a:ext cx="65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AA555E-C9EB-9710-7C39-8A969529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8" y="1830485"/>
            <a:ext cx="1189838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56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1165</Words>
  <Application>Microsoft Office PowerPoint</Application>
  <PresentationFormat>와이드스크린</PresentationFormat>
  <Paragraphs>233</Paragraphs>
  <Slides>28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(학생) 탁승준 (전기전자공학과)</cp:lastModifiedBy>
  <cp:revision>6</cp:revision>
  <dcterms:created xsi:type="dcterms:W3CDTF">2022-09-13T03:15:08Z</dcterms:created>
  <dcterms:modified xsi:type="dcterms:W3CDTF">2023-01-13T03:41:10Z</dcterms:modified>
</cp:coreProperties>
</file>