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2" r:id="rId5"/>
    <p:sldId id="283" r:id="rId6"/>
    <p:sldId id="284" r:id="rId7"/>
    <p:sldId id="291" r:id="rId8"/>
    <p:sldId id="290" r:id="rId9"/>
    <p:sldId id="292" r:id="rId10"/>
    <p:sldId id="296" r:id="rId11"/>
    <p:sldId id="293" r:id="rId12"/>
    <p:sldId id="297" r:id="rId13"/>
    <p:sldId id="298" r:id="rId14"/>
    <p:sldId id="299" r:id="rId15"/>
    <p:sldId id="303" r:id="rId16"/>
    <p:sldId id="304" r:id="rId17"/>
    <p:sldId id="286" r:id="rId18"/>
    <p:sldId id="300" r:id="rId19"/>
    <p:sldId id="301" r:id="rId20"/>
    <p:sldId id="302" r:id="rId21"/>
    <p:sldId id="277" r:id="rId22"/>
    <p:sldId id="282" r:id="rId23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/>
    <p:restoredTop sz="88915" autoAdjust="0"/>
  </p:normalViewPr>
  <p:slideViewPr>
    <p:cSldViewPr snapToGrid="0">
      <p:cViewPr varScale="1">
        <p:scale>
          <a:sx n="78" d="100"/>
          <a:sy n="78" d="100"/>
        </p:scale>
        <p:origin x="175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HyungTae/patchwor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89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1800*16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300 *16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sub-image</a:t>
                </a:r>
                <a:r>
                  <a:rPr lang="ko-KR" altLang="en-US" dirty="0"/>
                  <a:t>로 나누는 과정을 거친 후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여기에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수식을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입력하십시오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1800*16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300 *16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sub-image</a:t>
                </a:r>
                <a:r>
                  <a:rPr lang="ko-KR" altLang="en-US" dirty="0"/>
                  <a:t>로 나누는 과정을 거친 후</a:t>
                </a:r>
                <a:r>
                  <a:rPr lang="ko-KR" altLang="en-US" i="0">
                    <a:latin typeface="Cambria Math" panose="02040503050406030204" pitchFamily="18" charset="0"/>
                  </a:rPr>
                  <a:t>"여기에 수식을 입력하십시오."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1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08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err="1"/>
              <a:t>correspondenc</a:t>
            </a:r>
            <a:r>
              <a:rPr lang="ko-KR" altLang="en-US" dirty="0"/>
              <a:t>를 통해서 두개의</a:t>
            </a:r>
            <a:r>
              <a:rPr lang="en-US" altLang="ko-KR" dirty="0"/>
              <a:t> </a:t>
            </a:r>
            <a:r>
              <a:rPr lang="ko-KR" altLang="en-US" dirty="0"/>
              <a:t>나눠진 </a:t>
            </a:r>
            <a:r>
              <a:rPr lang="en-US" altLang="ko-KR" dirty="0" err="1"/>
              <a:t>optimizataion</a:t>
            </a:r>
            <a:r>
              <a:rPr lang="en-US" altLang="ko-KR" dirty="0"/>
              <a:t> </a:t>
            </a:r>
            <a:r>
              <a:rPr lang="ko-KR" altLang="en-US" dirty="0"/>
              <a:t>을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나눠서 </a:t>
            </a:r>
            <a:r>
              <a:rPr lang="ko-KR" altLang="en-US" dirty="0" err="1"/>
              <a:t>할까에</a:t>
            </a:r>
            <a:r>
              <a:rPr lang="ko-KR" altLang="en-US" dirty="0"/>
              <a:t> 대해서 생각해봤는데</a:t>
            </a:r>
            <a:r>
              <a:rPr lang="en-US" altLang="ko-KR" dirty="0"/>
              <a:t>, LM Optimization</a:t>
            </a:r>
            <a:r>
              <a:rPr lang="ko-KR" altLang="en-US" dirty="0"/>
              <a:t>의 정확한 기법은 잘 모르겠지만</a:t>
            </a:r>
            <a:r>
              <a:rPr lang="en-US" altLang="ko-KR" dirty="0"/>
              <a:t>, </a:t>
            </a:r>
            <a:r>
              <a:rPr lang="ko-KR" altLang="en-US" dirty="0"/>
              <a:t>결국에 이것도 함수 최적화로서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parameter</a:t>
            </a:r>
            <a:r>
              <a:rPr lang="ko-KR" altLang="en-US" dirty="0"/>
              <a:t>을 </a:t>
            </a:r>
            <a:r>
              <a:rPr lang="en-US" altLang="ko-KR" dirty="0"/>
              <a:t>optimize </a:t>
            </a:r>
            <a:r>
              <a:rPr lang="ko-KR" altLang="en-US" dirty="0" err="1"/>
              <a:t>해야하는데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단순히 방정식만 풀어도 </a:t>
            </a:r>
            <a:r>
              <a:rPr lang="en-US" altLang="ko-KR" dirty="0"/>
              <a:t>3</a:t>
            </a:r>
            <a:r>
              <a:rPr lang="ko-KR" altLang="en-US" dirty="0"/>
              <a:t>차방정식 두개 </a:t>
            </a:r>
            <a:r>
              <a:rPr lang="ko-KR" altLang="en-US" dirty="0" err="1"/>
              <a:t>푸는게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차방정식 하나 </a:t>
            </a:r>
            <a:r>
              <a:rPr lang="ko-KR" altLang="en-US" dirty="0" err="1"/>
              <a:t>푸는거에</a:t>
            </a:r>
            <a:r>
              <a:rPr lang="ko-KR" altLang="en-US" dirty="0"/>
              <a:t> 비해서 시간소요가 적다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실제로 이 과정이 </a:t>
            </a:r>
            <a:r>
              <a:rPr lang="en-US" altLang="ko-KR" dirty="0" err="1"/>
              <a:t>accurac</a:t>
            </a:r>
            <a:r>
              <a:rPr lang="ko-KR" altLang="en-US" dirty="0"/>
              <a:t>도 높였을 뿐만 아니라</a:t>
            </a:r>
            <a:r>
              <a:rPr lang="en-US" altLang="ko-KR" dirty="0"/>
              <a:t>, 35% </a:t>
            </a:r>
            <a:r>
              <a:rPr lang="ko-KR" altLang="en-US" dirty="0"/>
              <a:t>정도의 계산 시간이 줄어들었다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73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첫 번째 접근법에서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Qt-1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은 센서의 시야에 있는 피처 세트를 선택하여 얻는다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. 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단순화를 위해 센서 포즈가 센서의 현재 위치에서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100m 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이내에 있는 피처 세트를 선택할 수 있습니다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. 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그런 다음 선택된 피처 세트가 변환되고 단일 주변 맵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Qt-1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로 융합된다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. 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이 지도 선택 기법은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[20]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에서 사용된 방법과 유사하다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.</a:t>
                </a:r>
              </a:p>
              <a:p>
                <a:pPr marL="457200" indent="-457200">
                  <a:buAutoNum type="arabicPeriod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1800*16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300 *16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sub-image</a:t>
                </a:r>
                <a:r>
                  <a:rPr lang="ko-KR" altLang="en-US" dirty="0"/>
                  <a:t>로 나누는 과정을 거친 후</a:t>
                </a:r>
                <a:r>
                  <a:rPr lang="ko-KR" altLang="en-US" i="0">
                    <a:latin typeface="Cambria Math" panose="02040503050406030204" pitchFamily="18" charset="0"/>
                  </a:rPr>
                  <a:t>"여기에 수식을 입력하십시오."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70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Node: Graph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의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node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는 로봇의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pose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를 의미한다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Edge: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두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node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사이의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edge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는 로봇의 위치 사이의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odometry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정보이며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constraint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라고 한다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로봇이 위 그림과 같이 이전에 방문했던 지역을 다시 방문할 경우 주변 환경에 대한 정보를 이용하여 같은 위치임을 인식하고 연속적이지 않은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(non-successive) node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사이에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constraint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를 추가하고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graph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를 최적화 함으로써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measurement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에 최적화된 로봇의 위치를 계산할 수 있다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ko-KR" b="0" i="0" dirty="0">
                  <a:solidFill>
                    <a:srgbClr val="51515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 algn="l"/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이 글에서 로봇이 이동하는 환경은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2-dimension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으로 가정하며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로봇의 위치는 다음과 같이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3 DOF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로 표현한다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Graph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는 이러한 로봇의 위치를 표현하는 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xi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KaTeX_Main"/>
                    <a:ea typeface="Malgun Gothic" panose="020B0503020000020004" pitchFamily="50" charset="-127"/>
                  </a:rPr>
                  <a:t>​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로 구성된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vector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이다</a:t>
                </a:r>
                <a:endParaRPr lang="en-US" altLang="ko-KR" b="0" i="0" dirty="0">
                  <a:solidFill>
                    <a:srgbClr val="51515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 algn="l"/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Graph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를 구성하는 노드 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xi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와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xi+1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KaTeX_Main"/>
                    <a:ea typeface="Malgun Gothic" panose="020B0503020000020004" pitchFamily="50" charset="-127"/>
                  </a:rPr>
                  <a:t>​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 사이에는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odometry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센서로부터 얻어진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measurement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가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constraint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로 생성된다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.</a:t>
                </a:r>
              </a:p>
              <a:p>
                <a:pPr algn="l"/>
                <a:endParaRPr lang="en-US" altLang="ko-KR" b="0" i="0" dirty="0">
                  <a:solidFill>
                    <a:srgbClr val="51515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 algn="l"/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두 센서데이터의 </a:t>
                </a:r>
                <a:r>
                  <a:rPr lang="ko-KR" altLang="en-US" b="0" i="0" dirty="0" err="1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매칭을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 통해서 두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node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사이의 상대위치를 계산할 수 있고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이 상대위치가 두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node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사이의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constraint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가 된다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.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이때 직접적으로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node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사이의 관계를 구한 것이 아닌 센서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measurement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로부터 계산하였기 때문에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virtual measurement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라고 부른다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ko-KR" b="0" i="0" dirty="0">
                  <a:solidFill>
                    <a:srgbClr val="51515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 marL="457200" indent="-457200">
                  <a:buAutoNum type="arabicPeriod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1800*16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300 *16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sub-image</a:t>
                </a:r>
                <a:r>
                  <a:rPr lang="ko-KR" altLang="en-US" dirty="0"/>
                  <a:t>로 나누는 과정을 거친 후</a:t>
                </a:r>
                <a:r>
                  <a:rPr lang="ko-KR" altLang="en-US" i="0">
                    <a:latin typeface="Cambria Math" panose="02040503050406030204" pitchFamily="18" charset="0"/>
                  </a:rPr>
                  <a:t>"여기에 수식을 입력하십시오."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02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Xi, </a:t>
                </a:r>
                <a:r>
                  <a:rPr lang="en-US" altLang="ko-KR" b="0" i="0" dirty="0" err="1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Xj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 -&gt; graph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에서 두 노드의 위치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</a:t>
                </a: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Edge =&gt; xi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의 위치에서 센서를 이용하여 측정한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x j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의 위치이다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.</a:t>
                </a: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ko-KR" b="0" i="0" dirty="0" err="1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Eij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 =&gt;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센서로 측정한 노드의 위치와 현재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graph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상의 위치 차이</a:t>
                </a:r>
                <a:endParaRPr lang="en-US" altLang="ko-KR" b="0" i="0" dirty="0">
                  <a:solidFill>
                    <a:srgbClr val="51515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Graph optimization =&gt; 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이러한 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error</a:t>
                </a:r>
                <a:r>
                  <a:rPr lang="ko-KR" altLang="en-US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를 최소화 시키는 그래프를 계산하는 것이다</a:t>
                </a:r>
                <a:r>
                  <a:rPr lang="en-US" altLang="ko-KR" b="0" i="0" dirty="0">
                    <a:solidFill>
                      <a:srgbClr val="515151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.</a:t>
                </a:r>
              </a:p>
              <a:p>
                <a:pPr marL="457200" indent="-457200">
                  <a:buAutoNum type="arabicPeriod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1800*16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300 *16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sub-image</a:t>
                </a:r>
                <a:r>
                  <a:rPr lang="ko-KR" altLang="en-US" dirty="0"/>
                  <a:t>로 나누는 과정을 거친 후</a:t>
                </a:r>
                <a:r>
                  <a:rPr lang="ko-KR" altLang="en-US" i="0">
                    <a:latin typeface="Cambria Math" panose="02040503050406030204" pitchFamily="18" charset="0"/>
                  </a:rPr>
                  <a:t>"여기에 수식을 입력하십시오."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174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For example, we can increase </a:t>
            </a:r>
            <a:r>
              <a:rPr kumimoji="1" lang="en-US" altLang="en-US" dirty="0" err="1"/>
              <a:t>cth</a:t>
            </a:r>
            <a:r>
              <a:rPr kumimoji="1" lang="en-US" altLang="en-US" dirty="0"/>
              <a:t> to extract more stable edge features from an environment, but this change may result in an insufficient number of useful edge features if the robot enters a relatively clean environment. Similarly, decreasing </a:t>
            </a:r>
            <a:r>
              <a:rPr kumimoji="1" lang="en-US" altLang="en-US" dirty="0" err="1"/>
              <a:t>cth</a:t>
            </a:r>
            <a:r>
              <a:rPr kumimoji="1" lang="en-US" altLang="en-US" dirty="0"/>
              <a:t> will also give rise to a lack of useful planar features when the robot moves from a clean environment to a noisy environment.</a:t>
            </a:r>
          </a:p>
          <a:p>
            <a:endParaRPr kumimoji="1" lang="en-US" altLang="en-US" dirty="0"/>
          </a:p>
          <a:p>
            <a:pPr marL="457200" indent="-457200">
              <a:buAutoNum type="arabicPeriod"/>
            </a:pPr>
            <a:r>
              <a:rPr kumimoji="1" lang="en-US" altLang="en-US" dirty="0"/>
              <a:t>Feature</a:t>
            </a:r>
            <a:r>
              <a:rPr kumimoji="1" lang="ko-KR" altLang="en-US" dirty="0"/>
              <a:t>의 수가 작다는 것을 알 수 있다</a:t>
            </a:r>
            <a:r>
              <a:rPr kumimoji="1" lang="en-US" altLang="ko-KR" dirty="0"/>
              <a:t>. – </a:t>
            </a:r>
            <a:r>
              <a:rPr kumimoji="1" lang="en-US" altLang="ko-KR" dirty="0" err="1"/>
              <a:t>lego</a:t>
            </a:r>
            <a:r>
              <a:rPr kumimoji="1" lang="en-US" altLang="ko-KR" dirty="0"/>
              <a:t>-loam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segmentation </a:t>
            </a:r>
            <a:r>
              <a:rPr kumimoji="1" lang="ko-KR" altLang="en-US" dirty="0"/>
              <a:t>과정을 통해서 </a:t>
            </a:r>
            <a:r>
              <a:rPr kumimoji="1" lang="ko-KR" altLang="en-US" dirty="0" err="1"/>
              <a:t>행했던것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ko-KR" altLang="en-US" dirty="0"/>
              <a:t>그림을 살펴보면 </a:t>
            </a:r>
            <a:r>
              <a:rPr kumimoji="1" lang="en-US" altLang="ko-KR" dirty="0"/>
              <a:t>loam</a:t>
            </a:r>
            <a:r>
              <a:rPr kumimoji="1" lang="ko-KR" altLang="en-US" dirty="0"/>
              <a:t>은 불확실성을 많이 초래한다는 것을 알 수 있다</a:t>
            </a:r>
            <a:r>
              <a:rPr kumimoji="1"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kumimoji="1" lang="ko-KR" altLang="en-US" dirty="0"/>
              <a:t>노이즈들 때문에</a:t>
            </a:r>
            <a:r>
              <a:rPr kumimoji="1" lang="en-US" altLang="ko-KR" dirty="0"/>
              <a:t>, roughness</a:t>
            </a:r>
            <a:r>
              <a:rPr kumimoji="1" lang="ko-KR" altLang="en-US" dirty="0"/>
              <a:t>가 너무 크다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이상값이</a:t>
            </a:r>
            <a:r>
              <a:rPr kumimoji="1" lang="ko-KR" altLang="en-US" dirty="0"/>
              <a:t> 아니다</a:t>
            </a:r>
            <a:r>
              <a:rPr kumimoji="1" lang="en-US" altLang="ko-KR" dirty="0"/>
              <a:t>) -&gt; </a:t>
            </a:r>
            <a:r>
              <a:rPr kumimoji="1" lang="en-US" altLang="ko-KR" dirty="0" err="1"/>
              <a:t>lego</a:t>
            </a:r>
            <a:r>
              <a:rPr kumimoji="1" lang="en-US" altLang="ko-KR" dirty="0"/>
              <a:t>-loam </a:t>
            </a:r>
            <a:r>
              <a:rPr kumimoji="1" lang="ko-KR" altLang="en-US" dirty="0"/>
              <a:t>사용하자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ko-KR" altLang="en-US" dirty="0"/>
              <a:t>잎이나 풀에서 불안정성을 줄이기 위해서 </a:t>
            </a:r>
            <a:r>
              <a:rPr kumimoji="1" lang="en-US" altLang="ko-KR" dirty="0" err="1"/>
              <a:t>cth</a:t>
            </a:r>
            <a:r>
              <a:rPr kumimoji="1" lang="ko-KR" altLang="en-US" dirty="0"/>
              <a:t>를 변경할 수 있지만 문제가 발생한다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en-US" dirty="0"/>
              <a:t>	if) </a:t>
            </a:r>
            <a:r>
              <a:rPr kumimoji="1" lang="ko-KR" altLang="en-US" dirty="0" err="1"/>
              <a:t>크게한다</a:t>
            </a:r>
            <a:r>
              <a:rPr kumimoji="1" lang="en-US" altLang="ko-KR" dirty="0"/>
              <a:t>? =&gt;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로봇이 비교적 깨끗한 환경에 진입하는 경우 이 변경으로 인해 유용한 에지 특징의 수가 부족해질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r>
              <a:rPr kumimoji="1" lang="en-US" altLang="en-US" b="0" i="0" dirty="0">
                <a:solidFill>
                  <a:srgbClr val="000000"/>
                </a:solidFill>
                <a:effectLst/>
                <a:latin typeface="noto"/>
              </a:rPr>
              <a:t>	if) </a:t>
            </a:r>
            <a:r>
              <a:rPr kumimoji="1"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작게한다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? =&gt;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로봇이 깨끗한 환경에서 소음이 많은 환경으로 이동할 때 유용한 평면 기능이 부족해진다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	</a:t>
            </a:r>
          </a:p>
          <a:p>
            <a:pPr marL="0" indent="0">
              <a:buNone/>
            </a:pP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5.	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나무를 보면 확실히 문제점을 알 수 있다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558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Experiment 1,2,3 </a:t>
            </a:r>
            <a:r>
              <a:rPr kumimoji="1" lang="ko-KR" alt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계속해서 어려운 상황을 제시 </a:t>
            </a:r>
            <a:endParaRPr kumimoji="1" lang="en-US" altLang="ko-KR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kumimoji="1" lang="en-US" altLang="ko-KR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보도의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한쪽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끝에는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벽과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기둥이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구조물에서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추출한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가장자리와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평면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형상은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안정적입니다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보도의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쪽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소음이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심한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물체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잔디와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나무로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덮인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개방된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구역으로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신뢰할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없는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특징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추출을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초래할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kumimoji="1" lang="en-US" altLang="ko-KR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kumimoji="1" lang="en-US" altLang="ko-KR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 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UGV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흙으로 덮인 오솔길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아스팔트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잔디로 덮인 땅의 세 가지 노면에서 구동된다</a:t>
            </a:r>
            <a:endParaRPr kumimoji="1"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306198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LOAM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에서는 </a:t>
            </a:r>
            <a:r>
              <a:rPr kumimoji="1"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Fe,p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가 </a:t>
            </a:r>
            <a:r>
              <a:rPr kumimoji="1"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나눠져있지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 않는데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?</a:t>
            </a:r>
          </a:p>
          <a:p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-&gt; 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그냥 똑같은 </a:t>
            </a:r>
            <a:r>
              <a:rPr kumimoji="1"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lego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-loam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의 정의를 사용한 것으로 보인다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-&gt; 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알 수 있는 점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앞선 이론 부분에서 기대했던 것 처럼 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feature 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자체가 줄어든 모습을 볼 수 있고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</a:p>
          <a:p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실제로 시나리오가 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1-2-3 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갈수록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kumimoji="1"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복잡해질수록</a:t>
            </a:r>
            <a:r>
              <a:rPr kumimoji="1" lang="ko-KR" altLang="en-US" b="0" i="0" dirty="0">
                <a:solidFill>
                  <a:srgbClr val="000000"/>
                </a:solidFill>
                <a:effectLst/>
                <a:latin typeface="noto"/>
              </a:rPr>
              <a:t> 그 차이가 더 커지는 것을 알 수 있다</a:t>
            </a:r>
            <a:r>
              <a:rPr kumimoji="1"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따라서 임베디드 시스템의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LOAM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실시간 성능을 달성하지 못하기 때문에 많은 검색을 건너뜁니다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LeGO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-LOAM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사용하면 라이다 매핑의 런타임도 최소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60%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감소한다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kumimoji="1"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kumimoji="1"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kumimoji="1"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2140352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루프 폐쇄 검출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(loop closure detection)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이란</a:t>
            </a:r>
            <a:r>
              <a:rPr lang="ko-KR" alt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로봇의 이동 궤적상에서 현재의 위치가 이전에 방문했던 위치인지를 판단하는 것으로 검출된 결과를 환경 맵 최적화 단계에서 제약조건으로 활용하도록 하여 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SLAM </a:t>
            </a:r>
            <a:r>
              <a:rPr lang="ko-KR" alt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알고리즘의 로봇 표류 문제를 해결한다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.</a:t>
            </a:r>
            <a:endParaRPr lang="ko-KR" altLang="en-US" dirty="0"/>
          </a:p>
          <a:p>
            <a:endParaRPr kumimoji="1"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69999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초록입니다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초록에서는 앞선 </a:t>
            </a:r>
            <a:r>
              <a:rPr lang="en-US" altLang="ko-KR" dirty="0"/>
              <a:t>LOAM</a:t>
            </a:r>
            <a:r>
              <a:rPr lang="ko-KR" altLang="en-US" dirty="0"/>
              <a:t>에 빗대어 </a:t>
            </a:r>
            <a:r>
              <a:rPr lang="en-US" altLang="ko-KR" dirty="0" err="1"/>
              <a:t>LeGO</a:t>
            </a:r>
            <a:r>
              <a:rPr lang="en-US" altLang="ko-KR" dirty="0"/>
              <a:t>-LOAM </a:t>
            </a:r>
            <a:r>
              <a:rPr lang="ko-KR" altLang="en-US" dirty="0"/>
              <a:t>알고리즘의 변화된 부분과 </a:t>
            </a:r>
            <a:r>
              <a:rPr lang="en-US" altLang="ko-KR" dirty="0" err="1"/>
              <a:t>LeGO</a:t>
            </a:r>
            <a:r>
              <a:rPr lang="ko-KR" altLang="en-US" dirty="0"/>
              <a:t>라는 부분이 무엇인지 알려주고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 err="1"/>
              <a:t>LeGO</a:t>
            </a:r>
            <a:r>
              <a:rPr lang="ko-KR" altLang="en-US" dirty="0"/>
              <a:t>에서 </a:t>
            </a:r>
            <a:r>
              <a:rPr lang="en-US" altLang="ko-KR" dirty="0"/>
              <a:t>Le</a:t>
            </a:r>
            <a:r>
              <a:rPr lang="ko-KR" altLang="en-US" dirty="0"/>
              <a:t>가 뜻하는 단어는 </a:t>
            </a:r>
            <a:r>
              <a:rPr lang="en-US" altLang="ko-KR" dirty="0"/>
              <a:t>lightweight</a:t>
            </a:r>
            <a:r>
              <a:rPr lang="ko-KR" altLang="en-US" dirty="0"/>
              <a:t> 입니다</a:t>
            </a:r>
            <a:r>
              <a:rPr lang="en-US" altLang="ko-KR" dirty="0"/>
              <a:t>. Lightweight</a:t>
            </a:r>
            <a:r>
              <a:rPr lang="ko-KR" altLang="en-US" dirty="0"/>
              <a:t>라는 것은 말 그대로 적은 파워를 사용한다는 것을 의미하고 더하여 뒤에 나올 내용으로 </a:t>
            </a:r>
            <a:r>
              <a:rPr lang="ko-KR" altLang="en-US" dirty="0" err="1"/>
              <a:t>미루어보자면</a:t>
            </a:r>
            <a:r>
              <a:rPr lang="ko-KR" altLang="en-US" dirty="0"/>
              <a:t> 적은 </a:t>
            </a:r>
            <a:r>
              <a:rPr lang="ko-KR" altLang="en-US" dirty="0" err="1"/>
              <a:t>연산량을</a:t>
            </a:r>
            <a:r>
              <a:rPr lang="ko-KR" altLang="en-US" dirty="0"/>
              <a:t> 의미하는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GO</a:t>
            </a:r>
            <a:r>
              <a:rPr lang="ko-KR" altLang="en-US" dirty="0"/>
              <a:t>가 뜻하는 것은</a:t>
            </a:r>
            <a:r>
              <a:rPr lang="en-US" altLang="ko-KR" dirty="0"/>
              <a:t> ground-optimize</a:t>
            </a:r>
            <a:r>
              <a:rPr lang="ko-KR" altLang="en-US" dirty="0"/>
              <a:t>라는 뜻인데</a:t>
            </a:r>
            <a:r>
              <a:rPr lang="en-US" altLang="ko-KR" dirty="0"/>
              <a:t>, </a:t>
            </a:r>
            <a:r>
              <a:rPr lang="ko-KR" altLang="en-US" dirty="0"/>
              <a:t>처음에 논문을 읽기전에는 그라운드를 분석하는데 적합한 알고리즘인가</a:t>
            </a:r>
            <a:r>
              <a:rPr lang="en-US" altLang="ko-KR" dirty="0"/>
              <a:t>? </a:t>
            </a:r>
            <a:r>
              <a:rPr lang="ko-KR" altLang="en-US" dirty="0"/>
              <a:t>라고 생각이 </a:t>
            </a:r>
            <a:r>
              <a:rPr lang="ko-KR" altLang="en-US" dirty="0" err="1"/>
              <a:t>들있다</a:t>
            </a:r>
            <a:r>
              <a:rPr lang="en-US" altLang="ko-KR" dirty="0"/>
              <a:t>. ground</a:t>
            </a:r>
            <a:r>
              <a:rPr lang="ko-KR" altLang="en-US" dirty="0"/>
              <a:t>라는 것을 특정 식을 통해서 분류하여 원하는 포인트 들에 대해서 </a:t>
            </a:r>
            <a:r>
              <a:rPr lang="en-US" altLang="ko-KR" dirty="0"/>
              <a:t>ground point</a:t>
            </a:r>
            <a:r>
              <a:rPr lang="ko-KR" altLang="en-US" dirty="0"/>
              <a:t>라고 취급하는 방식 때문에 </a:t>
            </a:r>
            <a:r>
              <a:rPr lang="ko-KR" altLang="en-US" dirty="0" err="1"/>
              <a:t>이름지은것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LOAM</a:t>
            </a:r>
            <a:r>
              <a:rPr lang="ko-KR" altLang="en-US" dirty="0"/>
              <a:t>과 유사한 부분도 상당히 많지만</a:t>
            </a:r>
            <a:r>
              <a:rPr lang="en-US" altLang="ko-KR" dirty="0"/>
              <a:t>, odometry </a:t>
            </a:r>
            <a:r>
              <a:rPr lang="ko-KR" altLang="en-US" dirty="0"/>
              <a:t>단계를 두 단계로 </a:t>
            </a:r>
            <a:r>
              <a:rPr lang="ko-KR" altLang="en-US" dirty="0" err="1"/>
              <a:t>나눈다거나</a:t>
            </a:r>
            <a:r>
              <a:rPr lang="en-US" altLang="ko-KR" dirty="0"/>
              <a:t>, </a:t>
            </a:r>
            <a:r>
              <a:rPr lang="en-US" altLang="ko-KR" dirty="0" err="1"/>
              <a:t>lm-optimiztation</a:t>
            </a:r>
            <a:r>
              <a:rPr lang="ko-KR" altLang="en-US" dirty="0"/>
              <a:t>을 두 단계로 나누는 등의 다른 부분도 존재한다는 것을 말하고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ko-KR" altLang="en-US" dirty="0" err="1"/>
              <a:t>특성들ㅇ르</a:t>
            </a:r>
            <a:r>
              <a:rPr lang="ko-KR" altLang="en-US" dirty="0"/>
              <a:t> 기반으로 </a:t>
            </a:r>
            <a:r>
              <a:rPr lang="en-US" altLang="ko-KR" dirty="0" err="1"/>
              <a:t>lego</a:t>
            </a:r>
            <a:r>
              <a:rPr lang="en-US" altLang="ko-KR" dirty="0"/>
              <a:t> loam</a:t>
            </a:r>
            <a:r>
              <a:rPr lang="ko-KR" altLang="en-US" dirty="0"/>
              <a:t>은 기존의 </a:t>
            </a:r>
            <a:r>
              <a:rPr lang="en-US" altLang="ko-KR" dirty="0"/>
              <a:t>loam </a:t>
            </a:r>
            <a:r>
              <a:rPr lang="ko-KR" altLang="en-US" dirty="0"/>
              <a:t>보다 적은 연산으로 더 좋거나 비슷한 성능을 보여주고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673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임베디드 시스템의 특징은 속도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전력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정확성</a:t>
            </a:r>
            <a:r>
              <a:rPr lang="en-US" altLang="ko-KR" dirty="0"/>
              <a:t>, </a:t>
            </a:r>
            <a:r>
              <a:rPr lang="ko-KR" altLang="en-US" dirty="0"/>
              <a:t>적응성입니다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임베디드 시스템이 고속으로 작업을 수행한다면 실시간 애플리케이션에 사용할 수 </a:t>
            </a:r>
            <a:r>
              <a:rPr lang="ko-KR" altLang="en-US" dirty="0" err="1"/>
              <a:t>있을거다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시스템의 크기와 전력 소비는 매우 </a:t>
            </a:r>
            <a:r>
              <a:rPr lang="ko-KR" altLang="en-US" dirty="0" err="1"/>
              <a:t>낮아야하며</a:t>
            </a:r>
            <a:r>
              <a:rPr lang="en-US" altLang="ko-KR" dirty="0"/>
              <a:t>, </a:t>
            </a:r>
            <a:r>
              <a:rPr lang="ko-KR" altLang="en-US" dirty="0"/>
              <a:t>시스템을 다양한 상황에 쉽게 적용할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Dependent variables =&gt; </a:t>
            </a:r>
            <a:r>
              <a:rPr lang="ko-KR" altLang="en-US" dirty="0"/>
              <a:t>이게 </a:t>
            </a:r>
            <a:r>
              <a:rPr lang="en-US" altLang="ko-KR" dirty="0"/>
              <a:t>two stage</a:t>
            </a:r>
            <a:r>
              <a:rPr lang="ko-KR" altLang="en-US" dirty="0"/>
              <a:t>로 나뉘는데 그 과정에서 계산하지 않는 </a:t>
            </a:r>
            <a:r>
              <a:rPr lang="en-US" altLang="ko-KR" dirty="0"/>
              <a:t>stage </a:t>
            </a:r>
            <a:r>
              <a:rPr lang="ko-KR" altLang="en-US" dirty="0"/>
              <a:t>는 상수취급을 해버리는데 </a:t>
            </a:r>
            <a:r>
              <a:rPr lang="ko-KR" altLang="en-US" dirty="0" err="1"/>
              <a:t>변수들간에</a:t>
            </a:r>
            <a:r>
              <a:rPr lang="ko-KR" altLang="en-US" dirty="0"/>
              <a:t> 분명히 영향을 </a:t>
            </a:r>
            <a:r>
              <a:rPr lang="ko-KR" altLang="en-US" dirty="0" err="1"/>
              <a:t>줄건데</a:t>
            </a:r>
            <a:r>
              <a:rPr lang="ko-KR" altLang="en-US" dirty="0"/>
              <a:t> 상수취급하고 계산하니까 </a:t>
            </a:r>
            <a:r>
              <a:rPr lang="en-US" altLang="ko-KR" dirty="0"/>
              <a:t>pose estimation</a:t>
            </a:r>
            <a:r>
              <a:rPr lang="ko-KR" altLang="en-US" dirty="0"/>
              <a:t>에서 문제가 </a:t>
            </a:r>
            <a:r>
              <a:rPr lang="ko-KR" altLang="en-US" dirty="0" err="1"/>
              <a:t>일어나는게</a:t>
            </a:r>
            <a:r>
              <a:rPr lang="ko-KR" altLang="en-US" dirty="0"/>
              <a:t> 아닐까 생각한다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루프 폐쇄 검출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(loop closure detection)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이란</a:t>
            </a:r>
            <a:r>
              <a:rPr lang="ko-KR" alt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로봇의 이동 궤적상에서 현재의 위치가 이전에 방문했던 위치인지를 판단하는 것으로 검출된 결과를 환경 맵 최적화 단계에서 제약조건으로 활용하도록 하여 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SLAM </a:t>
            </a:r>
            <a:r>
              <a:rPr lang="ko-KR" alt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알고리즘의 로봇 표류 문제를 해결한다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0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지능형 로봇의 기능 중에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map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구축이나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state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추정하는 건 가장 기본적인 전제 조건 중 하나임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실시간성이 보장되는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6-DOF 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위해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이나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SLAM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등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열시미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시도해 왔음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effectLst/>
              </a:rPr>
              <a:t>Vision SLAM</a:t>
            </a:r>
          </a:p>
          <a:p>
            <a:r>
              <a:rPr lang="en-US" altLang="ko-KR" dirty="0">
                <a:effectLst/>
              </a:rPr>
              <a:t>loop-closure detection</a:t>
            </a:r>
            <a:r>
              <a:rPr lang="ko-KR" altLang="en-US" dirty="0">
                <a:effectLst/>
              </a:rPr>
              <a:t>에 좋음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근데 조명이나 관점이 변화하는 거에 민감해서 이것만 사용하는 건 신뢰성이 낮음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Lidar SLAM</a:t>
            </a:r>
          </a:p>
          <a:p>
            <a:r>
              <a:rPr lang="ko-KR" altLang="en-US" dirty="0">
                <a:effectLst/>
              </a:rPr>
              <a:t>야간에도 기능할 수 있고 고해상도여서 장거리 환경의 미세한 디테일까지도 포착할 수 있음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Lidar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간의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transformation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찾기 위한 가장 일반적인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approach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ICP(Iterative closet point)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point-wise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수준에서 대응관계를 찾음으로써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stopping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기준이 만족될 때 까지 반복적으로 두 개의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set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를 정렬함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scan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점이 많이 포함될 경우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는 계산비용 높아질 수 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그래서 효율성과 정확성을 위해 변형된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방식들이 제안되었음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참고문헌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[3]~[8]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까지 다양한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ICP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소개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#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 –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알아볼것</a:t>
            </a: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은 좋은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알고리즘인건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맞는데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무인지상차량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같은 자율주행자동차 같은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애들한테서는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조금 불리한 모습을 보인다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리소스가 제한되거나 소음이 많은 환경에서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에는 문제가 발생한다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 err="1">
                <a:solidFill>
                  <a:srgbClr val="444444"/>
                </a:solidFill>
                <a:latin typeface="Noto Sans" panose="020B0502040504020204" pitchFamily="34" charset="0"/>
              </a:rPr>
              <a:t>이를통해서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가 커져서 정확한 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estimation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 불가능하게 된다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이를 위해서 </a:t>
            </a: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 loam </a:t>
            </a:r>
            <a:r>
              <a:rPr lang="ko-KR" altLang="en-US" dirty="0">
                <a:solidFill>
                  <a:srgbClr val="444444"/>
                </a:solidFill>
                <a:latin typeface="Noto Sans" panose="020B0502040504020204" pitchFamily="34" charset="0"/>
              </a:rPr>
              <a:t>제안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55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effectLst/>
              </a:rPr>
              <a:t>Segmentation </a:t>
            </a:r>
            <a:r>
              <a:rPr lang="en-US" altLang="ko-KR" dirty="0">
                <a:effectLst/>
              </a:rPr>
              <a:t>Single scan</a:t>
            </a:r>
            <a:r>
              <a:rPr lang="ko-KR" altLang="en-US" dirty="0">
                <a:effectLst/>
              </a:rPr>
              <a:t>의 </a:t>
            </a:r>
            <a:r>
              <a:rPr lang="en-US" altLang="ko-KR" dirty="0">
                <a:effectLst/>
              </a:rPr>
              <a:t>point cloud</a:t>
            </a:r>
            <a:r>
              <a:rPr lang="ko-KR" altLang="en-US" dirty="0">
                <a:effectLst/>
              </a:rPr>
              <a:t>를 가져와서 </a:t>
            </a:r>
            <a:r>
              <a:rPr lang="en-US" altLang="ko-KR" dirty="0">
                <a:effectLst/>
              </a:rPr>
              <a:t>Range image</a:t>
            </a:r>
            <a:r>
              <a:rPr lang="ko-KR" altLang="en-US" dirty="0">
                <a:effectLst/>
              </a:rPr>
              <a:t>위에 투영하고 분할함</a:t>
            </a:r>
            <a:endParaRPr lang="en-US" altLang="ko-KR" dirty="0">
              <a:effectLst/>
            </a:endParaRPr>
          </a:p>
          <a:p>
            <a:r>
              <a:rPr lang="en-US" altLang="ko-KR" b="1" dirty="0">
                <a:effectLst/>
              </a:rPr>
              <a:t>Feature extraction </a:t>
            </a:r>
            <a:r>
              <a:rPr lang="ko-KR" altLang="en-US" dirty="0">
                <a:effectLst/>
              </a:rPr>
              <a:t>분할된 </a:t>
            </a:r>
            <a:r>
              <a:rPr lang="en-US" altLang="ko-KR" dirty="0">
                <a:effectLst/>
              </a:rPr>
              <a:t>Point cloud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Feature extraction</a:t>
            </a:r>
          </a:p>
          <a:p>
            <a:r>
              <a:rPr lang="en-US" altLang="ko-KR" b="1" dirty="0">
                <a:effectLst/>
              </a:rPr>
              <a:t>Lidar odometry </a:t>
            </a:r>
            <a:r>
              <a:rPr lang="en-US" altLang="ko-KR" dirty="0">
                <a:effectLst/>
              </a:rPr>
              <a:t>Consecutive scan</a:t>
            </a:r>
            <a:r>
              <a:rPr lang="ko-KR" altLang="en-US" dirty="0">
                <a:effectLst/>
              </a:rPr>
              <a:t>과 관련된 변환을 찾기 위해 이전 모듈로부터 추출한 </a:t>
            </a:r>
            <a:r>
              <a:rPr lang="en-US" altLang="ko-KR" dirty="0">
                <a:effectLst/>
              </a:rPr>
              <a:t>feature</a:t>
            </a:r>
            <a:r>
              <a:rPr lang="ko-KR" altLang="en-US" dirty="0">
                <a:effectLst/>
              </a:rPr>
              <a:t>를 사용함</a:t>
            </a:r>
            <a:endParaRPr lang="en-US" altLang="ko-KR" dirty="0">
              <a:effectLst/>
            </a:endParaRPr>
          </a:p>
          <a:p>
            <a:r>
              <a:rPr lang="en-US" altLang="ko-KR" b="1" dirty="0">
                <a:effectLst/>
              </a:rPr>
              <a:t>Lidar mapping </a:t>
            </a:r>
            <a:r>
              <a:rPr lang="en-US" altLang="ko-KR" dirty="0" err="1">
                <a:effectLst/>
              </a:rPr>
              <a:t>featrue</a:t>
            </a:r>
            <a:r>
              <a:rPr lang="ko-KR" altLang="en-US" dirty="0">
                <a:effectLst/>
              </a:rPr>
              <a:t>들을 </a:t>
            </a:r>
            <a:r>
              <a:rPr lang="en-US" altLang="ko-KR" dirty="0">
                <a:effectLst/>
              </a:rPr>
              <a:t>global point cloud map</a:t>
            </a:r>
            <a:r>
              <a:rPr lang="ko-KR" altLang="en-US" dirty="0">
                <a:effectLst/>
              </a:rPr>
              <a:t>에 </a:t>
            </a:r>
            <a:r>
              <a:rPr lang="en-US" altLang="ko-KR" dirty="0">
                <a:effectLst/>
              </a:rPr>
              <a:t>registration</a:t>
            </a:r>
          </a:p>
          <a:p>
            <a:r>
              <a:rPr lang="en-US" altLang="ko-KR" b="1" dirty="0">
                <a:effectLst/>
              </a:rPr>
              <a:t>Transform integration </a:t>
            </a:r>
            <a:r>
              <a:rPr lang="en-US" altLang="ko-KR" dirty="0">
                <a:effectLst/>
              </a:rPr>
              <a:t>Lidar odometry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lidar mapping</a:t>
            </a:r>
            <a:r>
              <a:rPr lang="ko-KR" altLang="en-US" dirty="0">
                <a:effectLst/>
              </a:rPr>
              <a:t>의 </a:t>
            </a:r>
            <a:r>
              <a:rPr lang="en-US" altLang="ko-KR" dirty="0">
                <a:effectLst/>
              </a:rPr>
              <a:t>pose</a:t>
            </a:r>
            <a:r>
              <a:rPr lang="ko-KR" altLang="en-US" dirty="0">
                <a:effectLst/>
              </a:rPr>
              <a:t>추정 결과를 통합하고 최종 </a:t>
            </a:r>
            <a:r>
              <a:rPr lang="en-US" altLang="ko-KR" dirty="0">
                <a:effectLst/>
              </a:rPr>
              <a:t>pose </a:t>
            </a:r>
            <a:r>
              <a:rPr lang="ko-KR" altLang="en-US" dirty="0">
                <a:effectLst/>
              </a:rPr>
              <a:t>추정을 출력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proposed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system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은 기존 일반화 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LOAM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의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framework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와 관련하여 지상차량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(Ground vehicle)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의 효율성과 정확성을 추구함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12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먼저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range image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상에서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row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방향으로 위쪽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(i+1, j)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과 아래쪽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(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i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j)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인덱스를 세팅한 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해당하는 픽셀에 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projectPointCloud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()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함수를 통해 유효한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range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값이 할당되었는지를 우선 체크한다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아래에서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intensity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-1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이란 말은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(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rowIdn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columnIdn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에 대응하는 부분에 유효한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range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값이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projection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되지 않아서 계속 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nanPoint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로 할당되어 있음을 뜻한다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.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그냥 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rangeMat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상의 값이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FLT_MAX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인지 아닌지를 확인하는 게 더 직관적인 거 같은데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…</a:t>
            </a:r>
          </a:p>
          <a:p>
            <a:pPr algn="l"/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따라서 둘 중 하나라도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range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값이 할당되어 있지 않으면 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groundMat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의 픽셀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(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i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, j)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에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-1 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판별할 수 없음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을 할당하고 아래 추가적인 판단은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skip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anose="020B0604020202020204" pitchFamily="2" charset="0"/>
              </a:rPr>
              <a:t>한다</a:t>
            </a:r>
            <a:endParaRPr lang="en-US" altLang="ko-KR" b="0" i="0" dirty="0">
              <a:solidFill>
                <a:srgbClr val="404040"/>
              </a:solidFill>
              <a:effectLst/>
              <a:latin typeface="Lora" panose="020B0604020202020204" pitchFamily="2" charset="0"/>
            </a:endParaRPr>
          </a:p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ora" panose="020B0604020202020204" pitchFamily="2" charset="0"/>
            </a:endParaRPr>
          </a:p>
          <a:p>
            <a:pPr algn="l"/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만약 두 값 모두 유효한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measurement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가 있다면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그 두 값의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gradient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아래와 같이 측정한다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위의 그림 상의 </a:t>
            </a:r>
            <a:r>
              <a:rPr lang="en-US" altLang="ko-KR" dirty="0"/>
              <a:t>angle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 참조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).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그리고 그 값이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10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도 이내이면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위의 그림과 같이 두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ray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가 이루는 각도가 작으면 충분히 평평하다는 뜻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) </a:t>
            </a:r>
            <a:r>
              <a:rPr lang="en-US" altLang="ko-KR" dirty="0" err="1"/>
              <a:t>groundMat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의 픽셀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(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i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j)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에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1 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해당 픽셀들은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을 할당한다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</a:t>
            </a:r>
            <a:endParaRPr lang="ko-KR" altLang="en-US" b="0" i="0" dirty="0">
              <a:solidFill>
                <a:srgbClr val="404040"/>
              </a:solidFill>
              <a:effectLst/>
              <a:latin typeface="Lora" panose="020B0604020202020204" pitchFamily="2" charset="0"/>
            </a:endParaRPr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masking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을 다 한 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i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) 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groundMat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에서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로 판별되었거나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ii) point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projection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되지 않아서 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rangeMat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의 값이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FLT_MAX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인 경우 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labelMat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에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-1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을 할당한다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-1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로 할당된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pixel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들은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Step 5. 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cloudSegmentation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()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함수 과정에서 제외된다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Atan2 : arctan – rad</a:t>
            </a:r>
            <a:r>
              <a:rPr lang="ko-KR" altLang="en-US" dirty="0"/>
              <a:t>으로 반환</a:t>
            </a:r>
            <a:endParaRPr lang="en-US" altLang="ko-KR" dirty="0"/>
          </a:p>
          <a:p>
            <a:r>
              <a:rPr lang="en-US" altLang="ko-KR" dirty="0"/>
              <a:t>M_PI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97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Lora" panose="020B0604020202020204" pitchFamily="2" charset="0"/>
            </a:endParaRPr>
          </a:p>
          <a:p>
            <a:pPr algn="l"/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혹시 이 글을 읽는 이들 중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순수히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segmentation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목적으로 알아보다가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LeGO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-LOAM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의 내부 모듈을 살펴보고 있는 것이라면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 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Lora" pitchFamily="2" charset="0"/>
              </a:rPr>
              <a:t>그리 추천하지 않는다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왜냐하면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LeGO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-LOAM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segmentation module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을 활용하여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segmentation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을 하면 아래 그림과 같이 실제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segmentation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되지 않는 현상이 나타나는데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이러한 현상은 두 가지로 설명할 수 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 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초록색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: estimated ground points, red: estimated non-ground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Range image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라는 제한된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resolution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으로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segmentation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을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하다보니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한 픽셀 내에 여러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가 찍히는 경우에 대해서는 실제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로 판별이 되지 않음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Line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기반이다보니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수풀같이 기울기가 다소 불규칙적인 지역에서는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segmentation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성능이 상당히 저하됨</a:t>
            </a:r>
          </a:p>
          <a:p>
            <a:pPr algn="l"/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따라서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ground segmentation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자체에 관심이 있는 것이라면 </a:t>
            </a:r>
            <a:r>
              <a:rPr lang="en-US" altLang="ko-KR" b="0" i="0" u="none" strike="noStrike" dirty="0">
                <a:solidFill>
                  <a:srgbClr val="008AFF"/>
                </a:solidFill>
                <a:effectLst/>
                <a:latin typeface="Lora" pitchFamily="2" charset="0"/>
                <a:hlinkClick r:id="rId3"/>
              </a:rPr>
              <a:t>Patchwork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추천한다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!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아래 그림은 빨간색이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estimated non-ground points,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초록색이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estimated ground 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의미한다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강선배님 연구 </a:t>
            </a:r>
            <a:r>
              <a:rPr lang="en-US" altLang="ko-KR" dirty="0"/>
              <a:t>ground </a:t>
            </a:r>
            <a:r>
              <a:rPr lang="ko-KR" altLang="en-US" dirty="0"/>
              <a:t>제거 </a:t>
            </a:r>
            <a:r>
              <a:rPr lang="en-US" altLang="ko-KR" dirty="0"/>
              <a:t>patchwork?</a:t>
            </a:r>
          </a:p>
        </p:txBody>
      </p:sp>
    </p:spTree>
    <p:extLst>
      <p:ext uri="{BB962C8B-B14F-4D97-AF65-F5344CB8AC3E}">
        <p14:creationId xmlns:p14="http://schemas.microsoft.com/office/powerpoint/2010/main" val="123218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유효한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points’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라는 말은 해당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이용하여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feature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추출했을 때 그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피쳐가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 기하학적인 특성을 띌 것 같은 물체로부터 측정된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들을 뜻한다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도심 환경을 예로 들면 전봇대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건물의 벽면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나무 줄기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자동차 옆면 등등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).</a:t>
            </a:r>
          </a:p>
          <a:p>
            <a:endParaRPr lang="en-US" altLang="ko-KR" b="0" i="0" dirty="0">
              <a:solidFill>
                <a:srgbClr val="404040"/>
              </a:solidFill>
              <a:effectLst/>
              <a:latin typeface="Lora" pitchFamily="2" charset="0"/>
            </a:endParaRP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1.3D point cloud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는 데이터 특성상 상당히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흩어져있기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 때문에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, </a:t>
            </a:r>
            <a:r>
              <a:rPr lang="en-US" altLang="ko-KR" dirty="0" err="1"/>
              <a:t>labelComponents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 함수를 통해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noise 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나 덤불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(bushes)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같이 기하학적인 관점에서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repeatable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한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feuture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가 뽑힐 것 같지 않은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point cloud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masking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자세한 과정을 아래에서 설명한다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 </a:t>
            </a:r>
          </a:p>
          <a:p>
            <a:endParaRPr lang="en-US" altLang="ko-KR" b="0" i="0" dirty="0">
              <a:solidFill>
                <a:srgbClr val="404040"/>
              </a:solidFill>
              <a:effectLst/>
              <a:latin typeface="Lora" pitchFamily="2" charset="0"/>
            </a:endParaRP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2.( point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개수가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30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개 미만인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segment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사용하지 않는다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.)</a:t>
            </a:r>
          </a:p>
          <a:p>
            <a:endParaRPr lang="en-US" altLang="ko-KR" b="0" i="0" dirty="0">
              <a:solidFill>
                <a:srgbClr val="404040"/>
              </a:solidFill>
              <a:effectLst/>
              <a:latin typeface="Lora" pitchFamily="2" charset="0"/>
            </a:endParaRPr>
          </a:p>
          <a:p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유효한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points’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라는 말은 해당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이용하여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feature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를 추출했을 때 그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ora" pitchFamily="2" charset="0"/>
              </a:rPr>
              <a:t>피쳐가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 기하학적인 특성을 띌 것 같은 물체로부터 측정된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ora" pitchFamily="2" charset="0"/>
              </a:rPr>
              <a:t>points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ora" pitchFamily="2" charset="0"/>
              </a:rPr>
              <a:t>들을 뜻한다 </a:t>
            </a:r>
            <a:endParaRPr lang="en-US" altLang="ko-KR" b="0" i="0" dirty="0">
              <a:solidFill>
                <a:srgbClr val="404040"/>
              </a:solidFill>
              <a:effectLst/>
              <a:latin typeface="Lora" pitchFamily="2" charset="0"/>
            </a:endParaRP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point cloud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에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segmentation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을 적용하는 것은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, processing 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효율과 </a:t>
            </a:r>
            <a:r>
              <a:rPr lang="en-US" altLang="ko-KR" b="1" i="0" dirty="0" err="1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featrue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 extraction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의 정확도를 향상시킴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19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기울기의 평균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크면 </a:t>
            </a:r>
            <a:r>
              <a:rPr lang="en-US" altLang="ko-KR" dirty="0"/>
              <a:t>edge</a:t>
            </a:r>
          </a:p>
          <a:p>
            <a:r>
              <a:rPr lang="ko-KR" altLang="en-US" dirty="0"/>
              <a:t>작으면 </a:t>
            </a:r>
            <a:r>
              <a:rPr lang="en-US" altLang="ko-KR" dirty="0"/>
              <a:t>planar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7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1800*16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300 *16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sub-image</a:t>
                </a:r>
                <a:r>
                  <a:rPr lang="ko-KR" altLang="en-US" dirty="0"/>
                  <a:t>로 나누는 과정을 거친 후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여기에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수식을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입력하십시오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1800*16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300 *16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sub-image</a:t>
                </a:r>
                <a:r>
                  <a:rPr lang="ko-KR" altLang="en-US" dirty="0"/>
                  <a:t>로 나누는 과정을 거친 후</a:t>
                </a:r>
                <a:r>
                  <a:rPr lang="ko-KR" altLang="en-US" i="0">
                    <a:latin typeface="Cambria Math" panose="02040503050406030204" pitchFamily="18" charset="0"/>
                  </a:rPr>
                  <a:t>"여기에 수식을 입력하십시오."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12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53585" y="8432766"/>
            <a:ext cx="305254" cy="333905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776784" y="3020087"/>
            <a:ext cx="3752160" cy="1047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z="24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 Review</a:t>
            </a:r>
          </a:p>
          <a:p>
            <a:pPr algn="r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lang="en-US" altLang="ko-KR" sz="1400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4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45441" y="7959679"/>
            <a:ext cx="1462473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발표자 </a:t>
            </a:r>
            <a:r>
              <a:rPr lang="en-US" altLang="ko-KR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: </a:t>
            </a: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고대걸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2932611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297366" y="349270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" name="Shape 416">
            <a:extLst>
              <a:ext uri="{FF2B5EF4-FFF2-40B4-BE49-F238E27FC236}">
                <a16:creationId xmlns:a16="http://schemas.microsoft.com/office/drawing/2014/main" id="{AA9AA192-A6FA-4056-1A4A-D7FFF4D806C2}"/>
              </a:ext>
            </a:extLst>
          </p:cNvPr>
          <p:cNvSpPr/>
          <p:nvPr/>
        </p:nvSpPr>
        <p:spPr>
          <a:xfrm>
            <a:off x="1150177" y="2312870"/>
            <a:ext cx="2246342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Feature Extraction</a:t>
            </a: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EA4DFE-3A96-086F-F09E-081B445611B7}"/>
              </a:ext>
            </a:extLst>
          </p:cNvPr>
          <p:cNvSpPr/>
          <p:nvPr/>
        </p:nvSpPr>
        <p:spPr>
          <a:xfrm>
            <a:off x="1171820" y="3422582"/>
            <a:ext cx="7374857" cy="3637786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D6813B-540D-AE42-5357-EE88C65545ED}"/>
              </a:ext>
            </a:extLst>
          </p:cNvPr>
          <p:cNvSpPr/>
          <p:nvPr/>
        </p:nvSpPr>
        <p:spPr>
          <a:xfrm>
            <a:off x="1184225" y="3437572"/>
            <a:ext cx="1230258" cy="3607806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9AD49-43EC-84EF-BF44-436CD93FE6F2}"/>
              </a:ext>
            </a:extLst>
          </p:cNvPr>
          <p:cNvSpPr/>
          <p:nvPr/>
        </p:nvSpPr>
        <p:spPr>
          <a:xfrm>
            <a:off x="2400557" y="3437572"/>
            <a:ext cx="1230258" cy="3607806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27C59-7A2F-44A0-DD7A-2841E69B7E74}"/>
              </a:ext>
            </a:extLst>
          </p:cNvPr>
          <p:cNvSpPr/>
          <p:nvPr/>
        </p:nvSpPr>
        <p:spPr>
          <a:xfrm>
            <a:off x="3628230" y="3437572"/>
            <a:ext cx="1230258" cy="3607806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E35665-1B0E-A7E9-79C2-6C87F87B023B}"/>
              </a:ext>
            </a:extLst>
          </p:cNvPr>
          <p:cNvSpPr/>
          <p:nvPr/>
        </p:nvSpPr>
        <p:spPr>
          <a:xfrm>
            <a:off x="4858488" y="3437572"/>
            <a:ext cx="1230258" cy="3607806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69D28-B734-F1E1-1333-B1139236E39B}"/>
              </a:ext>
            </a:extLst>
          </p:cNvPr>
          <p:cNvSpPr/>
          <p:nvPr/>
        </p:nvSpPr>
        <p:spPr>
          <a:xfrm>
            <a:off x="6090396" y="3437572"/>
            <a:ext cx="1230258" cy="3607806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0AB864-4708-FD8F-69D7-BA20B664B73A}"/>
              </a:ext>
            </a:extLst>
          </p:cNvPr>
          <p:cNvSpPr/>
          <p:nvPr/>
        </p:nvSpPr>
        <p:spPr>
          <a:xfrm>
            <a:off x="7316419" y="3437572"/>
            <a:ext cx="1230258" cy="3607806"/>
          </a:xfrm>
          <a:prstGeom prst="rect">
            <a:avLst/>
          </a:prstGeom>
          <a:solidFill>
            <a:srgbClr val="FFFF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909F5D-4510-D3CF-EE42-AD0DCB7517A5}"/>
              </a:ext>
            </a:extLst>
          </p:cNvPr>
          <p:cNvSpPr/>
          <p:nvPr/>
        </p:nvSpPr>
        <p:spPr>
          <a:xfrm>
            <a:off x="1184225" y="3028014"/>
            <a:ext cx="1253724" cy="435037"/>
          </a:xfrm>
          <a:custGeom>
            <a:avLst/>
            <a:gdLst>
              <a:gd name="connsiteX0" fmla="*/ 0 w 1253724"/>
              <a:gd name="connsiteY0" fmla="*/ 374754 h 435037"/>
              <a:gd name="connsiteX1" fmla="*/ 1214204 w 1253724"/>
              <a:gd name="connsiteY1" fmla="*/ 404734 h 435037"/>
              <a:gd name="connsiteX2" fmla="*/ 974361 w 1253724"/>
              <a:gd name="connsiteY2" fmla="*/ 0 h 43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724" h="435037">
                <a:moveTo>
                  <a:pt x="0" y="374754"/>
                </a:moveTo>
                <a:cubicBezTo>
                  <a:pt x="525905" y="420973"/>
                  <a:pt x="1051811" y="467193"/>
                  <a:pt x="1214204" y="404734"/>
                </a:cubicBezTo>
                <a:cubicBezTo>
                  <a:pt x="1376597" y="342275"/>
                  <a:pt x="986853" y="64957"/>
                  <a:pt x="974361" y="0"/>
                </a:cubicBezTo>
              </a:path>
            </a:pathLst>
          </a:custGeom>
          <a:noFill/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519E8EC-F4A9-DFA7-2473-681D964A9A77}"/>
              </a:ext>
            </a:extLst>
          </p:cNvPr>
          <p:cNvSpPr/>
          <p:nvPr/>
        </p:nvSpPr>
        <p:spPr>
          <a:xfrm>
            <a:off x="1184225" y="3072984"/>
            <a:ext cx="1199213" cy="344774"/>
          </a:xfrm>
          <a:custGeom>
            <a:avLst/>
            <a:gdLst>
              <a:gd name="connsiteX0" fmla="*/ 0 w 1199213"/>
              <a:gd name="connsiteY0" fmla="*/ 344774 h 344774"/>
              <a:gd name="connsiteX1" fmla="*/ 464695 w 1199213"/>
              <a:gd name="connsiteY1" fmla="*/ 0 h 344774"/>
              <a:gd name="connsiteX2" fmla="*/ 1199213 w 1199213"/>
              <a:gd name="connsiteY2" fmla="*/ 344774 h 344774"/>
              <a:gd name="connsiteX3" fmla="*/ 1199213 w 1199213"/>
              <a:gd name="connsiteY3" fmla="*/ 344774 h 344774"/>
              <a:gd name="connsiteX4" fmla="*/ 1199213 w 1199213"/>
              <a:gd name="connsiteY4" fmla="*/ 269823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213" h="344774">
                <a:moveTo>
                  <a:pt x="0" y="344774"/>
                </a:moveTo>
                <a:cubicBezTo>
                  <a:pt x="132413" y="172387"/>
                  <a:pt x="264826" y="0"/>
                  <a:pt x="464695" y="0"/>
                </a:cubicBezTo>
                <a:cubicBezTo>
                  <a:pt x="664564" y="0"/>
                  <a:pt x="1076793" y="287312"/>
                  <a:pt x="1199213" y="344774"/>
                </a:cubicBezTo>
                <a:lnTo>
                  <a:pt x="1199213" y="344774"/>
                </a:lnTo>
                <a:cubicBezTo>
                  <a:pt x="1199213" y="332282"/>
                  <a:pt x="1176728" y="314793"/>
                  <a:pt x="1199213" y="269823"/>
                </a:cubicBezTo>
              </a:path>
            </a:pathLst>
          </a:custGeom>
          <a:noFill/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DF75AC08-3285-64D8-E0AE-FB0687009242}"/>
              </a:ext>
            </a:extLst>
          </p:cNvPr>
          <p:cNvSpPr/>
          <p:nvPr/>
        </p:nvSpPr>
        <p:spPr>
          <a:xfrm>
            <a:off x="1196630" y="2980372"/>
            <a:ext cx="1199213" cy="914400"/>
          </a:xfrm>
          <a:prstGeom prst="arc">
            <a:avLst>
              <a:gd name="adj1" fmla="val 11041208"/>
              <a:gd name="adj2" fmla="val 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BEAFF138-B2D7-7DED-3DE4-77D36AC9A078}"/>
              </a:ext>
            </a:extLst>
          </p:cNvPr>
          <p:cNvSpPr/>
          <p:nvPr/>
        </p:nvSpPr>
        <p:spPr>
          <a:xfrm rot="5400000">
            <a:off x="6715229" y="4779451"/>
            <a:ext cx="3637786" cy="914400"/>
          </a:xfrm>
          <a:prstGeom prst="arc">
            <a:avLst>
              <a:gd name="adj1" fmla="val 10826030"/>
              <a:gd name="adj2" fmla="val 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7EC25-D538-73F3-598B-50B07CBCD8EB}"/>
              </a:ext>
            </a:extLst>
          </p:cNvPr>
          <p:cNvSpPr txBox="1"/>
          <p:nvPr/>
        </p:nvSpPr>
        <p:spPr>
          <a:xfrm>
            <a:off x="1392470" y="2607152"/>
            <a:ext cx="86942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8DE9F-F091-CBA3-7141-C67506688D7F}"/>
              </a:ext>
            </a:extLst>
          </p:cNvPr>
          <p:cNvSpPr txBox="1"/>
          <p:nvPr/>
        </p:nvSpPr>
        <p:spPr>
          <a:xfrm>
            <a:off x="8559082" y="4925214"/>
            <a:ext cx="1272862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/>
              <a:t>16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C5829C-4ADF-4819-36AE-F615C88F2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598" y="3332888"/>
            <a:ext cx="2028825" cy="5048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AC51895-92A5-58B3-21A5-88A9CADC3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0972" y="4256161"/>
            <a:ext cx="2124075" cy="60007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2B837C-8894-E1B9-E81F-0D616B67439B}"/>
              </a:ext>
            </a:extLst>
          </p:cNvPr>
          <p:cNvCxnSpPr>
            <a:endCxn id="29" idx="1"/>
          </p:cNvCxnSpPr>
          <p:nvPr/>
        </p:nvCxnSpPr>
        <p:spPr>
          <a:xfrm flipV="1">
            <a:off x="1847340" y="3585301"/>
            <a:ext cx="8711258" cy="70537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AE40B9-8C93-8E95-A21B-AF676A52C10E}"/>
              </a:ext>
            </a:extLst>
          </p:cNvPr>
          <p:cNvCxnSpPr>
            <a:cxnSpLocks/>
          </p:cNvCxnSpPr>
          <p:nvPr/>
        </p:nvCxnSpPr>
        <p:spPr>
          <a:xfrm>
            <a:off x="1847340" y="4290675"/>
            <a:ext cx="8663632" cy="224763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AAFEF5-B958-BE22-C102-0C9E5EA6E0AE}"/>
              </a:ext>
            </a:extLst>
          </p:cNvPr>
          <p:cNvSpPr txBox="1"/>
          <p:nvPr/>
        </p:nvSpPr>
        <p:spPr>
          <a:xfrm>
            <a:off x="1257102" y="7413034"/>
            <a:ext cx="720277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 err="1"/>
              <a:t>nFe</a:t>
            </a:r>
            <a:r>
              <a:rPr lang="en-US" altLang="ko-KR" dirty="0"/>
              <a:t> , </a:t>
            </a:r>
            <a:r>
              <a:rPr lang="en-US" altLang="ko-KR" dirty="0" err="1"/>
              <a:t>nFp</a:t>
            </a:r>
            <a:r>
              <a:rPr lang="en-US" altLang="ko-KR" dirty="0"/>
              <a:t> , </a:t>
            </a:r>
            <a:r>
              <a:rPr lang="en-US" altLang="ko-KR" dirty="0" err="1"/>
              <a:t>nFe</a:t>
            </a:r>
            <a:r>
              <a:rPr lang="en-US" altLang="ko-KR" dirty="0"/>
              <a:t>, </a:t>
            </a:r>
            <a:r>
              <a:rPr lang="en-US" altLang="ko-KR" dirty="0" err="1"/>
              <a:t>nFp</a:t>
            </a:r>
            <a:r>
              <a:rPr lang="en-US" altLang="ko-KR" dirty="0"/>
              <a:t> : 2, 4, 40, 80</a:t>
            </a:r>
          </a:p>
        </p:txBody>
      </p:sp>
    </p:spTree>
    <p:extLst>
      <p:ext uri="{BB962C8B-B14F-4D97-AF65-F5344CB8AC3E}">
        <p14:creationId xmlns:p14="http://schemas.microsoft.com/office/powerpoint/2010/main" val="31016707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  <p:bldP spid="20" grpId="0" animBg="1"/>
      <p:bldP spid="21" grpId="0" animBg="1"/>
      <p:bldP spid="23" grpId="0"/>
      <p:bldP spid="2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2932611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297366" y="349270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" name="Shape 416">
            <a:extLst>
              <a:ext uri="{FF2B5EF4-FFF2-40B4-BE49-F238E27FC236}">
                <a16:creationId xmlns:a16="http://schemas.microsoft.com/office/drawing/2014/main" id="{AA9AA192-A6FA-4056-1A4A-D7FFF4D806C2}"/>
              </a:ext>
            </a:extLst>
          </p:cNvPr>
          <p:cNvSpPr/>
          <p:nvPr/>
        </p:nvSpPr>
        <p:spPr>
          <a:xfrm>
            <a:off x="1150177" y="2312870"/>
            <a:ext cx="4296582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Segmentation &amp; 2. Feature Extraction</a:t>
            </a: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A0E752D-6BE7-A03D-6E4F-6761AEAA5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67" y="2851731"/>
            <a:ext cx="6879279" cy="5179692"/>
          </a:xfrm>
          <a:prstGeom prst="rect">
            <a:avLst/>
          </a:prstGeom>
        </p:spPr>
      </p:pic>
      <p:sp>
        <p:nvSpPr>
          <p:cNvPr id="55" name="막힌 원호 54">
            <a:extLst>
              <a:ext uri="{FF2B5EF4-FFF2-40B4-BE49-F238E27FC236}">
                <a16:creationId xmlns:a16="http://schemas.microsoft.com/office/drawing/2014/main" id="{5124D5BE-37EE-417B-8C54-57764CDEB4B6}"/>
              </a:ext>
            </a:extLst>
          </p:cNvPr>
          <p:cNvSpPr/>
          <p:nvPr/>
        </p:nvSpPr>
        <p:spPr>
          <a:xfrm rot="5400000">
            <a:off x="7017678" y="3358692"/>
            <a:ext cx="2367782" cy="1633928"/>
          </a:xfrm>
          <a:prstGeom prst="blockArc">
            <a:avLst>
              <a:gd name="adj1" fmla="val 10742706"/>
              <a:gd name="adj2" fmla="val 46003"/>
              <a:gd name="adj3" fmla="val 3893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7" name="막힌 원호 56">
            <a:extLst>
              <a:ext uri="{FF2B5EF4-FFF2-40B4-BE49-F238E27FC236}">
                <a16:creationId xmlns:a16="http://schemas.microsoft.com/office/drawing/2014/main" id="{8B64AF89-B178-F547-9128-92F5C193ADAC}"/>
              </a:ext>
            </a:extLst>
          </p:cNvPr>
          <p:cNvSpPr/>
          <p:nvPr/>
        </p:nvSpPr>
        <p:spPr>
          <a:xfrm rot="5400000">
            <a:off x="7017678" y="5878521"/>
            <a:ext cx="2367782" cy="1633928"/>
          </a:xfrm>
          <a:prstGeom prst="blockArc">
            <a:avLst>
              <a:gd name="adj1" fmla="val 10742706"/>
              <a:gd name="adj2" fmla="val 46003"/>
              <a:gd name="adj3" fmla="val 3893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511EF4-E47D-6959-0AB7-23BF01954AD4}"/>
              </a:ext>
            </a:extLst>
          </p:cNvPr>
          <p:cNvSpPr txBox="1"/>
          <p:nvPr/>
        </p:nvSpPr>
        <p:spPr>
          <a:xfrm>
            <a:off x="8858471" y="3859049"/>
            <a:ext cx="325426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Segmentation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60EBC-4D59-96EB-0AE9-4EC0CDFDA314}"/>
              </a:ext>
            </a:extLst>
          </p:cNvPr>
          <p:cNvSpPr txBox="1"/>
          <p:nvPr/>
        </p:nvSpPr>
        <p:spPr>
          <a:xfrm>
            <a:off x="9297366" y="6402029"/>
            <a:ext cx="325426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Feature Extraction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243317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2932611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297366" y="349270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" name="Shape 416">
            <a:extLst>
              <a:ext uri="{FF2B5EF4-FFF2-40B4-BE49-F238E27FC236}">
                <a16:creationId xmlns:a16="http://schemas.microsoft.com/office/drawing/2014/main" id="{AA9AA192-A6FA-4056-1A4A-D7FFF4D806C2}"/>
              </a:ext>
            </a:extLst>
          </p:cNvPr>
          <p:cNvSpPr/>
          <p:nvPr/>
        </p:nvSpPr>
        <p:spPr>
          <a:xfrm>
            <a:off x="1150177" y="2312870"/>
            <a:ext cx="1994670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Lidar Odometry</a:t>
            </a: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110716-8543-4D3A-1B70-4FEAB7FA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88" y="4185743"/>
            <a:ext cx="7773910" cy="3886955"/>
          </a:xfrm>
          <a:prstGeom prst="rect">
            <a:avLst/>
          </a:prstGeom>
        </p:spPr>
      </p:pic>
      <p:pic>
        <p:nvPicPr>
          <p:cNvPr id="1026" name="Picture 2" descr="Demonstration of feature extraction: (a) edge points (red), (b) planar points (yellow).">
            <a:extLst>
              <a:ext uri="{FF2B5EF4-FFF2-40B4-BE49-F238E27FC236}">
                <a16:creationId xmlns:a16="http://schemas.microsoft.com/office/drawing/2014/main" id="{4279A68E-86D7-2654-D3BA-283CB72E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8" y="2665606"/>
            <a:ext cx="4996843" cy="55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28D1EF-CD48-EBB9-A9C7-95BBD7C3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10" y="1236372"/>
            <a:ext cx="4619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720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1" y="2496613"/>
            <a:ext cx="4523130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297366" y="349270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sp>
        <p:nvSpPr>
          <p:cNvPr id="2" name="Shape 416">
            <a:extLst>
              <a:ext uri="{FF2B5EF4-FFF2-40B4-BE49-F238E27FC236}">
                <a16:creationId xmlns:a16="http://schemas.microsoft.com/office/drawing/2014/main" id="{C06BD135-7342-3375-142F-0BF5393CAAA8}"/>
              </a:ext>
            </a:extLst>
          </p:cNvPr>
          <p:cNvSpPr/>
          <p:nvPr/>
        </p:nvSpPr>
        <p:spPr>
          <a:xfrm>
            <a:off x="1150177" y="2312870"/>
            <a:ext cx="3855757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Lidar Odometry – Label matching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BB9D23-DAD0-49BA-3524-700259A84798}"/>
              </a:ext>
            </a:extLst>
          </p:cNvPr>
          <p:cNvGrpSpPr/>
          <p:nvPr/>
        </p:nvGrpSpPr>
        <p:grpSpPr>
          <a:xfrm>
            <a:off x="3548355" y="4227595"/>
            <a:ext cx="745977" cy="718435"/>
            <a:chOff x="2986031" y="3165490"/>
            <a:chExt cx="745977" cy="71843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6DF7DA4-0FCB-6D52-85FB-7870F52F5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117"/>
            <a:stretch/>
          </p:blipFill>
          <p:spPr>
            <a:xfrm>
              <a:off x="2986031" y="3379100"/>
              <a:ext cx="504835" cy="5048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9F3F59-9DB4-7AC5-7FFD-65929A76801E}"/>
                </a:ext>
              </a:extLst>
            </p:cNvPr>
            <p:cNvSpPr txBox="1"/>
            <p:nvPr/>
          </p:nvSpPr>
          <p:spPr>
            <a:xfrm>
              <a:off x="3227173" y="3165490"/>
              <a:ext cx="504835" cy="40128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rPr>
                <a:t> t-1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3CBAC0-0395-91BC-C7C5-F99B3D15BCBF}"/>
              </a:ext>
            </a:extLst>
          </p:cNvPr>
          <p:cNvGrpSpPr/>
          <p:nvPr/>
        </p:nvGrpSpPr>
        <p:grpSpPr>
          <a:xfrm>
            <a:off x="3416509" y="5624230"/>
            <a:ext cx="817006" cy="772958"/>
            <a:chOff x="1543175" y="3074389"/>
            <a:chExt cx="817006" cy="7729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27D233-1859-5C52-B807-E41363DB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5117"/>
            <a:stretch/>
          </p:blipFill>
          <p:spPr>
            <a:xfrm>
              <a:off x="1543175" y="3342522"/>
              <a:ext cx="504835" cy="5048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BAEEC2-1A07-4F42-86A9-6CF2B4A88164}"/>
                </a:ext>
              </a:extLst>
            </p:cNvPr>
            <p:cNvSpPr txBox="1"/>
            <p:nvPr/>
          </p:nvSpPr>
          <p:spPr>
            <a:xfrm>
              <a:off x="1855346" y="3074389"/>
              <a:ext cx="504835" cy="40128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rPr>
                <a:t> t-1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A58497-2710-8B8B-F5DF-AD6DD84E3C80}"/>
              </a:ext>
            </a:extLst>
          </p:cNvPr>
          <p:cNvGrpSpPr/>
          <p:nvPr/>
        </p:nvGrpSpPr>
        <p:grpSpPr>
          <a:xfrm>
            <a:off x="2408318" y="4212581"/>
            <a:ext cx="671903" cy="655392"/>
            <a:chOff x="3590943" y="4474450"/>
            <a:chExt cx="671903" cy="65539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545DBDC-4162-6F6E-385E-3B66AD6AA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515"/>
            <a:stretch/>
          </p:blipFill>
          <p:spPr>
            <a:xfrm>
              <a:off x="3590943" y="4625017"/>
              <a:ext cx="504835" cy="5048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453DE0-1BA2-2765-9C24-589E6DC42C77}"/>
                </a:ext>
              </a:extLst>
            </p:cNvPr>
            <p:cNvSpPr txBox="1"/>
            <p:nvPr/>
          </p:nvSpPr>
          <p:spPr>
            <a:xfrm>
              <a:off x="3758011" y="4474450"/>
              <a:ext cx="504835" cy="40128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rPr>
                <a:t> t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59B306-1242-942A-A8D8-75C5BAD65B3E}"/>
              </a:ext>
            </a:extLst>
          </p:cNvPr>
          <p:cNvGrpSpPr/>
          <p:nvPr/>
        </p:nvGrpSpPr>
        <p:grpSpPr>
          <a:xfrm>
            <a:off x="2347086" y="5597272"/>
            <a:ext cx="757252" cy="706213"/>
            <a:chOff x="1456222" y="4174857"/>
            <a:chExt cx="757252" cy="7062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79F149-D0B8-F0B3-E9F9-7FD2FCE8B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3659" b="6764"/>
            <a:stretch/>
          </p:blipFill>
          <p:spPr>
            <a:xfrm>
              <a:off x="1456222" y="4376245"/>
              <a:ext cx="504835" cy="5048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0C22F8-909C-2369-98C8-46FA3FB5345D}"/>
                </a:ext>
              </a:extLst>
            </p:cNvPr>
            <p:cNvSpPr txBox="1"/>
            <p:nvPr/>
          </p:nvSpPr>
          <p:spPr>
            <a:xfrm>
              <a:off x="1708639" y="4174857"/>
              <a:ext cx="504835" cy="40128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rPr>
                <a:t> t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4CD5FEA6-CA25-B27D-C40E-67B4B78271C8}"/>
              </a:ext>
            </a:extLst>
          </p:cNvPr>
          <p:cNvSpPr/>
          <p:nvPr/>
        </p:nvSpPr>
        <p:spPr>
          <a:xfrm>
            <a:off x="1940184" y="3994529"/>
            <a:ext cx="2694330" cy="1206367"/>
          </a:xfrm>
          <a:prstGeom prst="donut">
            <a:avLst>
              <a:gd name="adj" fmla="val 8726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8D504F56-C62D-BD60-940E-05BA6B488957}"/>
              </a:ext>
            </a:extLst>
          </p:cNvPr>
          <p:cNvSpPr/>
          <p:nvPr/>
        </p:nvSpPr>
        <p:spPr>
          <a:xfrm>
            <a:off x="1945397" y="5445497"/>
            <a:ext cx="2694330" cy="1206367"/>
          </a:xfrm>
          <a:prstGeom prst="donut">
            <a:avLst>
              <a:gd name="adj" fmla="val 8726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7" name="Shape 329">
            <a:extLst>
              <a:ext uri="{FF2B5EF4-FFF2-40B4-BE49-F238E27FC236}">
                <a16:creationId xmlns:a16="http://schemas.microsoft.com/office/drawing/2014/main" id="{201274CF-1DC5-AD79-B1E5-F7F247797341}"/>
              </a:ext>
            </a:extLst>
          </p:cNvPr>
          <p:cNvSpPr/>
          <p:nvPr/>
        </p:nvSpPr>
        <p:spPr>
          <a:xfrm>
            <a:off x="5715210" y="2496613"/>
            <a:ext cx="7820908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416">
            <a:extLst>
              <a:ext uri="{FF2B5EF4-FFF2-40B4-BE49-F238E27FC236}">
                <a16:creationId xmlns:a16="http://schemas.microsoft.com/office/drawing/2014/main" id="{15BB5B6C-989B-36E0-264E-9E660B891C66}"/>
              </a:ext>
            </a:extLst>
          </p:cNvPr>
          <p:cNvSpPr/>
          <p:nvPr/>
        </p:nvSpPr>
        <p:spPr>
          <a:xfrm>
            <a:off x="5947086" y="2312870"/>
            <a:ext cx="5046787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Lidar Odometry – Two-step </a:t>
            </a:r>
            <a:r>
              <a:rPr lang="en-US" altLang="ko-KR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LM Optimization</a:t>
            </a:r>
            <a:endParaRPr lang="en-US" b="1"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05D645-F108-BAFD-BA09-69FC795F4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5139" y="3216277"/>
            <a:ext cx="4501049" cy="69246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97771F8-1CBA-84C3-DA56-D33C80F6C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8568" y="4753028"/>
            <a:ext cx="2476908" cy="69246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539DE11-29D5-D787-285F-23875430B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7834" y="4756917"/>
            <a:ext cx="2476908" cy="692469"/>
          </a:xfrm>
          <a:prstGeom prst="rect">
            <a:avLst/>
          </a:prstGeom>
        </p:spPr>
      </p:pic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A986979D-00D5-4474-1463-B09A95A725EC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flipH="1">
            <a:off x="7506288" y="3908746"/>
            <a:ext cx="2119376" cy="8481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44461CA-534C-6EB8-A84A-CC74D26246BD}"/>
              </a:ext>
            </a:extLst>
          </p:cNvPr>
          <p:cNvCxnSpPr>
            <a:stCxn id="56" idx="2"/>
            <a:endCxn id="61" idx="0"/>
          </p:cNvCxnSpPr>
          <p:nvPr/>
        </p:nvCxnSpPr>
        <p:spPr>
          <a:xfrm>
            <a:off x="9625664" y="3908746"/>
            <a:ext cx="2131358" cy="8442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6798972-8B4C-C234-8780-55657C22E16B}"/>
              </a:ext>
            </a:extLst>
          </p:cNvPr>
          <p:cNvCxnSpPr>
            <a:stCxn id="25" idx="6"/>
            <a:endCxn id="63" idx="2"/>
          </p:cNvCxnSpPr>
          <p:nvPr/>
        </p:nvCxnSpPr>
        <p:spPr>
          <a:xfrm flipV="1">
            <a:off x="4639727" y="5449386"/>
            <a:ext cx="2866561" cy="599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5B899EE9-4D9C-0123-3931-6F4F0391FBD9}"/>
              </a:ext>
            </a:extLst>
          </p:cNvPr>
          <p:cNvCxnSpPr>
            <a:stCxn id="24" idx="6"/>
            <a:endCxn id="61" idx="1"/>
          </p:cNvCxnSpPr>
          <p:nvPr/>
        </p:nvCxnSpPr>
        <p:spPr>
          <a:xfrm>
            <a:off x="4634514" y="4597713"/>
            <a:ext cx="5884054" cy="5015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8F37E6FF-EB2A-13F6-6CDA-0A98B924711E}"/>
              </a:ext>
            </a:extLst>
          </p:cNvPr>
          <p:cNvSpPr txBox="1"/>
          <p:nvPr/>
        </p:nvSpPr>
        <p:spPr>
          <a:xfrm>
            <a:off x="6024277" y="6817751"/>
            <a:ext cx="720277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LM Optimization</a:t>
            </a:r>
            <a:endParaRPr lang="ko-KR" altLang="en-US" dirty="0"/>
          </a:p>
        </p:txBody>
      </p:sp>
      <p:sp>
        <p:nvSpPr>
          <p:cNvPr id="341" name="화살표: 아래쪽 340">
            <a:extLst>
              <a:ext uri="{FF2B5EF4-FFF2-40B4-BE49-F238E27FC236}">
                <a16:creationId xmlns:a16="http://schemas.microsoft.com/office/drawing/2014/main" id="{6F6116EE-F8E0-53EA-472C-3E4F4C70599D}"/>
              </a:ext>
            </a:extLst>
          </p:cNvPr>
          <p:cNvSpPr/>
          <p:nvPr/>
        </p:nvSpPr>
        <p:spPr>
          <a:xfrm>
            <a:off x="9327592" y="5804781"/>
            <a:ext cx="596142" cy="884839"/>
          </a:xfrm>
          <a:prstGeom prst="downArrow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8437567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8" grpId="0"/>
      <p:bldP spid="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2932611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297366" y="349270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sp>
        <p:nvSpPr>
          <p:cNvPr id="2" name="Shape 416">
            <a:extLst>
              <a:ext uri="{FF2B5EF4-FFF2-40B4-BE49-F238E27FC236}">
                <a16:creationId xmlns:a16="http://schemas.microsoft.com/office/drawing/2014/main" id="{C06BD135-7342-3375-142F-0BF5393CAAA8}"/>
              </a:ext>
            </a:extLst>
          </p:cNvPr>
          <p:cNvSpPr/>
          <p:nvPr/>
        </p:nvSpPr>
        <p:spPr>
          <a:xfrm>
            <a:off x="1150177" y="2312870"/>
            <a:ext cx="1874445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Lidar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806F7-41A8-014A-0B78-30933A987A17}"/>
                  </a:ext>
                </a:extLst>
              </p:cNvPr>
              <p:cNvSpPr txBox="1"/>
              <p:nvPr/>
            </p:nvSpPr>
            <p:spPr>
              <a:xfrm>
                <a:off x="1593888" y="5469818"/>
                <a:ext cx="9688230" cy="107830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2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pple SD 산돌고딕 Neo 옅은체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altLang="ko-KR" sz="2000" b="1" i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bar>
                      </m:e>
                      <m:sup>
                        <m:r>
                          <m:rPr>
                            <m:nor/>
                          </m:rPr>
                          <a:rPr kumimoji="0" lang="en-US" altLang="ko-KR" sz="20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pple SD 산돌고딕 Neo 옅은체"/>
                          </a:rPr>
                          <m:t>t</m:t>
                        </m:r>
                        <m:r>
                          <m:rPr>
                            <m:nor/>
                          </m:rPr>
                          <a:rPr kumimoji="0" lang="en-US" altLang="ko-KR" sz="20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pple SD 산돌고딕 Neo 옅은체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ko-KR" alt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pple SD 산돌고딕 Neo 옅은체"/>
                  </a:rPr>
                  <a:t> </a:t>
                </a:r>
                <a:r>
                  <a:rPr kumimoji="0" lang="en-US" altLang="ko-KR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pple SD 산돌고딕 Neo 옅은체"/>
                  </a:rPr>
                  <a:t>is obtained</a:t>
                </a:r>
                <a:r>
                  <a:rPr kumimoji="0" lang="en-US" altLang="ko-KR" sz="2000" b="1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pple SD 산돌고딕 Neo 옅은체"/>
                  </a:rPr>
                  <a:t> by choosing the feature sets tha</a:t>
                </a:r>
                <a:r>
                  <a:rPr lang="en-US" altLang="ko-KR" sz="2000" b="1" dirty="0"/>
                  <a:t>t are in the field of view of the sensor</a:t>
                </a:r>
              </a:p>
              <a:p>
                <a:pPr algn="l"/>
                <a:r>
                  <a:rPr lang="en-US" altLang="ko-KR" sz="2000" b="1" dirty="0"/>
                  <a:t>      </a:t>
                </a:r>
              </a:p>
              <a:p>
                <a:pPr algn="l"/>
                <a:r>
                  <a:rPr lang="en-US" altLang="ko-KR" sz="2000" b="1" dirty="0"/>
                  <a:t>   =&gt; Surrounding Map</a:t>
                </a:r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pple SD 산돌고딕 Neo 옅은체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806F7-41A8-014A-0B78-30933A987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88" y="5469818"/>
                <a:ext cx="9688230" cy="1078309"/>
              </a:xfrm>
              <a:prstGeom prst="rect">
                <a:avLst/>
              </a:prstGeom>
              <a:blipFill>
                <a:blip r:embed="rId4"/>
                <a:stretch>
                  <a:fillRect r="-943" b="-14124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8A43B7F-BDDD-482D-3285-EA75A465DCB3}"/>
              </a:ext>
            </a:extLst>
          </p:cNvPr>
          <p:cNvSpPr txBox="1"/>
          <p:nvPr/>
        </p:nvSpPr>
        <p:spPr>
          <a:xfrm>
            <a:off x="1727867" y="7254888"/>
            <a:ext cx="4025141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r>
              <a:rPr lang="en-US" altLang="ko-KR" sz="2000" b="1" dirty="0"/>
              <a:t>2</a:t>
            </a:r>
            <a:r>
              <a:rPr kumimoji="0" lang="en-US" altLang="ko-KR" sz="20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.</a:t>
            </a:r>
            <a:r>
              <a:rPr kumimoji="0" lang="en-US" altLang="ko-KR" sz="2000" b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 Pose-Graph SLAM into </a:t>
            </a:r>
            <a:r>
              <a:rPr kumimoji="0" lang="en-US" altLang="ko-KR" sz="2000" b="1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LeGO</a:t>
            </a:r>
            <a:r>
              <a:rPr kumimoji="0" lang="en-US" altLang="ko-KR" sz="2000" b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-LOAM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A4F1DA-C97A-5B2C-25CA-338E58AB9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976" y="3121168"/>
            <a:ext cx="4879026" cy="628937"/>
          </a:xfrm>
          <a:prstGeom prst="rect">
            <a:avLst/>
          </a:prstGeom>
        </p:spPr>
      </p:pic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CC8A982B-5924-B545-553C-AA4939192096}"/>
              </a:ext>
            </a:extLst>
          </p:cNvPr>
          <p:cNvSpPr/>
          <p:nvPr/>
        </p:nvSpPr>
        <p:spPr>
          <a:xfrm>
            <a:off x="8876325" y="2925181"/>
            <a:ext cx="1689345" cy="1689345"/>
          </a:xfrm>
          <a:prstGeom prst="flowChartConnector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824726A0-C7A0-3B9B-24B4-DF012B80DB64}"/>
              </a:ext>
            </a:extLst>
          </p:cNvPr>
          <p:cNvSpPr/>
          <p:nvPr/>
        </p:nvSpPr>
        <p:spPr>
          <a:xfrm>
            <a:off x="9567261" y="3586137"/>
            <a:ext cx="337452" cy="337452"/>
          </a:xfrm>
          <a:prstGeom prst="flowChartConnector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7138D5-3C49-1489-B981-1A6C503430E1}"/>
              </a:ext>
            </a:extLst>
          </p:cNvPr>
          <p:cNvCxnSpPr>
            <a:cxnSpLocks/>
          </p:cNvCxnSpPr>
          <p:nvPr/>
        </p:nvCxnSpPr>
        <p:spPr>
          <a:xfrm>
            <a:off x="9735987" y="3769853"/>
            <a:ext cx="844673" cy="1"/>
          </a:xfrm>
          <a:prstGeom prst="line">
            <a:avLst/>
          </a:prstGeom>
          <a:noFill/>
          <a:ln w="25400" cap="flat">
            <a:solidFill>
              <a:srgbClr val="FFFF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0F185F-E9C3-F49A-0FDA-95749A64A2B3}"/>
              </a:ext>
            </a:extLst>
          </p:cNvPr>
          <p:cNvCxnSpPr/>
          <p:nvPr/>
        </p:nvCxnSpPr>
        <p:spPr>
          <a:xfrm>
            <a:off x="10144628" y="3769853"/>
            <a:ext cx="842083" cy="67514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E25A4D-7067-9962-323C-10848A69248D}"/>
              </a:ext>
            </a:extLst>
          </p:cNvPr>
          <p:cNvSpPr txBox="1"/>
          <p:nvPr/>
        </p:nvSpPr>
        <p:spPr>
          <a:xfrm>
            <a:off x="10922528" y="4323858"/>
            <a:ext cx="664257" cy="32434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100m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A3BA76EA-215D-4EB0-A5A2-732562491BF6}"/>
              </a:ext>
            </a:extLst>
          </p:cNvPr>
          <p:cNvSpPr/>
          <p:nvPr/>
        </p:nvSpPr>
        <p:spPr>
          <a:xfrm>
            <a:off x="9744538" y="3005508"/>
            <a:ext cx="224852" cy="251619"/>
          </a:xfrm>
          <a:prstGeom prst="mathMultiply">
            <a:avLst/>
          </a:prstGeom>
          <a:solidFill>
            <a:srgbClr val="00B0F0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8A97FC4F-9C09-3789-B578-C4994AFE89DF}"/>
              </a:ext>
            </a:extLst>
          </p:cNvPr>
          <p:cNvSpPr/>
          <p:nvPr/>
        </p:nvSpPr>
        <p:spPr>
          <a:xfrm>
            <a:off x="10174608" y="3348708"/>
            <a:ext cx="224852" cy="251619"/>
          </a:xfrm>
          <a:prstGeom prst="mathMultiply">
            <a:avLst/>
          </a:prstGeom>
          <a:solidFill>
            <a:srgbClr val="00B0F0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C0DA8CDA-9333-7D71-541C-C81C4E3B52C6}"/>
              </a:ext>
            </a:extLst>
          </p:cNvPr>
          <p:cNvSpPr/>
          <p:nvPr/>
        </p:nvSpPr>
        <p:spPr>
          <a:xfrm>
            <a:off x="9688430" y="4176255"/>
            <a:ext cx="224852" cy="251619"/>
          </a:xfrm>
          <a:prstGeom prst="mathMultiply">
            <a:avLst/>
          </a:prstGeom>
          <a:solidFill>
            <a:srgbClr val="00B0F0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7EEC6E52-7AD5-99EE-1945-B4F2D10F6003}"/>
              </a:ext>
            </a:extLst>
          </p:cNvPr>
          <p:cNvSpPr/>
          <p:nvPr/>
        </p:nvSpPr>
        <p:spPr>
          <a:xfrm>
            <a:off x="9201771" y="3953755"/>
            <a:ext cx="224852" cy="251619"/>
          </a:xfrm>
          <a:prstGeom prst="mathMultiply">
            <a:avLst/>
          </a:prstGeom>
          <a:solidFill>
            <a:srgbClr val="00B0F0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3231FA9E-A999-2B84-D58D-A4DB72A596F7}"/>
              </a:ext>
            </a:extLst>
          </p:cNvPr>
          <p:cNvSpPr/>
          <p:nvPr/>
        </p:nvSpPr>
        <p:spPr>
          <a:xfrm>
            <a:off x="9421592" y="3273568"/>
            <a:ext cx="224852" cy="251619"/>
          </a:xfrm>
          <a:prstGeom prst="mathMultiply">
            <a:avLst/>
          </a:prstGeom>
          <a:solidFill>
            <a:srgbClr val="00B0F0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CDBC127-6FC2-900A-BFE6-324F9B16A749}"/>
              </a:ext>
            </a:extLst>
          </p:cNvPr>
          <p:cNvCxnSpPr>
            <a:cxnSpLocks/>
          </p:cNvCxnSpPr>
          <p:nvPr/>
        </p:nvCxnSpPr>
        <p:spPr>
          <a:xfrm>
            <a:off x="10287034" y="3480605"/>
            <a:ext cx="1223873" cy="6537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ABDE36-0718-47E3-73DD-1812A8F3C311}"/>
              </a:ext>
            </a:extLst>
          </p:cNvPr>
          <p:cNvSpPr txBox="1"/>
          <p:nvPr/>
        </p:nvSpPr>
        <p:spPr>
          <a:xfrm>
            <a:off x="11491033" y="3399377"/>
            <a:ext cx="781027" cy="32434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features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B3617DA-F2EE-FAB2-7E6A-B6F317A2F2AD}"/>
              </a:ext>
            </a:extLst>
          </p:cNvPr>
          <p:cNvSpPr/>
          <p:nvPr/>
        </p:nvSpPr>
        <p:spPr>
          <a:xfrm>
            <a:off x="2499934" y="4323221"/>
            <a:ext cx="914829" cy="393413"/>
          </a:xfrm>
          <a:prstGeom prst="rightArrow">
            <a:avLst/>
          </a:prstGeom>
          <a:solidFill>
            <a:srgbClr val="FF0000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222EC0-777F-F58A-69D2-4E53C7D7899B}"/>
                  </a:ext>
                </a:extLst>
              </p:cNvPr>
              <p:cNvSpPr txBox="1"/>
              <p:nvPr/>
            </p:nvSpPr>
            <p:spPr>
              <a:xfrm>
                <a:off x="3684658" y="4091705"/>
                <a:ext cx="1270416" cy="83253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kumimoji="0" lang="en-US" altLang="ko-KR" sz="3200" b="1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pple SD 산돌고딕 Neo 옅은체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32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pple SD 산돌고딕 Neo 옅은체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altLang="ko-KR" sz="3200" b="1" i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bar>
                      </m:e>
                      <m:sup>
                        <m:r>
                          <m:rPr>
                            <m:nor/>
                          </m:rPr>
                          <a:rPr kumimoji="0" lang="en-US" altLang="ko-KR" sz="32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pple SD 산돌고딕 Neo 옅은체"/>
                          </a:rPr>
                          <m:t>t</m:t>
                        </m:r>
                        <m:r>
                          <m:rPr>
                            <m:nor/>
                          </m:rPr>
                          <a:rPr kumimoji="0" lang="en-US" altLang="ko-KR" sz="32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pple SD 산돌고딕 Neo 옅은체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ko-KR" altLang="en-US" sz="32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pple SD 산돌고딕 Neo 옅은체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222EC0-777F-F58A-69D2-4E53C7D78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658" y="4091705"/>
                <a:ext cx="1270416" cy="832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BF4897A-82ED-DB8D-C322-CAACE429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28" y="6029436"/>
            <a:ext cx="5147315" cy="21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1206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4963573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297366" y="349270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sp>
        <p:nvSpPr>
          <p:cNvPr id="2" name="Shape 416">
            <a:extLst>
              <a:ext uri="{FF2B5EF4-FFF2-40B4-BE49-F238E27FC236}">
                <a16:creationId xmlns:a16="http://schemas.microsoft.com/office/drawing/2014/main" id="{C06BD135-7342-3375-142F-0BF5393CAAA8}"/>
              </a:ext>
            </a:extLst>
          </p:cNvPr>
          <p:cNvSpPr/>
          <p:nvPr/>
        </p:nvSpPr>
        <p:spPr>
          <a:xfrm>
            <a:off x="1150177" y="2312870"/>
            <a:ext cx="2560530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4-a. Graph based SLAM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A2342-658B-5D81-939D-A9C339B3A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27" y="3098590"/>
            <a:ext cx="4325517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29859C-1A8C-F7C0-958E-A8D99AC0F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844" y="5727593"/>
            <a:ext cx="4320000" cy="25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hape 329">
            <a:extLst>
              <a:ext uri="{FF2B5EF4-FFF2-40B4-BE49-F238E27FC236}">
                <a16:creationId xmlns:a16="http://schemas.microsoft.com/office/drawing/2014/main" id="{B65D24E5-ED62-B93C-5A0C-E5358B266AE6}"/>
              </a:ext>
            </a:extLst>
          </p:cNvPr>
          <p:cNvSpPr/>
          <p:nvPr/>
        </p:nvSpPr>
        <p:spPr>
          <a:xfrm>
            <a:off x="6113750" y="2496613"/>
            <a:ext cx="7191950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416">
            <a:extLst>
              <a:ext uri="{FF2B5EF4-FFF2-40B4-BE49-F238E27FC236}">
                <a16:creationId xmlns:a16="http://schemas.microsoft.com/office/drawing/2014/main" id="{FD609B7B-DDB0-6EA9-9C41-4D5D2DD73C38}"/>
              </a:ext>
            </a:extLst>
          </p:cNvPr>
          <p:cNvSpPr/>
          <p:nvPr/>
        </p:nvSpPr>
        <p:spPr>
          <a:xfrm>
            <a:off x="6345627" y="2312870"/>
            <a:ext cx="2560530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4-a. Graph based SLAM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61FA45-10B4-5BAA-201C-BED7F88F5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627" y="3098590"/>
            <a:ext cx="3170601" cy="6429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50B6C82-4A21-7C49-1721-C6032A6D5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627" y="4022061"/>
            <a:ext cx="1757503" cy="6429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370563D-544A-BDF1-DA36-3DDD36FC0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5259" y="4666476"/>
            <a:ext cx="3346727" cy="232111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7CCA405-E1A6-293E-56A1-87194243D8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5627" y="4848793"/>
            <a:ext cx="4031483" cy="20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031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2155523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297366" y="349270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sp>
        <p:nvSpPr>
          <p:cNvPr id="2" name="Shape 416">
            <a:extLst>
              <a:ext uri="{FF2B5EF4-FFF2-40B4-BE49-F238E27FC236}">
                <a16:creationId xmlns:a16="http://schemas.microsoft.com/office/drawing/2014/main" id="{C06BD135-7342-3375-142F-0BF5393CAAA8}"/>
              </a:ext>
            </a:extLst>
          </p:cNvPr>
          <p:cNvSpPr/>
          <p:nvPr/>
        </p:nvSpPr>
        <p:spPr>
          <a:xfrm>
            <a:off x="1150177" y="2312870"/>
            <a:ext cx="2560530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4-a. Graph based SLAM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22C0F7-B2B6-43CB-0047-5A665586C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14" y="3028759"/>
            <a:ext cx="6310785" cy="31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672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1982263"/>
            <a:ext cx="12492900" cy="6374333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1790674"/>
            <a:ext cx="2489998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A. Small-Scale UGV Test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2096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80965E4C-1458-FCE8-2F9F-A24541A3B20E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11611-3EC6-0AB0-EE32-E289A0CD4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8" t="2826" b="7760"/>
          <a:stretch/>
        </p:blipFill>
        <p:spPr>
          <a:xfrm>
            <a:off x="1121088" y="4023635"/>
            <a:ext cx="4440733" cy="16069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276AD0-70C7-85C6-C96C-C97087F30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696" y="5822192"/>
            <a:ext cx="4307286" cy="19716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3D9A02-E551-C97B-7DB4-B4F6EA48E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88" y="2217551"/>
            <a:ext cx="2762740" cy="17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6391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1982263"/>
            <a:ext cx="12492900" cy="6374333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1790674"/>
            <a:ext cx="2560530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B. Large-Scale UGV Test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2096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80965E4C-1458-FCE8-2F9F-A24541A3B20E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66D42-8DB8-F390-6A5D-B9AA78F23962}"/>
              </a:ext>
            </a:extLst>
          </p:cNvPr>
          <p:cNvSpPr txBox="1"/>
          <p:nvPr/>
        </p:nvSpPr>
        <p:spPr>
          <a:xfrm>
            <a:off x="1171539" y="2552195"/>
            <a:ext cx="8726223" cy="193899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000" b="1" dirty="0"/>
              <a:t> Experiment 2</a:t>
            </a:r>
          </a:p>
          <a:p>
            <a:pPr algn="l"/>
            <a:r>
              <a:rPr lang="ko-KR" altLang="en-US" sz="2000" b="1" dirty="0"/>
              <a:t> </a:t>
            </a:r>
            <a:r>
              <a:rPr lang="ko-KR" altLang="en-US" sz="2000" b="1" dirty="0" err="1"/>
              <a:t>LeGO</a:t>
            </a:r>
            <a:r>
              <a:rPr lang="ko-KR" altLang="en-US" sz="2000" b="1" dirty="0"/>
              <a:t>-LOAM </a:t>
            </a:r>
            <a:r>
              <a:rPr lang="ko-KR" altLang="en-US" sz="2000" b="1" dirty="0" err="1"/>
              <a:t>has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no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such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problem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l"/>
            <a:endParaRPr lang="en-US" altLang="ko-KR" sz="2000" b="1" dirty="0"/>
          </a:p>
          <a:p>
            <a:pPr marL="457200" indent="-457200" algn="l">
              <a:buAutoNum type="arabicParenR"/>
            </a:pPr>
            <a:r>
              <a:rPr lang="ko-KR" altLang="en-US" sz="2000" b="1" dirty="0" err="1"/>
              <a:t>no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edge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features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are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extracted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from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ground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that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is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covered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by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grass</a:t>
            </a:r>
            <a:endParaRPr lang="en-US" altLang="ko-KR" sz="2000" b="1" dirty="0"/>
          </a:p>
          <a:p>
            <a:pPr marL="457200" indent="-457200" algn="l">
              <a:buAutoNum type="arabicParenR"/>
            </a:pPr>
            <a:endParaRPr lang="en-US" altLang="ko-KR" sz="2000" b="1" dirty="0"/>
          </a:p>
          <a:p>
            <a:pPr algn="l"/>
            <a:r>
              <a:rPr lang="ko-KR" altLang="en-US" sz="2000" b="1" dirty="0"/>
              <a:t>2)    </a:t>
            </a:r>
            <a:r>
              <a:rPr lang="ko-KR" altLang="en-US" sz="2000" b="1" dirty="0" err="1"/>
              <a:t>noisy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sensor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readings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from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tree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leaves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are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filtered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out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after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segmentation</a:t>
            </a:r>
            <a:r>
              <a:rPr lang="ko-KR" altLang="en-US" sz="20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0B75B7-3112-A211-8199-F0464B587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39" y="5061119"/>
            <a:ext cx="6296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112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299" y="1982264"/>
            <a:ext cx="5544285" cy="2737674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1790674"/>
            <a:ext cx="2531676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C. Benchmarking Results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2096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80965E4C-1458-FCE8-2F9F-A24541A3B20E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68F06F-CAA6-6E74-7827-6DC53247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624" y="2975912"/>
            <a:ext cx="4707496" cy="1600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7514E-6C7D-A719-4E82-EB47B4E29413}"/>
              </a:ext>
            </a:extLst>
          </p:cNvPr>
          <p:cNvSpPr txBox="1"/>
          <p:nvPr/>
        </p:nvSpPr>
        <p:spPr>
          <a:xfrm>
            <a:off x="1074696" y="2313080"/>
            <a:ext cx="4251066" cy="4782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1. </a:t>
            </a:r>
            <a:r>
              <a:rPr lang="en-US" altLang="ko-KR" sz="2500" dirty="0">
                <a:solidFill>
                  <a:srgbClr val="0070C0"/>
                </a:solidFill>
              </a:rPr>
              <a:t>Feature number comparison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7" name="Shape 329">
            <a:extLst>
              <a:ext uri="{FF2B5EF4-FFF2-40B4-BE49-F238E27FC236}">
                <a16:creationId xmlns:a16="http://schemas.microsoft.com/office/drawing/2014/main" id="{F95D3EEE-A486-0B4A-FA54-1557A6B97BA6}"/>
              </a:ext>
            </a:extLst>
          </p:cNvPr>
          <p:cNvSpPr/>
          <p:nvPr/>
        </p:nvSpPr>
        <p:spPr>
          <a:xfrm>
            <a:off x="918299" y="5168969"/>
            <a:ext cx="5544285" cy="3187627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330">
            <a:extLst>
              <a:ext uri="{FF2B5EF4-FFF2-40B4-BE49-F238E27FC236}">
                <a16:creationId xmlns:a16="http://schemas.microsoft.com/office/drawing/2014/main" id="{93DF55E5-E852-AC0B-59E5-EEBFC8C3E00A}"/>
              </a:ext>
            </a:extLst>
          </p:cNvPr>
          <p:cNvSpPr/>
          <p:nvPr/>
        </p:nvSpPr>
        <p:spPr>
          <a:xfrm>
            <a:off x="1074696" y="4977380"/>
            <a:ext cx="2531676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en-US" altLang="ko-KR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 Results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9A4DB-F199-E11F-D615-81D1DA1A20F4}"/>
              </a:ext>
            </a:extLst>
          </p:cNvPr>
          <p:cNvSpPr txBox="1"/>
          <p:nvPr/>
        </p:nvSpPr>
        <p:spPr>
          <a:xfrm>
            <a:off x="1074695" y="5499786"/>
            <a:ext cx="4807177" cy="4782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500" dirty="0">
                <a:solidFill>
                  <a:srgbClr val="0070C0"/>
                </a:solidFill>
              </a:rPr>
              <a:t>2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. </a:t>
            </a:r>
            <a:r>
              <a:rPr lang="en-US" altLang="ko-KR" sz="2500" spc="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Iteration number comparison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7" name="Shape 329">
            <a:extLst>
              <a:ext uri="{FF2B5EF4-FFF2-40B4-BE49-F238E27FC236}">
                <a16:creationId xmlns:a16="http://schemas.microsoft.com/office/drawing/2014/main" id="{6522F856-E0B4-0778-AC33-75EC4CE20E78}"/>
              </a:ext>
            </a:extLst>
          </p:cNvPr>
          <p:cNvSpPr/>
          <p:nvPr/>
        </p:nvSpPr>
        <p:spPr>
          <a:xfrm>
            <a:off x="7053048" y="5168970"/>
            <a:ext cx="5544285" cy="3187626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330">
            <a:extLst>
              <a:ext uri="{FF2B5EF4-FFF2-40B4-BE49-F238E27FC236}">
                <a16:creationId xmlns:a16="http://schemas.microsoft.com/office/drawing/2014/main" id="{94A0E55C-DDB0-0ABA-F0DC-5FD0BD721067}"/>
              </a:ext>
            </a:extLst>
          </p:cNvPr>
          <p:cNvSpPr/>
          <p:nvPr/>
        </p:nvSpPr>
        <p:spPr>
          <a:xfrm>
            <a:off x="7209445" y="4977380"/>
            <a:ext cx="2531676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C. Benchmarking Results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7041B4-EFDB-6723-C299-F4DB77A5A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840" y="5992635"/>
            <a:ext cx="4987386" cy="23308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DFE6EF-4ACA-8921-A7B2-11BE72460238}"/>
              </a:ext>
            </a:extLst>
          </p:cNvPr>
          <p:cNvSpPr txBox="1"/>
          <p:nvPr/>
        </p:nvSpPr>
        <p:spPr>
          <a:xfrm>
            <a:off x="7209445" y="5503027"/>
            <a:ext cx="4807177" cy="4782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500" dirty="0">
                <a:solidFill>
                  <a:srgbClr val="0070C0"/>
                </a:solidFill>
              </a:rPr>
              <a:t>2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. </a:t>
            </a:r>
            <a:r>
              <a:rPr lang="en-US" altLang="ko-KR" sz="2500" spc="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Iteration number comparison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B763D06-213B-A616-D2CF-08352795F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514" y="5915419"/>
            <a:ext cx="5094158" cy="19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15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62484" y="1548320"/>
            <a:ext cx="5344621" cy="4012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b="1" spc="-15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en-US" altLang="ko-KR" sz="2000" b="1" spc="-15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81566" y="70188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9484" y="2426387"/>
            <a:ext cx="5344621" cy="37616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Hardware  and system overview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E4379AB7-169B-BA84-D0A1-B70320CF5D6E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1982263"/>
            <a:ext cx="12492900" cy="6374333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2096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80965E4C-1458-FCE8-2F9F-A24541A3B20E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6" name="Shape 330">
            <a:extLst>
              <a:ext uri="{FF2B5EF4-FFF2-40B4-BE49-F238E27FC236}">
                <a16:creationId xmlns:a16="http://schemas.microsoft.com/office/drawing/2014/main" id="{F10012D0-EE80-9449-C12C-89688ED52CE0}"/>
              </a:ext>
            </a:extLst>
          </p:cNvPr>
          <p:cNvSpPr/>
          <p:nvPr/>
        </p:nvSpPr>
        <p:spPr>
          <a:xfrm>
            <a:off x="1074696" y="1790674"/>
            <a:ext cx="4155518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D. Loop Closure Test using KITTI Dataset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42BFB4-630C-0C58-FC9C-C26224DE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47" y="2234018"/>
            <a:ext cx="7353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962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618" name="Shape 618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820430" y="817302"/>
            <a:ext cx="1518578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05</a:t>
            </a:r>
          </a:p>
        </p:txBody>
      </p:sp>
      <p:sp>
        <p:nvSpPr>
          <p:cNvPr id="623" name="Shape 623"/>
          <p:cNvSpPr/>
          <p:nvPr/>
        </p:nvSpPr>
        <p:spPr>
          <a:xfrm>
            <a:off x="2367447" y="2987675"/>
            <a:ext cx="1356675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Advantages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741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625" name="Shape 625"/>
          <p:cNvSpPr/>
          <p:nvPr/>
        </p:nvSpPr>
        <p:spPr>
          <a:xfrm>
            <a:off x="1182393" y="2841391"/>
            <a:ext cx="3430075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182393" y="2841391"/>
            <a:ext cx="3430075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6558446" y="2987675"/>
            <a:ext cx="1541341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Disadvantage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5932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632" name="Shape 632"/>
          <p:cNvSpPr/>
          <p:nvPr/>
        </p:nvSpPr>
        <p:spPr>
          <a:xfrm>
            <a:off x="5373393" y="2841391"/>
            <a:ext cx="3430076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373393" y="2841391"/>
            <a:ext cx="3430076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557695" y="4046397"/>
            <a:ext cx="2679473" cy="267883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Lightweight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Ground-optimized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Accuracy, Time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 closures</a:t>
            </a:r>
          </a:p>
        </p:txBody>
      </p:sp>
      <p:sp>
        <p:nvSpPr>
          <p:cNvPr id="637" name="Shape 637"/>
          <p:cNvSpPr/>
          <p:nvPr/>
        </p:nvSpPr>
        <p:spPr>
          <a:xfrm>
            <a:off x="9691392" y="2841391"/>
            <a:ext cx="3430076" cy="4394705"/>
          </a:xfrm>
          <a:prstGeom prst="rect">
            <a:avLst/>
          </a:prstGeom>
          <a:solidFill>
            <a:srgbClr val="FFFFFF">
              <a:alpha val="71312"/>
            </a:srgbClr>
          </a:solidFill>
          <a:ln w="12700">
            <a:solidFill>
              <a:srgbClr val="A6AAA9">
                <a:alpha val="71312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0876446" y="2987675"/>
            <a:ext cx="1117828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Limitation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10250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640" name="Shape 640"/>
          <p:cNvSpPr/>
          <p:nvPr/>
        </p:nvSpPr>
        <p:spPr>
          <a:xfrm>
            <a:off x="9691392" y="2841391"/>
            <a:ext cx="3430076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9691392" y="2841391"/>
            <a:ext cx="3430076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Shape 634">
            <a:extLst>
              <a:ext uri="{FF2B5EF4-FFF2-40B4-BE49-F238E27FC236}">
                <a16:creationId xmlns:a16="http://schemas.microsoft.com/office/drawing/2014/main" id="{09239353-C0D5-E5E2-44CB-374071216F90}"/>
              </a:ext>
            </a:extLst>
          </p:cNvPr>
          <p:cNvSpPr/>
          <p:nvPr/>
        </p:nvSpPr>
        <p:spPr>
          <a:xfrm>
            <a:off x="5627996" y="4757109"/>
            <a:ext cx="2920885" cy="1201504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Ground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Dependent variables</a:t>
            </a:r>
          </a:p>
        </p:txBody>
      </p:sp>
      <p:sp>
        <p:nvSpPr>
          <p:cNvPr id="3" name="Shape 634">
            <a:extLst>
              <a:ext uri="{FF2B5EF4-FFF2-40B4-BE49-F238E27FC236}">
                <a16:creationId xmlns:a16="http://schemas.microsoft.com/office/drawing/2014/main" id="{9D1F34F2-1FF1-4798-48F1-0990FC41014F}"/>
              </a:ext>
            </a:extLst>
          </p:cNvPr>
          <p:cNvSpPr/>
          <p:nvPr/>
        </p:nvSpPr>
        <p:spPr>
          <a:xfrm>
            <a:off x="10886147" y="5123612"/>
            <a:ext cx="1127446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818181"/>
                </a:solidFill>
              </a:defRPr>
            </a:pPr>
            <a:r>
              <a:rPr lang="en-US" altLang="ko-KR" sz="28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UAV?</a:t>
            </a:r>
          </a:p>
        </p:txBody>
      </p:sp>
      <p:sp>
        <p:nvSpPr>
          <p:cNvPr id="5" name="Shape 120">
            <a:extLst>
              <a:ext uri="{FF2B5EF4-FFF2-40B4-BE49-F238E27FC236}">
                <a16:creationId xmlns:a16="http://schemas.microsoft.com/office/drawing/2014/main" id="{323F6B5A-66D9-9D36-7660-61702BBE6D71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0" y="13151"/>
            <a:ext cx="14343851" cy="8876849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9362127" y="4907896"/>
            <a:ext cx="4472913" cy="693673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for listening</a:t>
            </a:r>
            <a:endParaRPr spc="-300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63" y="2557016"/>
            <a:ext cx="1706575" cy="234966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pic>
        <p:nvPicPr>
          <p:cNvPr id="168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hape 142">
            <a:extLst>
              <a:ext uri="{FF2B5EF4-FFF2-40B4-BE49-F238E27FC236}">
                <a16:creationId xmlns:a16="http://schemas.microsoft.com/office/drawing/2014/main" id="{12E8E2E8-3756-6213-B1F1-9C3978C84BD3}"/>
              </a:ext>
            </a:extLst>
          </p:cNvPr>
          <p:cNvSpPr/>
          <p:nvPr/>
        </p:nvSpPr>
        <p:spPr>
          <a:xfrm>
            <a:off x="820430" y="817302"/>
            <a:ext cx="114315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lang="ko-KR" altLang="en-US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44">
            <a:extLst>
              <a:ext uri="{FF2B5EF4-FFF2-40B4-BE49-F238E27FC236}">
                <a16:creationId xmlns:a16="http://schemas.microsoft.com/office/drawing/2014/main" id="{1528C9E3-CA8E-3BED-853B-F7BBF1C54618}"/>
              </a:ext>
            </a:extLst>
          </p:cNvPr>
          <p:cNvSpPr/>
          <p:nvPr/>
        </p:nvSpPr>
        <p:spPr>
          <a:xfrm>
            <a:off x="194004" y="1373311"/>
            <a:ext cx="8063035" cy="602049"/>
          </a:xfrm>
          <a:prstGeom prst="rect">
            <a:avLst/>
          </a:prstGeom>
          <a:blipFill>
            <a:blip r:embed="rId5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150" dirty="0">
                <a:sym typeface="Apple SD 산돌고딕 Neo 세미볼드체"/>
              </a:rPr>
              <a:t>Light weight and ground-optimized lidar odometry and mapping method, </a:t>
            </a:r>
            <a:r>
              <a:rPr lang="en-US" altLang="ko-KR" sz="2000" spc="-150" dirty="0" err="1">
                <a:sym typeface="Apple SD 산돌고딕 Neo 세미볼드체"/>
              </a:rPr>
              <a:t>LeGO</a:t>
            </a:r>
            <a:r>
              <a:rPr lang="en-US" altLang="ko-KR" sz="2000" spc="-150" dirty="0">
                <a:sym typeface="Apple SD 산돌고딕 Neo 세미볼드체"/>
              </a:rPr>
              <a:t>-LOAM</a:t>
            </a:r>
            <a:endParaRPr lang="ko-KR" altLang="en-US" sz="2000" spc="-15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hape 120">
            <a:extLst>
              <a:ext uri="{FF2B5EF4-FFF2-40B4-BE49-F238E27FC236}">
                <a16:creationId xmlns:a16="http://schemas.microsoft.com/office/drawing/2014/main" id="{7B529DB2-594E-A13A-68B3-2289B91FFF0F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8F0EB-4FB1-8083-C4DD-56813A0BEA55}"/>
              </a:ext>
            </a:extLst>
          </p:cNvPr>
          <p:cNvSpPr txBox="1"/>
          <p:nvPr/>
        </p:nvSpPr>
        <p:spPr>
          <a:xfrm>
            <a:off x="5289550" y="4013525"/>
            <a:ext cx="3644900" cy="86295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LeGO</a:t>
            </a:r>
            <a:r>
              <a:rPr kumimoji="0" lang="en-US" altLang="ko-K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-LOAM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87B8A9-62CE-658A-F8D9-BEEDE0CBE665}"/>
              </a:ext>
            </a:extLst>
          </p:cNvPr>
          <p:cNvCxnSpPr>
            <a:cxnSpLocks/>
          </p:cNvCxnSpPr>
          <p:nvPr/>
        </p:nvCxnSpPr>
        <p:spPr>
          <a:xfrm>
            <a:off x="5524500" y="4699000"/>
            <a:ext cx="5588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624B70-BD9D-ADFC-000E-023D77A07743}"/>
              </a:ext>
            </a:extLst>
          </p:cNvPr>
          <p:cNvCxnSpPr>
            <a:cxnSpLocks/>
          </p:cNvCxnSpPr>
          <p:nvPr/>
        </p:nvCxnSpPr>
        <p:spPr>
          <a:xfrm>
            <a:off x="6172200" y="4699000"/>
            <a:ext cx="6858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D450AE5-575D-57F1-47A0-98808EDE762E}"/>
              </a:ext>
            </a:extLst>
          </p:cNvPr>
          <p:cNvSpPr/>
          <p:nvPr/>
        </p:nvSpPr>
        <p:spPr>
          <a:xfrm rot="2140748">
            <a:off x="5501504" y="4712117"/>
            <a:ext cx="177800" cy="684776"/>
          </a:xfrm>
          <a:prstGeom prst="downArrow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6ACB123-E853-03D5-4EDA-46B8A6EF2713}"/>
              </a:ext>
            </a:extLst>
          </p:cNvPr>
          <p:cNvSpPr/>
          <p:nvPr/>
        </p:nvSpPr>
        <p:spPr>
          <a:xfrm rot="20085578">
            <a:off x="6538296" y="4729659"/>
            <a:ext cx="177800" cy="684776"/>
          </a:xfrm>
          <a:prstGeom prst="downArrow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C4D649-A840-AD7A-6F88-B61797B6890F}"/>
              </a:ext>
            </a:extLst>
          </p:cNvPr>
          <p:cNvSpPr txBox="1"/>
          <p:nvPr/>
        </p:nvSpPr>
        <p:spPr>
          <a:xfrm>
            <a:off x="3737329" y="5399729"/>
            <a:ext cx="252730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Lightweight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E2B97-B9BA-FC33-5410-30DB145E9A6E}"/>
              </a:ext>
            </a:extLst>
          </p:cNvPr>
          <p:cNvSpPr txBox="1"/>
          <p:nvPr/>
        </p:nvSpPr>
        <p:spPr>
          <a:xfrm>
            <a:off x="6400783" y="5399729"/>
            <a:ext cx="328628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Ground-optimized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2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11480" y="2345001"/>
            <a:ext cx="13066667" cy="5315255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411480" y="2214628"/>
            <a:ext cx="13066667" cy="469570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/>
              <a:t>Introduction</a:t>
            </a:r>
            <a:endParaRPr sz="1600" spc="-160" dirty="0"/>
          </a:p>
        </p:txBody>
      </p:sp>
      <p:sp>
        <p:nvSpPr>
          <p:cNvPr id="3" name="Shape 120">
            <a:extLst>
              <a:ext uri="{FF2B5EF4-FFF2-40B4-BE49-F238E27FC236}">
                <a16:creationId xmlns:a16="http://schemas.microsoft.com/office/drawing/2014/main" id="{7AF64434-F79C-0FD0-1B4D-CA00203B21D4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3D5DE-1986-591D-C9DC-0398E7AE8C7E}"/>
              </a:ext>
            </a:extLst>
          </p:cNvPr>
          <p:cNvSpPr txBox="1"/>
          <p:nvPr/>
        </p:nvSpPr>
        <p:spPr>
          <a:xfrm>
            <a:off x="645307" y="2928157"/>
            <a:ext cx="12535855" cy="452431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b="0" i="0" dirty="0">
                <a:solidFill>
                  <a:srgbClr val="444444"/>
                </a:solidFill>
                <a:effectLst/>
                <a:latin typeface="Noto Sans" panose="020B0502040504020204" pitchFamily="34" charset="0"/>
              </a:rPr>
              <a:t>Vision SLAM vs Lidar SLAM</a:t>
            </a:r>
          </a:p>
          <a:p>
            <a:pPr marL="514350" indent="-514350">
              <a:buAutoNum type="arabicPeriod"/>
            </a:pPr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ICP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Feature-based, Plane-based, Segmentation-based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LOAM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 err="1">
                <a:solidFill>
                  <a:srgbClr val="444444"/>
                </a:solidFill>
                <a:latin typeface="Noto Sans" panose="020B0502040504020204" pitchFamily="34" charset="0"/>
              </a:rPr>
              <a:t>LeGO</a:t>
            </a: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-LOAM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4214829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Hardware and System Overview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890181F5-524E-A47A-74CA-68CD55EB82FD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C917D7-9F6D-51CE-F3AD-C4EBF868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9" y="1341698"/>
            <a:ext cx="9178089" cy="4043680"/>
          </a:xfrm>
          <a:prstGeom prst="rect">
            <a:avLst/>
          </a:prstGeom>
        </p:spPr>
      </p:pic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B6234B20-C7C9-060F-01DA-A0895451F459}"/>
              </a:ext>
            </a:extLst>
          </p:cNvPr>
          <p:cNvSpPr/>
          <p:nvPr/>
        </p:nvSpPr>
        <p:spPr>
          <a:xfrm>
            <a:off x="4390481" y="2012713"/>
            <a:ext cx="1360184" cy="1273510"/>
          </a:xfrm>
          <a:prstGeom prst="donut">
            <a:avLst>
              <a:gd name="adj" fmla="val 5436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F6CE4A4F-DBC1-E731-5B01-7FD7C17301C1}"/>
              </a:ext>
            </a:extLst>
          </p:cNvPr>
          <p:cNvSpPr/>
          <p:nvPr/>
        </p:nvSpPr>
        <p:spPr>
          <a:xfrm>
            <a:off x="4390481" y="3595983"/>
            <a:ext cx="1360184" cy="1273510"/>
          </a:xfrm>
          <a:prstGeom prst="donut">
            <a:avLst>
              <a:gd name="adj" fmla="val 5436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BF99F4-49A2-7066-7AC0-29A49CC5E667}"/>
              </a:ext>
            </a:extLst>
          </p:cNvPr>
          <p:cNvCxnSpPr>
            <a:cxnSpLocks/>
          </p:cNvCxnSpPr>
          <p:nvPr/>
        </p:nvCxnSpPr>
        <p:spPr>
          <a:xfrm flipV="1">
            <a:off x="5070573" y="1472077"/>
            <a:ext cx="985453" cy="57061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698C94-7F4C-3F40-B02B-78BCCF81BC06}"/>
              </a:ext>
            </a:extLst>
          </p:cNvPr>
          <p:cNvCxnSpPr>
            <a:cxnSpLocks/>
          </p:cNvCxnSpPr>
          <p:nvPr/>
        </p:nvCxnSpPr>
        <p:spPr>
          <a:xfrm>
            <a:off x="5035259" y="4869493"/>
            <a:ext cx="653282" cy="86733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A94FEC-0142-37B5-54BC-8DC640C6CB54}"/>
              </a:ext>
            </a:extLst>
          </p:cNvPr>
          <p:cNvSpPr txBox="1"/>
          <p:nvPr/>
        </p:nvSpPr>
        <p:spPr>
          <a:xfrm>
            <a:off x="5715351" y="1113669"/>
            <a:ext cx="1678898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input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A2C2E-9151-BDD8-FE89-95D10B5DDB13}"/>
              </a:ext>
            </a:extLst>
          </p:cNvPr>
          <p:cNvSpPr txBox="1"/>
          <p:nvPr/>
        </p:nvSpPr>
        <p:spPr>
          <a:xfrm>
            <a:off x="5493870" y="5500422"/>
            <a:ext cx="1678898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out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put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FEEDFF7-8A40-A424-C7A8-36CBE1578D1C}"/>
              </a:ext>
            </a:extLst>
          </p:cNvPr>
          <p:cNvCxnSpPr>
            <a:cxnSpLocks/>
          </p:cNvCxnSpPr>
          <p:nvPr/>
        </p:nvCxnSpPr>
        <p:spPr>
          <a:xfrm>
            <a:off x="6333319" y="2788171"/>
            <a:ext cx="1266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782577-600C-1CB0-7437-387D91D16BE0}"/>
              </a:ext>
            </a:extLst>
          </p:cNvPr>
          <p:cNvCxnSpPr>
            <a:cxnSpLocks/>
          </p:cNvCxnSpPr>
          <p:nvPr/>
        </p:nvCxnSpPr>
        <p:spPr>
          <a:xfrm>
            <a:off x="8029706" y="2895600"/>
            <a:ext cx="10543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54B135-2E94-2492-3C0C-FB1C6FC2F617}"/>
              </a:ext>
            </a:extLst>
          </p:cNvPr>
          <p:cNvCxnSpPr>
            <a:cxnSpLocks/>
          </p:cNvCxnSpPr>
          <p:nvPr/>
        </p:nvCxnSpPr>
        <p:spPr>
          <a:xfrm>
            <a:off x="6318329" y="3737548"/>
            <a:ext cx="10543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7D4C3D-26E7-65F3-1F11-E731626E1E6B}"/>
              </a:ext>
            </a:extLst>
          </p:cNvPr>
          <p:cNvCxnSpPr>
            <a:cxnSpLocks/>
          </p:cNvCxnSpPr>
          <p:nvPr/>
        </p:nvCxnSpPr>
        <p:spPr>
          <a:xfrm>
            <a:off x="8029706" y="3737548"/>
            <a:ext cx="10543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E3854C1-834B-0E7C-26B6-A6E46440E2BA}"/>
              </a:ext>
            </a:extLst>
          </p:cNvPr>
          <p:cNvCxnSpPr>
            <a:cxnSpLocks/>
          </p:cNvCxnSpPr>
          <p:nvPr/>
        </p:nvCxnSpPr>
        <p:spPr>
          <a:xfrm>
            <a:off x="6645601" y="4445000"/>
            <a:ext cx="20786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2A7AF8-EEFD-AC70-7DDF-BE0C3DA5C198}"/>
              </a:ext>
            </a:extLst>
          </p:cNvPr>
          <p:cNvCxnSpPr/>
          <p:nvPr/>
        </p:nvCxnSpPr>
        <p:spPr>
          <a:xfrm flipV="1">
            <a:off x="7099300" y="1744590"/>
            <a:ext cx="3064031" cy="1058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5F7E4FA-B98A-9F21-FAF3-060F6E0A1AB3}"/>
              </a:ext>
            </a:extLst>
          </p:cNvPr>
          <p:cNvCxnSpPr>
            <a:cxnSpLocks/>
          </p:cNvCxnSpPr>
          <p:nvPr/>
        </p:nvCxnSpPr>
        <p:spPr>
          <a:xfrm flipV="1">
            <a:off x="8556872" y="2774023"/>
            <a:ext cx="1525207" cy="1215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13F2782-877E-B402-0689-0825308DA370}"/>
              </a:ext>
            </a:extLst>
          </p:cNvPr>
          <p:cNvCxnSpPr>
            <a:cxnSpLocks/>
          </p:cNvCxnSpPr>
          <p:nvPr/>
        </p:nvCxnSpPr>
        <p:spPr>
          <a:xfrm>
            <a:off x="6821289" y="3758503"/>
            <a:ext cx="4211461" cy="11972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B42BD59-1890-0BDE-2882-EB319A5CE7F6}"/>
              </a:ext>
            </a:extLst>
          </p:cNvPr>
          <p:cNvCxnSpPr>
            <a:cxnSpLocks/>
          </p:cNvCxnSpPr>
          <p:nvPr/>
        </p:nvCxnSpPr>
        <p:spPr>
          <a:xfrm>
            <a:off x="8631315" y="3736283"/>
            <a:ext cx="1753554" cy="27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43BE16-FA6F-8F42-0257-C63C3927CBA1}"/>
              </a:ext>
            </a:extLst>
          </p:cNvPr>
          <p:cNvCxnSpPr>
            <a:cxnSpLocks/>
          </p:cNvCxnSpPr>
          <p:nvPr/>
        </p:nvCxnSpPr>
        <p:spPr>
          <a:xfrm>
            <a:off x="7646249" y="4470924"/>
            <a:ext cx="2517082" cy="2139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8C78F45-AC42-45E6-8D4D-36A18E6AF18D}"/>
              </a:ext>
            </a:extLst>
          </p:cNvPr>
          <p:cNvSpPr txBox="1"/>
          <p:nvPr/>
        </p:nvSpPr>
        <p:spPr>
          <a:xfrm>
            <a:off x="10339709" y="1109276"/>
            <a:ext cx="3402762" cy="7860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Takes a single scan’s point cloud and projects it onto a range image for segmentation.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Apple SD 산돌고딕 Neo 옅은체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748DE4-7E48-89C1-94B3-9F51BD99D7EF}"/>
              </a:ext>
            </a:extLst>
          </p:cNvPr>
          <p:cNvSpPr txBox="1"/>
          <p:nvPr/>
        </p:nvSpPr>
        <p:spPr>
          <a:xfrm>
            <a:off x="10339709" y="2313936"/>
            <a:ext cx="3429845" cy="7848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segmented point cloud is then sent to the feature extraction module.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20E1BD5A-4EA2-C852-EDFD-C50ACC3A0435}"/>
              </a:ext>
            </a:extLst>
          </p:cNvPr>
          <p:cNvSpPr txBox="1"/>
          <p:nvPr/>
        </p:nvSpPr>
        <p:spPr>
          <a:xfrm>
            <a:off x="10307575" y="3577021"/>
            <a:ext cx="3631742" cy="10156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odometry uses features extracted from the previous module to find the transformation relating consecutive scans.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CF983069-2B95-E369-F20C-A33A158A7DFD}"/>
              </a:ext>
            </a:extLst>
          </p:cNvPr>
          <p:cNvSpPr txBox="1"/>
          <p:nvPr/>
        </p:nvSpPr>
        <p:spPr>
          <a:xfrm>
            <a:off x="10905145" y="5055515"/>
            <a:ext cx="2889777" cy="10156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features are further processed in lidar mapping, which registers them to a global point cloud map.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059256D-D9CB-C343-8EB3-4D3E868F2501}"/>
              </a:ext>
            </a:extLst>
          </p:cNvPr>
          <p:cNvSpPr txBox="1"/>
          <p:nvPr/>
        </p:nvSpPr>
        <p:spPr>
          <a:xfrm>
            <a:off x="9760266" y="6762900"/>
            <a:ext cx="3830659" cy="10156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transform integration module fuses the pose estimation results from lidar odometry and lidar mapping and outputs the final pose estimate.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1D9B90DC-B914-5D59-68DC-7D5C567164A1}"/>
              </a:ext>
            </a:extLst>
          </p:cNvPr>
          <p:cNvSpPr txBox="1"/>
          <p:nvPr/>
        </p:nvSpPr>
        <p:spPr>
          <a:xfrm>
            <a:off x="633075" y="6907421"/>
            <a:ext cx="7923797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000" b="1" dirty="0"/>
              <a:t>The proposed system seeks improved efficiency and accuracy for ground vehicles, with respect to the original, generalized LOAM framework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735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/>
      <p:bldP spid="23" grpId="0"/>
      <p:bldP spid="61" grpId="0"/>
      <p:bldP spid="384" grpId="0"/>
      <p:bldP spid="386" grpId="0"/>
      <p:bldP spid="388" grpId="0"/>
      <p:bldP spid="390" grpId="0"/>
      <p:bldP spid="3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3557598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marL="342900" indent="-342900">
              <a:buAutoNum type="arabicPeriod"/>
            </a:pPr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Segmentation – Ground point</a:t>
            </a: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11CB595C-6875-0C61-AB10-94BDD4868EFE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AA16FA-B02D-EB7A-6AF7-E64273477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788" y="3950425"/>
            <a:ext cx="7229475" cy="311467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A0F08A6-EF7A-E9D7-01D9-D59E64CFBD51}"/>
              </a:ext>
            </a:extLst>
          </p:cNvPr>
          <p:cNvCxnSpPr/>
          <p:nvPr/>
        </p:nvCxnSpPr>
        <p:spPr>
          <a:xfrm>
            <a:off x="2443397" y="5906125"/>
            <a:ext cx="3672590" cy="86942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A42CD6F-BF70-E70B-D4DC-CD65C9CD8A3F}"/>
              </a:ext>
            </a:extLst>
          </p:cNvPr>
          <p:cNvCxnSpPr>
            <a:cxnSpLocks/>
          </p:cNvCxnSpPr>
          <p:nvPr/>
        </p:nvCxnSpPr>
        <p:spPr>
          <a:xfrm>
            <a:off x="2450892" y="5879077"/>
            <a:ext cx="4424075" cy="75553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1CCB423-71E3-EB1D-D2AE-05588405AD87}"/>
              </a:ext>
            </a:extLst>
          </p:cNvPr>
          <p:cNvSpPr/>
          <p:nvPr/>
        </p:nvSpPr>
        <p:spPr>
          <a:xfrm>
            <a:off x="10485619" y="3234893"/>
            <a:ext cx="3702571" cy="3393159"/>
          </a:xfrm>
          <a:prstGeom prst="ellipse">
            <a:avLst/>
          </a:prstGeom>
          <a:blipFill rotWithShape="1">
            <a:blip r:embed="rId5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808A7A-9390-0799-8997-72700CF42A2F}"/>
              </a:ext>
            </a:extLst>
          </p:cNvPr>
          <p:cNvSpPr/>
          <p:nvPr/>
        </p:nvSpPr>
        <p:spPr>
          <a:xfrm>
            <a:off x="11242623" y="4663060"/>
            <a:ext cx="1094282" cy="523537"/>
          </a:xfrm>
          <a:prstGeom prst="ellipse">
            <a:avLst/>
          </a:prstGeom>
          <a:solidFill>
            <a:schemeClr val="bg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7A0C675-89B6-0EF2-89F5-2077822B8F45}"/>
              </a:ext>
            </a:extLst>
          </p:cNvPr>
          <p:cNvSpPr/>
          <p:nvPr/>
        </p:nvSpPr>
        <p:spPr>
          <a:xfrm>
            <a:off x="11586017" y="4793636"/>
            <a:ext cx="377513" cy="249430"/>
          </a:xfrm>
          <a:prstGeom prst="ellipse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1E137A-A65A-47A2-36F9-4314536A18B7}"/>
              </a:ext>
            </a:extLst>
          </p:cNvPr>
          <p:cNvCxnSpPr>
            <a:cxnSpLocks/>
          </p:cNvCxnSpPr>
          <p:nvPr/>
        </p:nvCxnSpPr>
        <p:spPr>
          <a:xfrm flipH="1">
            <a:off x="3957403" y="4929553"/>
            <a:ext cx="7817371" cy="8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B11EDD-0476-6D0E-E36C-D2574082D101}"/>
              </a:ext>
            </a:extLst>
          </p:cNvPr>
          <p:cNvCxnSpPr>
            <a:cxnSpLocks/>
          </p:cNvCxnSpPr>
          <p:nvPr/>
        </p:nvCxnSpPr>
        <p:spPr>
          <a:xfrm flipH="1" flipV="1">
            <a:off x="3957403" y="4793636"/>
            <a:ext cx="7817371" cy="135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39811B7-B920-1D34-2B27-FB944A89C351}"/>
              </a:ext>
            </a:extLst>
          </p:cNvPr>
          <p:cNvCxnSpPr>
            <a:cxnSpLocks/>
          </p:cNvCxnSpPr>
          <p:nvPr/>
        </p:nvCxnSpPr>
        <p:spPr>
          <a:xfrm flipH="1" flipV="1">
            <a:off x="3957403" y="4663060"/>
            <a:ext cx="7817371" cy="266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C0A47E17-2E72-60A2-51E5-E25BE0C9281D}"/>
              </a:ext>
            </a:extLst>
          </p:cNvPr>
          <p:cNvSpPr/>
          <p:nvPr/>
        </p:nvSpPr>
        <p:spPr>
          <a:xfrm>
            <a:off x="12639104" y="4663060"/>
            <a:ext cx="1094282" cy="523537"/>
          </a:xfrm>
          <a:prstGeom prst="ellipse">
            <a:avLst/>
          </a:prstGeom>
          <a:solidFill>
            <a:schemeClr val="bg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5ABF998-4442-D6DE-968C-8DF3EF9EE829}"/>
              </a:ext>
            </a:extLst>
          </p:cNvPr>
          <p:cNvSpPr/>
          <p:nvPr/>
        </p:nvSpPr>
        <p:spPr>
          <a:xfrm>
            <a:off x="12982498" y="4793636"/>
            <a:ext cx="377513" cy="249430"/>
          </a:xfrm>
          <a:prstGeom prst="ellipse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711838C-14FF-9F6C-3FB6-31B8AFD1B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10" y="7303568"/>
            <a:ext cx="5944430" cy="65731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ECE19E2-326B-E3E0-E096-85BD7F7FB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94" y="8068241"/>
            <a:ext cx="5811061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594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 animBg="1"/>
      <p:bldP spid="30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3557598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marL="342900" indent="-342900">
              <a:buAutoNum type="arabicPeriod"/>
            </a:pPr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Segmentation – Ground point</a:t>
            </a: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11CB595C-6875-0C61-AB10-94BDD4868EFE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3150B-B2A3-9720-3256-574ABC75A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6" y="2839029"/>
            <a:ext cx="3446670" cy="550884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B5ED4B-9E8B-A467-6713-AE56929E321E}"/>
              </a:ext>
            </a:extLst>
          </p:cNvPr>
          <p:cNvCxnSpPr>
            <a:cxnSpLocks/>
          </p:cNvCxnSpPr>
          <p:nvPr/>
        </p:nvCxnSpPr>
        <p:spPr>
          <a:xfrm>
            <a:off x="4542019" y="3747541"/>
            <a:ext cx="508367" cy="31479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8C9E05-E852-58B3-7CD7-336E131D908F}"/>
              </a:ext>
            </a:extLst>
          </p:cNvPr>
          <p:cNvCxnSpPr>
            <a:cxnSpLocks/>
          </p:cNvCxnSpPr>
          <p:nvPr/>
        </p:nvCxnSpPr>
        <p:spPr>
          <a:xfrm flipV="1">
            <a:off x="4572000" y="4991725"/>
            <a:ext cx="494992" cy="3597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975AED-D009-12CD-FB78-AB6BE5A33787}"/>
              </a:ext>
            </a:extLst>
          </p:cNvPr>
          <p:cNvSpPr txBox="1"/>
          <p:nvPr/>
        </p:nvSpPr>
        <p:spPr>
          <a:xfrm>
            <a:off x="5066992" y="3890327"/>
            <a:ext cx="1499017" cy="3397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itchFamily="2" charset="0"/>
              </a:rPr>
              <a:t>ground points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8BC6F-73D9-92BA-6241-6E0230678436}"/>
              </a:ext>
            </a:extLst>
          </p:cNvPr>
          <p:cNvSpPr txBox="1"/>
          <p:nvPr/>
        </p:nvSpPr>
        <p:spPr>
          <a:xfrm>
            <a:off x="5066992" y="4762818"/>
            <a:ext cx="1932238" cy="3397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solidFill>
                  <a:srgbClr val="404040"/>
                </a:solidFill>
                <a:latin typeface="Lora" pitchFamily="2" charset="0"/>
              </a:rPr>
              <a:t>Non-</a:t>
            </a:r>
            <a:r>
              <a:rPr lang="en-US" altLang="ko-KR" sz="1600" b="0" i="0">
                <a:solidFill>
                  <a:srgbClr val="404040"/>
                </a:solidFill>
                <a:effectLst/>
                <a:latin typeface="Lora" pitchFamily="2" charset="0"/>
              </a:rPr>
              <a:t>ground </a:t>
            </a:r>
            <a:r>
              <a:rPr lang="en-US" altLang="ko-KR" sz="1600" b="0" i="0" dirty="0">
                <a:solidFill>
                  <a:srgbClr val="404040"/>
                </a:solidFill>
                <a:effectLst/>
                <a:latin typeface="Lora" pitchFamily="2" charset="0"/>
              </a:rPr>
              <a:t>points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CEF7D-A47B-6789-A428-00E979FD44F8}"/>
              </a:ext>
            </a:extLst>
          </p:cNvPr>
          <p:cNvSpPr txBox="1"/>
          <p:nvPr/>
        </p:nvSpPr>
        <p:spPr>
          <a:xfrm>
            <a:off x="7844754" y="4152024"/>
            <a:ext cx="356872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Range image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AF8D49-8C5B-5018-58E7-E1CE40AC4B83}"/>
              </a:ext>
            </a:extLst>
          </p:cNvPr>
          <p:cNvSpPr txBox="1"/>
          <p:nvPr/>
        </p:nvSpPr>
        <p:spPr>
          <a:xfrm>
            <a:off x="7844754" y="6254311"/>
            <a:ext cx="356872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Line-based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2170144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2491881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" name="Shape 416">
            <a:extLst>
              <a:ext uri="{FF2B5EF4-FFF2-40B4-BE49-F238E27FC236}">
                <a16:creationId xmlns:a16="http://schemas.microsoft.com/office/drawing/2014/main" id="{AA9AA192-A6FA-4056-1A4A-D7FFF4D806C2}"/>
              </a:ext>
            </a:extLst>
          </p:cNvPr>
          <p:cNvSpPr/>
          <p:nvPr/>
        </p:nvSpPr>
        <p:spPr>
          <a:xfrm>
            <a:off x="1150177" y="2312870"/>
            <a:ext cx="3951937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marL="342900" indent="-342900">
              <a:buAutoNum type="arabicPeriod"/>
            </a:pPr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Segmentation – Segmented point</a:t>
            </a: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152470-0A54-8F0C-5740-7557C98B1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25" y="5311990"/>
            <a:ext cx="4698362" cy="2699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6DCB6-B205-E40F-F63D-419910148E00}"/>
              </a:ext>
            </a:extLst>
          </p:cNvPr>
          <p:cNvSpPr txBox="1"/>
          <p:nvPr/>
        </p:nvSpPr>
        <p:spPr>
          <a:xfrm>
            <a:off x="9533180" y="3695991"/>
            <a:ext cx="399814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BFS based Clustering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56856-8967-D6BD-4E23-25CE9B75FEE1}"/>
              </a:ext>
            </a:extLst>
          </p:cNvPr>
          <p:cNvSpPr txBox="1"/>
          <p:nvPr/>
        </p:nvSpPr>
        <p:spPr>
          <a:xfrm>
            <a:off x="1183511" y="3002826"/>
            <a:ext cx="7202772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000" b="1" dirty="0"/>
              <a:t>1. M</a:t>
            </a:r>
            <a:r>
              <a:rPr lang="ko-KR" altLang="en-US" sz="2000" b="1" dirty="0" err="1"/>
              <a:t>ay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form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trivial</a:t>
            </a:r>
            <a:r>
              <a:rPr lang="ko-KR" altLang="en-US" sz="2000" b="1" dirty="0"/>
              <a:t> and </a:t>
            </a:r>
            <a:r>
              <a:rPr lang="ko-KR" altLang="en-US" sz="2000" b="1" dirty="0" err="1"/>
              <a:t>unreliable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features</a:t>
            </a:r>
            <a:r>
              <a:rPr lang="ko-KR" altLang="en-US" sz="2000" b="1" dirty="0"/>
              <a:t>, </a:t>
            </a:r>
            <a:r>
              <a:rPr lang="ko-KR" altLang="en-US" sz="2000" b="1" dirty="0" err="1"/>
              <a:t>as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the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same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leaf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is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unlikely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to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be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seen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in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two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consecutive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scans</a:t>
            </a:r>
            <a:r>
              <a:rPr lang="ko-KR" altLang="en-US" sz="2000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50E26-2D3B-7F27-6B38-25D97FF6D129}"/>
              </a:ext>
            </a:extLst>
          </p:cNvPr>
          <p:cNvSpPr txBox="1"/>
          <p:nvPr/>
        </p:nvSpPr>
        <p:spPr>
          <a:xfrm>
            <a:off x="1183511" y="4281942"/>
            <a:ext cx="7202772" cy="10156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R" sz="2000" b="1" dirty="0"/>
              <a:t>2. I</a:t>
            </a:r>
            <a:r>
              <a:rPr lang="ko-KR" altLang="en-US" sz="2000" b="1" dirty="0" err="1"/>
              <a:t>n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order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to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perform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fast</a:t>
            </a:r>
            <a:r>
              <a:rPr lang="ko-KR" altLang="en-US" sz="2000" b="1" dirty="0"/>
              <a:t> and </a:t>
            </a:r>
            <a:r>
              <a:rPr lang="ko-KR" altLang="en-US" sz="2000" b="1" dirty="0" err="1"/>
              <a:t>reliable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feature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extraction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using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the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segmented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point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cloud</a:t>
            </a:r>
            <a:r>
              <a:rPr lang="ko-KR" altLang="en-US" sz="2000" b="1" dirty="0"/>
              <a:t>, </a:t>
            </a:r>
            <a:r>
              <a:rPr lang="ko-KR" altLang="en-US" sz="2000" b="1" dirty="0" err="1"/>
              <a:t>we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omit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the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clusters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that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have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fewer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than</a:t>
            </a:r>
            <a:r>
              <a:rPr lang="ko-KR" altLang="en-US" sz="2000" b="1" dirty="0"/>
              <a:t> 30 </a:t>
            </a:r>
            <a:r>
              <a:rPr lang="ko-KR" altLang="en-US" sz="2000" b="1" dirty="0" err="1"/>
              <a:t>points</a:t>
            </a:r>
            <a:r>
              <a:rPr lang="ko-KR" altLang="en-US" sz="2000" b="1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37B97C-E056-F0C3-74D1-85B375847DD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386283" y="3356769"/>
            <a:ext cx="1192432" cy="537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7AF282B-6D69-F70E-45FD-19B96417DDD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386283" y="4095365"/>
            <a:ext cx="1192432" cy="694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A1C7E1-AF66-AA05-15F8-942D46C4E6D3}"/>
              </a:ext>
            </a:extLst>
          </p:cNvPr>
          <p:cNvSpPr txBox="1"/>
          <p:nvPr/>
        </p:nvSpPr>
        <p:spPr>
          <a:xfrm>
            <a:off x="2612232" y="7834147"/>
            <a:ext cx="399814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BFS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06B26AA-E62A-2A6A-3D66-5C4A9C36C23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813575" y="4281942"/>
            <a:ext cx="718679" cy="1549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57323C-20C4-138F-2946-F542C6FD9DFE}"/>
              </a:ext>
            </a:extLst>
          </p:cNvPr>
          <p:cNvSpPr txBox="1"/>
          <p:nvPr/>
        </p:nvSpPr>
        <p:spPr>
          <a:xfrm>
            <a:off x="7937067" y="6007537"/>
            <a:ext cx="5533687" cy="15708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Processing efficiency</a:t>
            </a: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&amp; </a:t>
            </a:r>
          </a:p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Feature extraction accuracy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512721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2491881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54556" y="341466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D6DC45BD-FEE9-C590-D198-2969AA5F142B}"/>
              </a:ext>
            </a:extLst>
          </p:cNvPr>
          <p:cNvSpPr/>
          <p:nvPr/>
        </p:nvSpPr>
        <p:spPr>
          <a:xfrm>
            <a:off x="5881873" y="169077"/>
            <a:ext cx="833614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en-US" altLang="ko-KR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-LOAM: Lightweight and Ground-Optimized Lidar Odometry and Mapping on Variable Terrain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" name="Shape 416">
            <a:extLst>
              <a:ext uri="{FF2B5EF4-FFF2-40B4-BE49-F238E27FC236}">
                <a16:creationId xmlns:a16="http://schemas.microsoft.com/office/drawing/2014/main" id="{AA9AA192-A6FA-4056-1A4A-D7FFF4D806C2}"/>
              </a:ext>
            </a:extLst>
          </p:cNvPr>
          <p:cNvSpPr/>
          <p:nvPr/>
        </p:nvSpPr>
        <p:spPr>
          <a:xfrm>
            <a:off x="1150177" y="2312870"/>
            <a:ext cx="2246342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Feature Extraction</a:t>
            </a:r>
          </a:p>
        </p:txBody>
      </p:sp>
      <p:sp>
        <p:nvSpPr>
          <p:cNvPr id="5" name="Shape 402">
            <a:extLst>
              <a:ext uri="{FF2B5EF4-FFF2-40B4-BE49-F238E27FC236}">
                <a16:creationId xmlns:a16="http://schemas.microsoft.com/office/drawing/2014/main" id="{17563579-D2FA-EC60-448B-4BC8DA4CBAE5}"/>
              </a:ext>
            </a:extLst>
          </p:cNvPr>
          <p:cNvSpPr/>
          <p:nvPr/>
        </p:nvSpPr>
        <p:spPr>
          <a:xfrm>
            <a:off x="820430" y="817302"/>
            <a:ext cx="180391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LeGO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-LOAM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B63DE6-2412-D8F1-45F6-AC15903A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7" y="3074389"/>
            <a:ext cx="4768915" cy="87626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814C37-82CC-0C8F-61F4-1C284CFC3F28}"/>
              </a:ext>
            </a:extLst>
          </p:cNvPr>
          <p:cNvCxnSpPr/>
          <p:nvPr/>
        </p:nvCxnSpPr>
        <p:spPr>
          <a:xfrm>
            <a:off x="1439056" y="6011056"/>
            <a:ext cx="44800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1B7CEC-1EB8-EE81-44F8-C91F50AA0D7D}"/>
              </a:ext>
            </a:extLst>
          </p:cNvPr>
          <p:cNvCxnSpPr>
            <a:cxnSpLocks/>
          </p:cNvCxnSpPr>
          <p:nvPr/>
        </p:nvCxnSpPr>
        <p:spPr>
          <a:xfrm flipV="1">
            <a:off x="5919092" y="3950656"/>
            <a:ext cx="0" cy="369432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89687E-DBC2-D5E6-B14E-886FBFCBAE47}"/>
              </a:ext>
            </a:extLst>
          </p:cNvPr>
          <p:cNvCxnSpPr/>
          <p:nvPr/>
        </p:nvCxnSpPr>
        <p:spPr>
          <a:xfrm flipV="1">
            <a:off x="1439056" y="5636302"/>
            <a:ext cx="4480036" cy="374754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F501B8A-11C3-4D26-EBA3-E4019E84DA57}"/>
              </a:ext>
            </a:extLst>
          </p:cNvPr>
          <p:cNvCxnSpPr/>
          <p:nvPr/>
        </p:nvCxnSpPr>
        <p:spPr>
          <a:xfrm flipV="1">
            <a:off x="1439056" y="5276538"/>
            <a:ext cx="4480036" cy="734518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8D1495-9DBC-FBA7-7CC1-2CB3B8E7DD3A}"/>
              </a:ext>
            </a:extLst>
          </p:cNvPr>
          <p:cNvCxnSpPr/>
          <p:nvPr/>
        </p:nvCxnSpPr>
        <p:spPr>
          <a:xfrm flipV="1">
            <a:off x="1439056" y="4916774"/>
            <a:ext cx="4480036" cy="1094282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BEC54D-C4D6-C865-209F-67F22B4E9E20}"/>
              </a:ext>
            </a:extLst>
          </p:cNvPr>
          <p:cNvCxnSpPr/>
          <p:nvPr/>
        </p:nvCxnSpPr>
        <p:spPr>
          <a:xfrm flipV="1">
            <a:off x="1439056" y="4528432"/>
            <a:ext cx="4480036" cy="1482624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39CB21F-4AF9-4B6F-438A-9C7FB8ED5673}"/>
              </a:ext>
            </a:extLst>
          </p:cNvPr>
          <p:cNvCxnSpPr>
            <a:cxnSpLocks/>
          </p:cNvCxnSpPr>
          <p:nvPr/>
        </p:nvCxnSpPr>
        <p:spPr>
          <a:xfrm flipV="1">
            <a:off x="1439055" y="4211901"/>
            <a:ext cx="4480036" cy="1799154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6A35AAD-C894-15C5-06ED-B8E0D0377A98}"/>
              </a:ext>
            </a:extLst>
          </p:cNvPr>
          <p:cNvCxnSpPr>
            <a:cxnSpLocks/>
          </p:cNvCxnSpPr>
          <p:nvPr/>
        </p:nvCxnSpPr>
        <p:spPr>
          <a:xfrm>
            <a:off x="1439055" y="5995233"/>
            <a:ext cx="4480036" cy="404164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80B8A5F-2BAA-924C-3E19-2D10AE7D6EFF}"/>
              </a:ext>
            </a:extLst>
          </p:cNvPr>
          <p:cNvCxnSpPr>
            <a:cxnSpLocks/>
          </p:cNvCxnSpPr>
          <p:nvPr/>
        </p:nvCxnSpPr>
        <p:spPr>
          <a:xfrm>
            <a:off x="1439054" y="6022087"/>
            <a:ext cx="4480037" cy="736241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A00BC5-4FEF-DEBF-9698-1CC8DE3217E1}"/>
              </a:ext>
            </a:extLst>
          </p:cNvPr>
          <p:cNvCxnSpPr>
            <a:cxnSpLocks/>
          </p:cNvCxnSpPr>
          <p:nvPr/>
        </p:nvCxnSpPr>
        <p:spPr>
          <a:xfrm>
            <a:off x="1439055" y="6031722"/>
            <a:ext cx="4480036" cy="1057792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6057F1-38F2-9A99-0ED9-D74C1B0EE910}"/>
              </a:ext>
            </a:extLst>
          </p:cNvPr>
          <p:cNvCxnSpPr>
            <a:cxnSpLocks/>
          </p:cNvCxnSpPr>
          <p:nvPr/>
        </p:nvCxnSpPr>
        <p:spPr>
          <a:xfrm>
            <a:off x="1482517" y="6046013"/>
            <a:ext cx="4436574" cy="1227244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2F2388-6AF6-3FA6-C0CA-D0F73639AD6C}"/>
              </a:ext>
            </a:extLst>
          </p:cNvPr>
          <p:cNvCxnSpPr>
            <a:cxnSpLocks/>
          </p:cNvCxnSpPr>
          <p:nvPr/>
        </p:nvCxnSpPr>
        <p:spPr>
          <a:xfrm>
            <a:off x="1482517" y="5984201"/>
            <a:ext cx="4436574" cy="1490298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F29D866-41DA-05F4-4DFF-94C8E169937E}"/>
              </a:ext>
            </a:extLst>
          </p:cNvPr>
          <p:cNvSpPr txBox="1"/>
          <p:nvPr/>
        </p:nvSpPr>
        <p:spPr>
          <a:xfrm>
            <a:off x="5907606" y="5811814"/>
            <a:ext cx="45725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i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72B293-E4E7-1085-8781-AB9FCEF7C36D}"/>
              </a:ext>
            </a:extLst>
          </p:cNvPr>
          <p:cNvSpPr txBox="1"/>
          <p:nvPr/>
        </p:nvSpPr>
        <p:spPr>
          <a:xfrm>
            <a:off x="5922594" y="4669427"/>
            <a:ext cx="457259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/>
              <a:t>j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209CAC7-9F80-E1AF-B9BA-D9C4FA576387}"/>
              </a:ext>
            </a:extLst>
          </p:cNvPr>
          <p:cNvCxnSpPr>
            <a:cxnSpLocks/>
          </p:cNvCxnSpPr>
          <p:nvPr/>
        </p:nvCxnSpPr>
        <p:spPr>
          <a:xfrm>
            <a:off x="5922596" y="4884844"/>
            <a:ext cx="0" cy="112761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A0848A52-760F-0B47-3452-C3636C385F51}"/>
                  </a:ext>
                </a:extLst>
              </p:cNvPr>
              <p:cNvSpPr txBox="1"/>
              <p:nvPr/>
            </p:nvSpPr>
            <p:spPr>
              <a:xfrm>
                <a:off x="6530174" y="5267532"/>
                <a:ext cx="802143" cy="3368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  <m:t>𝒓</m:t>
                          </m:r>
                        </m:e>
                        <m:sub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pple SD 산돌고딕 Neo 옅은체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pple SD 산돌고딕 Neo 옅은체"/>
                </a:endParaRPr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A0848A52-760F-0B47-3452-C3636C38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74" y="5267532"/>
                <a:ext cx="802143" cy="336887"/>
              </a:xfrm>
              <a:prstGeom prst="rect">
                <a:avLst/>
              </a:prstGeom>
              <a:blipFill>
                <a:blip r:embed="rId5"/>
                <a:stretch>
                  <a:fillRect l="-7576" r="-2273" b="-29091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36E7480-A4E1-2E2C-2DDF-AA70AD1B2F35}"/>
              </a:ext>
            </a:extLst>
          </p:cNvPr>
          <p:cNvCxnSpPr>
            <a:cxnSpLocks/>
          </p:cNvCxnSpPr>
          <p:nvPr/>
        </p:nvCxnSpPr>
        <p:spPr>
          <a:xfrm>
            <a:off x="5922594" y="5439910"/>
            <a:ext cx="457259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FECEE8B2-8276-473D-3DF9-8849AC4D137D}"/>
              </a:ext>
            </a:extLst>
          </p:cNvPr>
          <p:cNvCxnSpPr>
            <a:cxnSpLocks/>
          </p:cNvCxnSpPr>
          <p:nvPr/>
        </p:nvCxnSpPr>
        <p:spPr>
          <a:xfrm>
            <a:off x="1438594" y="6023177"/>
            <a:ext cx="4453560" cy="31382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51B6C65E-1DBC-B92A-A29E-4A0D675678F9}"/>
              </a:ext>
            </a:extLst>
          </p:cNvPr>
          <p:cNvCxnSpPr>
            <a:cxnSpLocks/>
          </p:cNvCxnSpPr>
          <p:nvPr/>
        </p:nvCxnSpPr>
        <p:spPr>
          <a:xfrm>
            <a:off x="5265525" y="6042437"/>
            <a:ext cx="1114328" cy="51818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A474A31A-C5FA-2A69-7B6D-EB4BB7D09D51}"/>
                  </a:ext>
                </a:extLst>
              </p:cNvPr>
              <p:cNvSpPr txBox="1"/>
              <p:nvPr/>
            </p:nvSpPr>
            <p:spPr>
              <a:xfrm>
                <a:off x="6508433" y="6449345"/>
                <a:ext cx="275140" cy="30777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  <m:t>𝒓</m:t>
                          </m:r>
                        </m:e>
                        <m:sub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pple SD 산돌고딕 Neo 옅은체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pple SD 산돌고딕 Neo 옅은체"/>
                </a:endParaRPr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A474A31A-C5FA-2A69-7B6D-EB4BB7D09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33" y="6449345"/>
                <a:ext cx="275140" cy="307777"/>
              </a:xfrm>
              <a:prstGeom prst="rect">
                <a:avLst/>
              </a:prstGeom>
              <a:blipFill>
                <a:blip r:embed="rId6"/>
                <a:stretch>
                  <a:fillRect l="-24444" b="-1800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ABFDE13-13B8-C54F-9B07-3E5CDE97A203}"/>
              </a:ext>
            </a:extLst>
          </p:cNvPr>
          <p:cNvCxnSpPr/>
          <p:nvPr/>
        </p:nvCxnSpPr>
        <p:spPr>
          <a:xfrm flipV="1">
            <a:off x="1525978" y="4900680"/>
            <a:ext cx="4436574" cy="107845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3A61E7DB-6679-55E2-7E90-F8261483E3F3}"/>
              </a:ext>
            </a:extLst>
          </p:cNvPr>
          <p:cNvCxnSpPr>
            <a:cxnSpLocks/>
          </p:cNvCxnSpPr>
          <p:nvPr/>
        </p:nvCxnSpPr>
        <p:spPr>
          <a:xfrm flipV="1">
            <a:off x="5365430" y="4528432"/>
            <a:ext cx="785793" cy="54228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EB5E38BC-DD70-6EFB-8FBD-73F9FAAB1C3B}"/>
                  </a:ext>
                </a:extLst>
              </p:cNvPr>
              <p:cNvSpPr txBox="1"/>
              <p:nvPr/>
            </p:nvSpPr>
            <p:spPr>
              <a:xfrm>
                <a:off x="6282121" y="4329240"/>
                <a:ext cx="727763" cy="30777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pple SD 산돌고딕 Neo 옅은체"/>
                        </a:rPr>
                        <m:t>𝒔𝒍𝒐𝒑𝒆</m:t>
                      </m:r>
                    </m:oMath>
                  </m:oMathPara>
                </a14:m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pple SD 산돌고딕 Neo 옅은체"/>
                </a:endParaRPr>
              </a:p>
            </p:txBody>
          </p:sp>
        </mc:Choice>
        <mc:Fallback xmlns="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EB5E38BC-DD70-6EFB-8FBD-73F9FAAB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121" y="4329240"/>
                <a:ext cx="727763" cy="307777"/>
              </a:xfrm>
              <a:prstGeom prst="rect">
                <a:avLst/>
              </a:prstGeom>
              <a:blipFill>
                <a:blip r:embed="rId7"/>
                <a:stretch>
                  <a:fillRect l="-16807" t="-1961" r="-9244" b="-33333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6910CE79-DADB-23C7-4F11-CEEEEB51BE22}"/>
                  </a:ext>
                </a:extLst>
              </p:cNvPr>
              <p:cNvSpPr txBox="1"/>
              <p:nvPr/>
            </p:nvSpPr>
            <p:spPr>
              <a:xfrm>
                <a:off x="8243849" y="5027123"/>
                <a:ext cx="3852851" cy="49244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ko-KR" sz="3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pple SD 산돌고딕 Neo 옅은체"/>
                      </a:rPr>
                      <m:t>𝑐</m:t>
                    </m:r>
                    <m:r>
                      <a:rPr kumimoji="0" lang="en-US" altLang="ko-KR" sz="3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pple SD 산돌고딕 Neo 옅은체"/>
                      </a:rPr>
                      <m:t>&gt;</m:t>
                    </m:r>
                    <m:sSub>
                      <m:sSubPr>
                        <m:ctrlPr>
                          <a:rPr kumimoji="0" lang="en-US" altLang="ko-KR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pple SD 산돌고딕 Neo 옅은체"/>
                          </a:rPr>
                        </m:ctrlPr>
                      </m:sSubPr>
                      <m:e>
                        <m:r>
                          <a:rPr kumimoji="0" lang="en-US" altLang="ko-KR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pple SD 산돌고딕 Neo 옅은체"/>
                          </a:rPr>
                          <m:t>𝑐</m:t>
                        </m:r>
                      </m:e>
                      <m:sub>
                        <m:r>
                          <a:rPr kumimoji="0" lang="en-US" altLang="ko-KR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pple SD 산돌고딕 Neo 옅은체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0" lang="ko-KR" alt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pple SD 산돌고딕 Neo 옅은체"/>
                  </a:rPr>
                  <a:t> </a:t>
                </a:r>
                <a:r>
                  <a:rPr kumimoji="0" lang="en-US" altLang="ko-KR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pple SD 산돌고딕 Neo 옅은체"/>
                  </a:rPr>
                  <a:t>: edge</a:t>
                </a:r>
                <a:r>
                  <a:rPr kumimoji="0" lang="en-US" altLang="ko-KR" sz="32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pple SD 산돌고딕 Neo 옅은체"/>
                  </a:rPr>
                  <a:t> features</a:t>
                </a: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endParaRPr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6910CE79-DADB-23C7-4F11-CEEEEB51B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49" y="5027123"/>
                <a:ext cx="3852851" cy="492443"/>
              </a:xfrm>
              <a:prstGeom prst="rect">
                <a:avLst/>
              </a:prstGeom>
              <a:blipFill>
                <a:blip r:embed="rId8"/>
                <a:stretch>
                  <a:fillRect t="-23750" r="-5854" b="-5250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394CE77-19D4-BD39-B1CB-473E7F495E32}"/>
                  </a:ext>
                </a:extLst>
              </p:cNvPr>
              <p:cNvSpPr txBox="1"/>
              <p:nvPr/>
            </p:nvSpPr>
            <p:spPr>
              <a:xfrm>
                <a:off x="8243849" y="5577502"/>
                <a:ext cx="4099713" cy="49244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ko-KR" sz="3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pple SD 산돌고딕 Neo 옅은체"/>
                      </a:rPr>
                      <m:t>𝑐</m:t>
                    </m:r>
                    <m:r>
                      <a:rPr kumimoji="0" lang="en-US" altLang="ko-KR" sz="3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Apple SD 산돌고딕 Neo 옅은체"/>
                      </a:rPr>
                      <m:t>&lt;</m:t>
                    </m:r>
                    <m:sSub>
                      <m:sSubPr>
                        <m:ctrlPr>
                          <a:rPr kumimoji="0" lang="en-US" altLang="ko-KR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pple SD 산돌고딕 Neo 옅은체"/>
                          </a:rPr>
                        </m:ctrlPr>
                      </m:sSubPr>
                      <m:e>
                        <m:r>
                          <a:rPr kumimoji="0" lang="en-US" altLang="ko-KR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pple SD 산돌고딕 Neo 옅은체"/>
                          </a:rPr>
                          <m:t>𝑐</m:t>
                        </m:r>
                      </m:e>
                      <m:sub>
                        <m:r>
                          <a:rPr kumimoji="0" lang="en-US" altLang="ko-KR" sz="32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pple SD 산돌고딕 Neo 옅은체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0" lang="ko-KR" alt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pple SD 산돌고딕 Neo 옅은체"/>
                  </a:rPr>
                  <a:t> </a:t>
                </a:r>
                <a:r>
                  <a:rPr kumimoji="0" lang="en-US" altLang="ko-KR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pple SD 산돌고딕 Neo 옅은체"/>
                  </a:rPr>
                  <a:t>:</a:t>
                </a:r>
                <a:r>
                  <a:rPr kumimoji="0" lang="en-US" altLang="ko-KR" sz="32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pple SD 산돌고딕 Neo 옅은체"/>
                  </a:rPr>
                  <a:t> planar features</a:t>
                </a: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endParaRP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394CE77-19D4-BD39-B1CB-473E7F495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49" y="5577502"/>
                <a:ext cx="4099713" cy="492443"/>
              </a:xfrm>
              <a:prstGeom prst="rect">
                <a:avLst/>
              </a:prstGeom>
              <a:blipFill>
                <a:blip r:embed="rId9"/>
                <a:stretch>
                  <a:fillRect t="-23457" r="-5349" b="-5061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3612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324" grpId="0"/>
      <p:bldP spid="347" grpId="0"/>
      <p:bldP spid="3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2551</Words>
  <Application>Microsoft Office PowerPoint</Application>
  <PresentationFormat>사용자 지정</PresentationFormat>
  <Paragraphs>285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8" baseType="lpstr">
      <vt:lpstr>Apple SD 산돌고딕 Neo 세미볼드체</vt:lpstr>
      <vt:lpstr>Apple SD 산돌고딕 Neo 옅은체</vt:lpstr>
      <vt:lpstr>Dinbol</vt:lpstr>
      <vt:lpstr>Helvetica Light</vt:lpstr>
      <vt:lpstr>Helvetica Neue</vt:lpstr>
      <vt:lpstr>KaTeX_Main</vt:lpstr>
      <vt:lpstr>noto</vt:lpstr>
      <vt:lpstr>맑은 고딕</vt:lpstr>
      <vt:lpstr>맑은 고딕</vt:lpstr>
      <vt:lpstr>Arial</vt:lpstr>
      <vt:lpstr>Cambria Math</vt:lpstr>
      <vt:lpstr>Helvetica</vt:lpstr>
      <vt:lpstr>Lora</vt:lpstr>
      <vt:lpstr>Noto Sans</vt:lpstr>
      <vt:lpstr>Roboto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고대걸</dc:creator>
  <cp:lastModifiedBy>(학생) 탁승준 (전기전자공학과)</cp:lastModifiedBy>
  <cp:revision>24</cp:revision>
  <dcterms:modified xsi:type="dcterms:W3CDTF">2023-01-13T04:08:44Z</dcterms:modified>
</cp:coreProperties>
</file>