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1" r:id="rId5"/>
    <p:sldId id="267" r:id="rId6"/>
    <p:sldId id="293" r:id="rId7"/>
    <p:sldId id="294" r:id="rId8"/>
    <p:sldId id="269" r:id="rId9"/>
    <p:sldId id="295" r:id="rId10"/>
    <p:sldId id="296" r:id="rId11"/>
    <p:sldId id="297" r:id="rId12"/>
    <p:sldId id="298" r:id="rId13"/>
    <p:sldId id="273" r:id="rId14"/>
    <p:sldId id="274" r:id="rId15"/>
    <p:sldId id="299" r:id="rId16"/>
    <p:sldId id="300" r:id="rId17"/>
    <p:sldId id="275" r:id="rId18"/>
    <p:sldId id="265" r:id="rId19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F2028-9763-4897-9545-BDE559BCFF18}" v="142" dt="2022-08-04T00:21:1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4686"/>
  </p:normalViewPr>
  <p:slideViewPr>
    <p:cSldViewPr snapToGrid="0" snapToObjects="1">
      <p:cViewPr varScale="1">
        <p:scale>
          <a:sx n="41" d="100"/>
          <a:sy n="4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6001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NeRF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252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January 19, 2023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79775" y="949680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Positional encoding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1335022" y="10216648"/>
            <a:ext cx="1702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Positional encoding: </a:t>
            </a:r>
            <a:r>
              <a:rPr lang="ko-KR" altLang="en-US" dirty="0"/>
              <a:t>한 값을 높은 차원으로 만드는 것 </a:t>
            </a:r>
            <a:r>
              <a:rPr lang="en-US" altLang="ko-KR" dirty="0"/>
              <a:t>=&gt; high</a:t>
            </a:r>
            <a:r>
              <a:rPr lang="ko-KR" altLang="en-US" dirty="0"/>
              <a:t> </a:t>
            </a:r>
            <a:r>
              <a:rPr lang="en-US" altLang="ko-KR" dirty="0"/>
              <a:t>frequency</a:t>
            </a:r>
            <a:r>
              <a:rPr lang="ko-KR" altLang="en-US" dirty="0"/>
              <a:t>까지 표현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3BC44-7303-403B-BBFA-3F05AC7C6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75" y="2283243"/>
            <a:ext cx="22113716" cy="3162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CF400B-7C02-49A8-986F-8164F3C19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68" y="5446175"/>
            <a:ext cx="21191093" cy="37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1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81536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Hierarchical volume sampling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E5898-EEE6-4D3A-AB60-69846A41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02" y="4327785"/>
            <a:ext cx="7371754" cy="61530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A7DFF87-D6E7-43BB-A590-0EEAC2473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667" y="8152083"/>
            <a:ext cx="12161178" cy="23287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5E9975-5F0F-419E-884D-1FB697BBF135}"/>
              </a:ext>
            </a:extLst>
          </p:cNvPr>
          <p:cNvSpPr txBox="1"/>
          <p:nvPr/>
        </p:nvSpPr>
        <p:spPr>
          <a:xfrm>
            <a:off x="10009666" y="4270470"/>
            <a:ext cx="1398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Nc</a:t>
            </a:r>
            <a:r>
              <a:rPr lang="ko-KR" altLang="en-US" dirty="0"/>
              <a:t>개의 </a:t>
            </a:r>
            <a:r>
              <a:rPr lang="en-US" altLang="ko-KR" dirty="0"/>
              <a:t>sample</a:t>
            </a:r>
            <a:r>
              <a:rPr lang="ko-KR" altLang="en-US" dirty="0"/>
              <a:t>을 뽑아서 간단히 </a:t>
            </a:r>
            <a:r>
              <a:rPr lang="en-US" altLang="ko-KR" dirty="0"/>
              <a:t>sampling</a:t>
            </a:r>
            <a:r>
              <a:rPr lang="ko-KR" altLang="en-US" dirty="0"/>
              <a:t>을 한번 진행</a:t>
            </a:r>
            <a:r>
              <a:rPr lang="en-US" altLang="ko-KR" dirty="0"/>
              <a:t>(coarse network)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F170E2-158F-44DF-8D09-285F63FB1BDE}"/>
              </a:ext>
            </a:extLst>
          </p:cNvPr>
          <p:cNvSpPr txBox="1"/>
          <p:nvPr/>
        </p:nvSpPr>
        <p:spPr>
          <a:xfrm>
            <a:off x="10009666" y="5558190"/>
            <a:ext cx="1398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Nf</a:t>
            </a:r>
            <a:r>
              <a:rPr lang="ko-KR" altLang="en-US" dirty="0"/>
              <a:t>개의 </a:t>
            </a:r>
            <a:r>
              <a:rPr lang="en-US" altLang="ko-KR" dirty="0"/>
              <a:t>sample</a:t>
            </a:r>
            <a:r>
              <a:rPr lang="ko-KR" altLang="en-US" dirty="0"/>
              <a:t>을 다시 뽑아서 간단히 </a:t>
            </a:r>
            <a:r>
              <a:rPr lang="en-US" altLang="ko-KR" dirty="0"/>
              <a:t>sampling</a:t>
            </a:r>
            <a:r>
              <a:rPr lang="ko-KR" altLang="en-US" dirty="0"/>
              <a:t>을 진행</a:t>
            </a:r>
            <a:r>
              <a:rPr lang="en-US" altLang="ko-KR" dirty="0"/>
              <a:t>(fine network)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DD2A5-F83F-4386-82DB-A61E45FE5CEC}"/>
              </a:ext>
            </a:extLst>
          </p:cNvPr>
          <p:cNvSpPr txBox="1"/>
          <p:nvPr/>
        </p:nvSpPr>
        <p:spPr>
          <a:xfrm>
            <a:off x="10009666" y="6615709"/>
            <a:ext cx="1398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rendered color</a:t>
            </a:r>
            <a:r>
              <a:rPr lang="ko-KR" altLang="en-US" dirty="0"/>
              <a:t>는 </a:t>
            </a:r>
            <a:r>
              <a:rPr lang="en-US" altLang="ko-KR" dirty="0" err="1"/>
              <a:t>Nc+Nf</a:t>
            </a:r>
            <a:r>
              <a:rPr lang="en-US" altLang="ko-KR" dirty="0"/>
              <a:t> </a:t>
            </a:r>
            <a:r>
              <a:rPr lang="ko-KR" altLang="en-US" dirty="0"/>
              <a:t>개의 </a:t>
            </a:r>
            <a:r>
              <a:rPr lang="en-US" altLang="ko-KR" dirty="0"/>
              <a:t>sample</a:t>
            </a:r>
            <a:r>
              <a:rPr lang="ko-KR" altLang="en-US" dirty="0"/>
              <a:t>을 이용하여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1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81536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Implementation Detail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4DD2A5-F83F-4386-82DB-A61E45FE5CEC}"/>
              </a:ext>
            </a:extLst>
          </p:cNvPr>
          <p:cNvSpPr txBox="1"/>
          <p:nvPr/>
        </p:nvSpPr>
        <p:spPr>
          <a:xfrm>
            <a:off x="1119188" y="3977232"/>
            <a:ext cx="1398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 each optimization iteration, randomly sampling camera rays =&gt; hierarchical sampling </a:t>
            </a:r>
            <a:r>
              <a:rPr lang="en-US" altLang="ko-KR" dirty="0" err="1"/>
              <a:t>Nc+Nf</a:t>
            </a:r>
            <a:r>
              <a:rPr lang="en-US" altLang="ko-KR" dirty="0"/>
              <a:t> =&gt; volume rendering =&gt; computing loss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06D40-6385-4853-BC81-B9F995D07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5997922"/>
            <a:ext cx="11337632" cy="18333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254868-E3E8-4E38-B150-349A7F57A558}"/>
              </a:ext>
            </a:extLst>
          </p:cNvPr>
          <p:cNvSpPr txBox="1"/>
          <p:nvPr/>
        </p:nvSpPr>
        <p:spPr>
          <a:xfrm>
            <a:off x="1187768" y="9244054"/>
            <a:ext cx="1902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Limit: </a:t>
            </a:r>
            <a:r>
              <a:rPr lang="ko-KR" altLang="en-US" dirty="0"/>
              <a:t>한 프레임을 합성하는데 약 </a:t>
            </a:r>
            <a:r>
              <a:rPr lang="en-US" altLang="ko-KR" dirty="0"/>
              <a:t>30</a:t>
            </a:r>
            <a:r>
              <a:rPr lang="ko-KR" altLang="en-US" dirty="0"/>
              <a:t>초 걸리고 한 </a:t>
            </a:r>
            <a:r>
              <a:rPr lang="en-US" altLang="ko-KR" dirty="0"/>
              <a:t>scene</a:t>
            </a:r>
            <a:r>
              <a:rPr lang="ko-KR" altLang="en-US" dirty="0"/>
              <a:t>을 표현하는데 </a:t>
            </a:r>
            <a:r>
              <a:rPr lang="en-US" altLang="ko-KR" dirty="0"/>
              <a:t>1~2</a:t>
            </a:r>
            <a:r>
              <a:rPr lang="ko-KR" altLang="en-US" dirty="0"/>
              <a:t>일 걸림</a:t>
            </a:r>
          </a:p>
        </p:txBody>
      </p:sp>
    </p:spTree>
    <p:extLst>
      <p:ext uri="{BB962C8B-B14F-4D97-AF65-F5344CB8AC3E}">
        <p14:creationId xmlns:p14="http://schemas.microsoft.com/office/powerpoint/2010/main" val="213448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81536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Result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417088-725C-4E3D-89F2-073AAB7C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3955647"/>
            <a:ext cx="11273261" cy="3767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76E6BE-336B-4139-82DB-4B12744FD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73" y="8185540"/>
            <a:ext cx="11645476" cy="41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36684E-6A69-49D7-A9A7-6BB8D7CD73C8}"/>
              </a:ext>
            </a:extLst>
          </p:cNvPr>
          <p:cNvSpPr txBox="1"/>
          <p:nvPr/>
        </p:nvSpPr>
        <p:spPr>
          <a:xfrm>
            <a:off x="1119188" y="4767484"/>
            <a:ext cx="1902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MLP</a:t>
            </a:r>
            <a:r>
              <a:rPr lang="ko-KR" altLang="en-US" dirty="0"/>
              <a:t>를 사용하여 객체와 장면을 </a:t>
            </a:r>
            <a:r>
              <a:rPr lang="en-US" altLang="ko-KR" dirty="0"/>
              <a:t>continuous function</a:t>
            </a:r>
            <a:r>
              <a:rPr lang="ko-KR" altLang="en-US" dirty="0"/>
              <a:t>으로 표현하던 단점을 해결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867B0-D3F1-45B6-BDBA-9EE673EE17F6}"/>
              </a:ext>
            </a:extLst>
          </p:cNvPr>
          <p:cNvSpPr txBox="1"/>
          <p:nvPr/>
        </p:nvSpPr>
        <p:spPr>
          <a:xfrm>
            <a:off x="1119188" y="6150123"/>
            <a:ext cx="1902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5D radiance field</a:t>
            </a:r>
            <a:r>
              <a:rPr lang="ko-KR" altLang="en-US" dirty="0"/>
              <a:t>를 사용하여 </a:t>
            </a:r>
            <a:r>
              <a:rPr lang="en-US" altLang="ko-KR" dirty="0"/>
              <a:t>CNN</a:t>
            </a:r>
            <a:r>
              <a:rPr lang="ko-KR" altLang="en-US" dirty="0"/>
              <a:t>보다 더 좋은 </a:t>
            </a:r>
            <a:r>
              <a:rPr lang="en-US" altLang="ko-KR" dirty="0"/>
              <a:t>rendering</a:t>
            </a:r>
            <a:r>
              <a:rPr lang="ko-KR" altLang="en-US" dirty="0"/>
              <a:t>을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3457BE-F83C-4000-925A-41700037A6AE}"/>
              </a:ext>
            </a:extLst>
          </p:cNvPr>
          <p:cNvSpPr txBox="1"/>
          <p:nvPr/>
        </p:nvSpPr>
        <p:spPr>
          <a:xfrm>
            <a:off x="1119188" y="7477179"/>
            <a:ext cx="1799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Hierarchical sampling</a:t>
            </a:r>
            <a:r>
              <a:rPr lang="ko-KR" altLang="en-US" dirty="0"/>
              <a:t>을 이용하여 </a:t>
            </a:r>
            <a:r>
              <a:rPr lang="en-US" altLang="ko-KR" dirty="0"/>
              <a:t>rendering</a:t>
            </a:r>
            <a:r>
              <a:rPr lang="ko-KR" altLang="en-US" dirty="0"/>
              <a:t>을 더 효율적으로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01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37859" y="5349049"/>
            <a:ext cx="5070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437859" y="7580632"/>
            <a:ext cx="53495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Related Work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437859" y="10407954"/>
            <a:ext cx="3568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Method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9B66E4-B5E8-50A9-4276-B028E863CD93}"/>
              </a:ext>
            </a:extLst>
          </p:cNvPr>
          <p:cNvSpPr/>
          <p:nvPr/>
        </p:nvSpPr>
        <p:spPr>
          <a:xfrm>
            <a:off x="14651411" y="5137243"/>
            <a:ext cx="29498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Result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3288E-E218-9AEE-2D06-D0CDCA5FFF6E}"/>
              </a:ext>
            </a:extLst>
          </p:cNvPr>
          <p:cNvSpPr/>
          <p:nvPr/>
        </p:nvSpPr>
        <p:spPr>
          <a:xfrm>
            <a:off x="14651411" y="8049125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5. Conclusion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A7F5DE-EB07-84F2-A0EB-8883DD80EE13}"/>
              </a:ext>
            </a:extLst>
          </p:cNvPr>
          <p:cNvSpPr txBox="1"/>
          <p:nvPr/>
        </p:nvSpPr>
        <p:spPr>
          <a:xfrm>
            <a:off x="1437859" y="8363605"/>
            <a:ext cx="1522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Ray</a:t>
            </a:r>
            <a:r>
              <a:rPr lang="ko-KR" altLang="en-US" dirty="0"/>
              <a:t>를 쏴서 </a:t>
            </a:r>
            <a:r>
              <a:rPr lang="en-US" altLang="ko-KR" dirty="0"/>
              <a:t>Ray</a:t>
            </a:r>
            <a:r>
              <a:rPr lang="ko-KR" altLang="en-US" dirty="0"/>
              <a:t>를 지나는 공간 상의 </a:t>
            </a:r>
            <a:r>
              <a:rPr lang="en-US" altLang="ko-KR" dirty="0"/>
              <a:t>3D </a:t>
            </a:r>
            <a:r>
              <a:rPr lang="ko-KR" altLang="en-US" dirty="0"/>
              <a:t>포인트로 이루어진 집합을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677128-B437-36D1-3E4E-8089F97DBEBE}"/>
              </a:ext>
            </a:extLst>
          </p:cNvPr>
          <p:cNvSpPr txBox="1"/>
          <p:nvPr/>
        </p:nvSpPr>
        <p:spPr>
          <a:xfrm>
            <a:off x="1437859" y="9387234"/>
            <a:ext cx="1761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2)3D </a:t>
            </a:r>
            <a:r>
              <a:rPr lang="ko-KR" altLang="en-US" dirty="0"/>
              <a:t>포인트 집합과 방향을 모델의 </a:t>
            </a:r>
            <a:r>
              <a:rPr lang="en-US" altLang="ko-KR" dirty="0"/>
              <a:t>input</a:t>
            </a:r>
            <a:r>
              <a:rPr lang="ko-KR" altLang="en-US" dirty="0"/>
              <a:t>으로 주고 </a:t>
            </a:r>
            <a:r>
              <a:rPr lang="en-US" altLang="ko-KR" dirty="0"/>
              <a:t>RGB</a:t>
            </a:r>
            <a:r>
              <a:rPr lang="ko-KR" altLang="en-US" dirty="0"/>
              <a:t>와 </a:t>
            </a:r>
            <a:r>
              <a:rPr lang="en-US" altLang="ko-KR" dirty="0"/>
              <a:t>density</a:t>
            </a:r>
            <a:r>
              <a:rPr lang="ko-KR" altLang="en-US" dirty="0"/>
              <a:t>를 </a:t>
            </a:r>
            <a:r>
              <a:rPr lang="en-US" altLang="ko-KR" dirty="0"/>
              <a:t>output</a:t>
            </a:r>
            <a:r>
              <a:rPr lang="ko-KR" altLang="en-US" dirty="0"/>
              <a:t>으로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BCDAE-E6DE-8D5A-770D-BEBE451E1594}"/>
              </a:ext>
            </a:extLst>
          </p:cNvPr>
          <p:cNvSpPr txBox="1"/>
          <p:nvPr/>
        </p:nvSpPr>
        <p:spPr>
          <a:xfrm>
            <a:off x="1437859" y="10513136"/>
            <a:ext cx="1613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3)RGB</a:t>
            </a:r>
            <a:r>
              <a:rPr lang="ko-KR" altLang="en-US" dirty="0"/>
              <a:t>와 </a:t>
            </a:r>
            <a:r>
              <a:rPr lang="en-US" altLang="ko-KR" dirty="0"/>
              <a:t>density</a:t>
            </a:r>
            <a:r>
              <a:rPr lang="ko-KR" altLang="en-US" dirty="0"/>
              <a:t>를 </a:t>
            </a:r>
            <a:r>
              <a:rPr lang="en-US" altLang="ko-KR" dirty="0"/>
              <a:t>volume rendering </a:t>
            </a:r>
            <a:r>
              <a:rPr lang="ko-KR" altLang="en-US" dirty="0"/>
              <a:t>함수에 입력으로 넣고 </a:t>
            </a:r>
            <a:r>
              <a:rPr lang="en-US" altLang="ko-KR" dirty="0"/>
              <a:t>2D projection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79D523-8A9C-4439-9BEF-ADA8A7741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3659381"/>
            <a:ext cx="17460865" cy="45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A7F5DE-EB07-84F2-A0EB-8883DD80EE13}"/>
              </a:ext>
            </a:extLst>
          </p:cNvPr>
          <p:cNvSpPr txBox="1"/>
          <p:nvPr/>
        </p:nvSpPr>
        <p:spPr>
          <a:xfrm>
            <a:off x="1207301" y="4836743"/>
            <a:ext cx="1110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1)Convolution network</a:t>
            </a:r>
            <a:r>
              <a:rPr lang="ko-KR" altLang="en-US" dirty="0"/>
              <a:t>가 아닌 </a:t>
            </a:r>
            <a:r>
              <a:rPr lang="en-US" altLang="ko-KR" dirty="0"/>
              <a:t>MLP network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BCDAE-E6DE-8D5A-770D-BEBE451E1594}"/>
              </a:ext>
            </a:extLst>
          </p:cNvPr>
          <p:cNvSpPr txBox="1"/>
          <p:nvPr/>
        </p:nvSpPr>
        <p:spPr>
          <a:xfrm>
            <a:off x="1187768" y="9615906"/>
            <a:ext cx="1702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3)High frequency</a:t>
            </a:r>
            <a:r>
              <a:rPr lang="ko-KR" altLang="en-US" dirty="0"/>
              <a:t>를 나타내는 것이 어렵기 때문에 </a:t>
            </a:r>
            <a:r>
              <a:rPr lang="en-US" altLang="ko-KR" dirty="0"/>
              <a:t>positional encoding</a:t>
            </a:r>
            <a:r>
              <a:rPr lang="ko-KR" altLang="en-US" dirty="0"/>
              <a:t>을 사용하여 해결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49674F-A6DB-412F-B8C9-67D4ED20656A}"/>
              </a:ext>
            </a:extLst>
          </p:cNvPr>
          <p:cNvSpPr/>
          <p:nvPr/>
        </p:nvSpPr>
        <p:spPr>
          <a:xfrm>
            <a:off x="1119188" y="3602657"/>
            <a:ext cx="562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contribution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58D01-C4D2-44FE-B8AB-0A5B0D14258F}"/>
              </a:ext>
            </a:extLst>
          </p:cNvPr>
          <p:cNvSpPr txBox="1"/>
          <p:nvPr/>
        </p:nvSpPr>
        <p:spPr>
          <a:xfrm>
            <a:off x="1119188" y="6840246"/>
            <a:ext cx="15196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2)Volume rendering</a:t>
            </a:r>
            <a:r>
              <a:rPr lang="ko-KR" altLang="en-US" dirty="0"/>
              <a:t>을 사용하는데 </a:t>
            </a:r>
            <a:r>
              <a:rPr lang="en-US" altLang="ko-KR" dirty="0"/>
              <a:t>computation cost</a:t>
            </a:r>
            <a:r>
              <a:rPr lang="ko-KR" altLang="en-US" dirty="0"/>
              <a:t>가 영향을 많이 끼치는데 </a:t>
            </a:r>
            <a:endParaRPr lang="en-US" altLang="ko-KR" dirty="0"/>
          </a:p>
          <a:p>
            <a:r>
              <a:rPr lang="ko-KR" altLang="en-US" dirty="0"/>
              <a:t>이것을 줄이기 위해 </a:t>
            </a:r>
            <a:r>
              <a:rPr lang="en-US" altLang="ko-KR" dirty="0"/>
              <a:t>hierarchical sampling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8009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F10A7C-322F-B6B5-8E30-71C3D996B3BA}"/>
              </a:ext>
            </a:extLst>
          </p:cNvPr>
          <p:cNvSpPr txBox="1"/>
          <p:nvPr/>
        </p:nvSpPr>
        <p:spPr>
          <a:xfrm>
            <a:off x="992087" y="4114419"/>
            <a:ext cx="2173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Computer vision </a:t>
            </a:r>
            <a:r>
              <a:rPr lang="ko-KR" altLang="en-US" dirty="0"/>
              <a:t>분야에서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좌표를 바로 </a:t>
            </a:r>
            <a:r>
              <a:rPr lang="en-US" altLang="ko-KR" dirty="0" err="1"/>
              <a:t>x,y,z</a:t>
            </a:r>
            <a:r>
              <a:rPr lang="ko-KR" altLang="en-US" dirty="0"/>
              <a:t>좌표로 반환하는 기법을 사용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복잡한 </a:t>
            </a:r>
            <a:r>
              <a:rPr lang="en-US" altLang="ko-KR" dirty="0"/>
              <a:t>geography</a:t>
            </a:r>
            <a:r>
              <a:rPr lang="ko-KR" altLang="en-US" dirty="0"/>
              <a:t>가 들어오는 경우 정확도 떨어짐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1187768" y="6921147"/>
            <a:ext cx="6496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1.Neural 3D shape representation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CC118-6AC9-75BA-9521-2553920EFD28}"/>
              </a:ext>
            </a:extLst>
          </p:cNvPr>
          <p:cNvSpPr txBox="1"/>
          <p:nvPr/>
        </p:nvSpPr>
        <p:spPr>
          <a:xfrm>
            <a:off x="1187768" y="9435337"/>
            <a:ext cx="1743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View synthesis and image-based rendering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A3647B-A32A-8045-DA46-9B199959AE1B}"/>
              </a:ext>
            </a:extLst>
          </p:cNvPr>
          <p:cNvSpPr txBox="1"/>
          <p:nvPr/>
        </p:nvSpPr>
        <p:spPr>
          <a:xfrm>
            <a:off x="1119188" y="3957497"/>
            <a:ext cx="6496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1.Neural 3D shape representation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445C3-D502-466F-8AB4-F240DB4B2B9D}"/>
              </a:ext>
            </a:extLst>
          </p:cNvPr>
          <p:cNvSpPr txBox="1"/>
          <p:nvPr/>
        </p:nvSpPr>
        <p:spPr>
          <a:xfrm>
            <a:off x="1119188" y="5102578"/>
            <a:ext cx="2139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</a:t>
            </a:r>
            <a:r>
              <a:rPr lang="en-US" altLang="ko-KR" dirty="0"/>
              <a:t>: </a:t>
            </a:r>
            <a:r>
              <a:rPr lang="en-US" altLang="ko-KR" dirty="0" err="1"/>
              <a:t>Xyz</a:t>
            </a:r>
            <a:r>
              <a:rPr lang="en-US" altLang="ko-KR" dirty="0"/>
              <a:t> </a:t>
            </a:r>
            <a:r>
              <a:rPr lang="ko-KR" altLang="en-US" dirty="0"/>
              <a:t>좌표를 이용하여서 </a:t>
            </a:r>
            <a:r>
              <a:rPr lang="en-US" altLang="ko-KR" dirty="0"/>
              <a:t>signed distance function</a:t>
            </a:r>
            <a:r>
              <a:rPr lang="ko-KR" altLang="en-US" dirty="0"/>
              <a:t>을 만들어</a:t>
            </a:r>
            <a:r>
              <a:rPr lang="en-US" altLang="ko-KR" dirty="0"/>
              <a:t> </a:t>
            </a:r>
            <a:r>
              <a:rPr lang="ko-KR" altLang="en-US" dirty="0"/>
              <a:t>경계 내부와 외부를 구분하여 </a:t>
            </a:r>
            <a:r>
              <a:rPr lang="en-US" altLang="ko-KR" dirty="0"/>
              <a:t>representation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C578D-D918-450F-A4E0-3A45098E91E9}"/>
              </a:ext>
            </a:extLst>
          </p:cNvPr>
          <p:cNvSpPr txBox="1"/>
          <p:nvPr/>
        </p:nvSpPr>
        <p:spPr>
          <a:xfrm>
            <a:off x="1210599" y="6373191"/>
            <a:ext cx="1808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Limit: high geometry complexity</a:t>
            </a:r>
            <a:r>
              <a:rPr lang="ko-KR" altLang="en-US" dirty="0"/>
              <a:t>에서는 활용 못함</a:t>
            </a:r>
            <a:r>
              <a:rPr lang="en-US" altLang="ko-KR" dirty="0"/>
              <a:t>, </a:t>
            </a:r>
            <a:r>
              <a:rPr lang="ko-KR" altLang="en-US" dirty="0"/>
              <a:t>배경이 비교적 깔끔한 </a:t>
            </a:r>
            <a:r>
              <a:rPr lang="en-US" altLang="ko-KR" dirty="0"/>
              <a:t>data set</a:t>
            </a:r>
            <a:r>
              <a:rPr lang="ko-KR" altLang="en-US" dirty="0"/>
              <a:t>만 사용가능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B005A-BF29-4589-9005-9C7FBD027757}"/>
              </a:ext>
            </a:extLst>
          </p:cNvPr>
          <p:cNvSpPr txBox="1"/>
          <p:nvPr/>
        </p:nvSpPr>
        <p:spPr>
          <a:xfrm>
            <a:off x="1187768" y="7779509"/>
            <a:ext cx="16804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Implicit neural representation</a:t>
            </a:r>
            <a:r>
              <a:rPr lang="ko-KR" altLang="en-US" dirty="0"/>
              <a:t>을 사용하여 </a:t>
            </a:r>
            <a:r>
              <a:rPr lang="en-US" altLang="ko-KR" dirty="0"/>
              <a:t>2D</a:t>
            </a:r>
            <a:r>
              <a:rPr lang="ko-KR" altLang="en-US" dirty="0"/>
              <a:t>이미지만 활용</a:t>
            </a:r>
            <a:endParaRPr lang="en-US" altLang="ko-KR" dirty="0"/>
          </a:p>
          <a:p>
            <a:r>
              <a:rPr lang="en-US" altLang="ko-KR" dirty="0"/>
              <a:t>     1. </a:t>
            </a:r>
            <a:r>
              <a:rPr lang="ko-KR" altLang="en-US" dirty="0"/>
              <a:t>표면을 </a:t>
            </a:r>
            <a:r>
              <a:rPr lang="en-US" altLang="ko-KR" dirty="0"/>
              <a:t>3D occupancy field</a:t>
            </a:r>
            <a:r>
              <a:rPr lang="ko-KR" altLang="en-US" dirty="0"/>
              <a:t>로 표현하고 각 </a:t>
            </a:r>
            <a:r>
              <a:rPr lang="en-US" altLang="ko-KR" dirty="0"/>
              <a:t>ray</a:t>
            </a:r>
            <a:r>
              <a:rPr lang="ko-KR" altLang="en-US" dirty="0"/>
              <a:t>가 표현에 얼마나 닿는지를 계산</a:t>
            </a:r>
            <a:endParaRPr lang="en-US" altLang="ko-KR" dirty="0"/>
          </a:p>
          <a:p>
            <a:r>
              <a:rPr lang="en-US" altLang="ko-KR" dirty="0"/>
              <a:t>     2. recurrent neural network</a:t>
            </a:r>
            <a:r>
              <a:rPr lang="ko-KR" altLang="en-US" dirty="0"/>
              <a:t>로 구성 된 </a:t>
            </a:r>
            <a:r>
              <a:rPr lang="en-US" altLang="ko-KR" dirty="0"/>
              <a:t>differentiable rendering function</a:t>
            </a:r>
            <a:r>
              <a:rPr lang="ko-KR" altLang="en-US" dirty="0"/>
              <a:t>를 제안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2CBC76-BC56-40DA-9968-7484CEC32660}"/>
              </a:ext>
            </a:extLst>
          </p:cNvPr>
          <p:cNvSpPr txBox="1"/>
          <p:nvPr/>
        </p:nvSpPr>
        <p:spPr>
          <a:xfrm>
            <a:off x="1210599" y="10095351"/>
            <a:ext cx="2305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Limit: high resolution geometry</a:t>
            </a:r>
            <a:r>
              <a:rPr lang="ko-KR" altLang="en-US" dirty="0"/>
              <a:t>를 표현 할 수도 있지만 간단한 도형에서만 되고 </a:t>
            </a:r>
            <a:r>
              <a:rPr lang="en-US" altLang="ko-KR" dirty="0"/>
              <a:t>oversmoothed rendering</a:t>
            </a:r>
            <a:r>
              <a:rPr lang="ko-KR" altLang="en-US" dirty="0"/>
              <a:t>이 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BEC8E1-B427-4661-AD36-91DF7BEC3978}"/>
              </a:ext>
            </a:extLst>
          </p:cNvPr>
          <p:cNvSpPr txBox="1"/>
          <p:nvPr/>
        </p:nvSpPr>
        <p:spPr>
          <a:xfrm>
            <a:off x="1187768" y="11395531"/>
            <a:ext cx="15317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결론</a:t>
            </a:r>
            <a:r>
              <a:rPr lang="en-US" altLang="ko-KR" dirty="0"/>
              <a:t>: network</a:t>
            </a:r>
            <a:r>
              <a:rPr lang="ko-KR" altLang="en-US" dirty="0"/>
              <a:t>를 최적화하여 </a:t>
            </a:r>
            <a:r>
              <a:rPr lang="en-US" altLang="ko-KR" dirty="0"/>
              <a:t>5D</a:t>
            </a:r>
            <a:r>
              <a:rPr lang="ko-KR" altLang="en-US" dirty="0"/>
              <a:t> </a:t>
            </a:r>
            <a:r>
              <a:rPr lang="en-US" altLang="ko-KR" dirty="0"/>
              <a:t>radiance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를 </a:t>
            </a:r>
            <a:r>
              <a:rPr lang="en-US" altLang="ko-KR" dirty="0"/>
              <a:t>encoding</a:t>
            </a:r>
            <a:r>
              <a:rPr lang="ko-KR" altLang="en-US" dirty="0"/>
              <a:t>하려는 전략 사용 </a:t>
            </a:r>
          </a:p>
        </p:txBody>
      </p:sp>
    </p:spTree>
    <p:extLst>
      <p:ext uri="{BB962C8B-B14F-4D97-AF65-F5344CB8AC3E}">
        <p14:creationId xmlns:p14="http://schemas.microsoft.com/office/powerpoint/2010/main" val="426346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3445C3-D502-466F-8AB4-F240DB4B2B9D}"/>
              </a:ext>
            </a:extLst>
          </p:cNvPr>
          <p:cNvSpPr txBox="1"/>
          <p:nvPr/>
        </p:nvSpPr>
        <p:spPr>
          <a:xfrm>
            <a:off x="1210599" y="5102578"/>
            <a:ext cx="141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Surface-based rendering: 3D mesh </a:t>
            </a:r>
            <a:r>
              <a:rPr lang="ko-KR" altLang="en-US" dirty="0"/>
              <a:t>정보를 받아서 </a:t>
            </a:r>
            <a:r>
              <a:rPr lang="en-US" altLang="ko-KR" dirty="0"/>
              <a:t>2D </a:t>
            </a:r>
            <a:r>
              <a:rPr lang="ko-KR" altLang="en-US" dirty="0"/>
              <a:t>이미지로 </a:t>
            </a:r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C578D-D918-450F-A4E0-3A45098E91E9}"/>
              </a:ext>
            </a:extLst>
          </p:cNvPr>
          <p:cNvSpPr txBox="1"/>
          <p:nvPr/>
        </p:nvSpPr>
        <p:spPr>
          <a:xfrm>
            <a:off x="1282024" y="6346521"/>
            <a:ext cx="16788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Limit: local minima</a:t>
            </a:r>
            <a:r>
              <a:rPr lang="ko-KR" altLang="en-US" dirty="0"/>
              <a:t>나 배경 조건때문에 </a:t>
            </a:r>
            <a:r>
              <a:rPr lang="en-US" altLang="ko-KR" dirty="0"/>
              <a:t>Gradient-based</a:t>
            </a:r>
            <a:r>
              <a:rPr lang="ko-KR" altLang="en-US" dirty="0"/>
              <a:t> </a:t>
            </a:r>
            <a:r>
              <a:rPr lang="en-US" altLang="ko-KR" dirty="0"/>
              <a:t>mesh optimization</a:t>
            </a:r>
            <a:r>
              <a:rPr lang="ko-KR" altLang="en-US" dirty="0"/>
              <a:t>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B005A-BF29-4589-9005-9C7FBD027757}"/>
              </a:ext>
            </a:extLst>
          </p:cNvPr>
          <p:cNvSpPr txBox="1"/>
          <p:nvPr/>
        </p:nvSpPr>
        <p:spPr>
          <a:xfrm>
            <a:off x="1282024" y="10313454"/>
            <a:ext cx="1574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Limit: </a:t>
            </a:r>
            <a:r>
              <a:rPr lang="ko-KR" altLang="en-US" dirty="0"/>
              <a:t>모든 </a:t>
            </a:r>
            <a:r>
              <a:rPr lang="en-US" altLang="ko-KR" dirty="0"/>
              <a:t>pixel</a:t>
            </a:r>
            <a:r>
              <a:rPr lang="ko-KR" altLang="en-US" dirty="0"/>
              <a:t>값을 계산해야 하기 때문에 </a:t>
            </a:r>
            <a:r>
              <a:rPr lang="en-US" altLang="ko-KR" dirty="0"/>
              <a:t>poor time and space complexity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C8904-22A9-4524-A8E2-64F55ACB7299}"/>
              </a:ext>
            </a:extLst>
          </p:cNvPr>
          <p:cNvSpPr txBox="1"/>
          <p:nvPr/>
        </p:nvSpPr>
        <p:spPr>
          <a:xfrm>
            <a:off x="1119188" y="4047535"/>
            <a:ext cx="1743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View synthesis and image-based rendering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289EEB-ECC8-4CC9-BC44-44A606AC85E7}"/>
              </a:ext>
            </a:extLst>
          </p:cNvPr>
          <p:cNvSpPr txBox="1"/>
          <p:nvPr/>
        </p:nvSpPr>
        <p:spPr>
          <a:xfrm>
            <a:off x="1210599" y="8305761"/>
            <a:ext cx="479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Volume-based rendering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69D4C-D5CB-46D8-847E-B5F52FC18486}"/>
              </a:ext>
            </a:extLst>
          </p:cNvPr>
          <p:cNvSpPr txBox="1"/>
          <p:nvPr/>
        </p:nvSpPr>
        <p:spPr>
          <a:xfrm>
            <a:off x="1282024" y="9173334"/>
            <a:ext cx="1249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RGB</a:t>
            </a:r>
            <a:r>
              <a:rPr lang="ko-KR" altLang="en-US" dirty="0"/>
              <a:t>값을 받아서 </a:t>
            </a:r>
            <a:r>
              <a:rPr lang="en-US" altLang="ko-KR" dirty="0"/>
              <a:t>high quality</a:t>
            </a:r>
            <a:r>
              <a:rPr lang="ko-KR" altLang="en-US" dirty="0"/>
              <a:t>의 </a:t>
            </a:r>
            <a:r>
              <a:rPr lang="en-US" altLang="ko-KR" dirty="0"/>
              <a:t>image</a:t>
            </a:r>
            <a:r>
              <a:rPr lang="ko-KR" altLang="en-US" dirty="0"/>
              <a:t>를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1817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Neural Radiance Field Scene Representation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60DE0-6B9A-00FC-7CA5-9B6090BE5C82}"/>
              </a:ext>
            </a:extLst>
          </p:cNvPr>
          <p:cNvSpPr txBox="1"/>
          <p:nvPr/>
        </p:nvSpPr>
        <p:spPr>
          <a:xfrm>
            <a:off x="1191194" y="8357864"/>
            <a:ext cx="377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pl-PL" altLang="ko-KR" dirty="0"/>
              <a:t>(x, y, z, θ, φ)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E49E02-5420-8BF8-EC31-8CB83F1E38D7}"/>
              </a:ext>
            </a:extLst>
          </p:cNvPr>
          <p:cNvCxnSpPr/>
          <p:nvPr/>
        </p:nvCxnSpPr>
        <p:spPr>
          <a:xfrm>
            <a:off x="2541392" y="9004195"/>
            <a:ext cx="107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B1C33A-B48C-019B-19EC-5173DB00C4BF}"/>
              </a:ext>
            </a:extLst>
          </p:cNvPr>
          <p:cNvCxnSpPr>
            <a:cxnSpLocks/>
          </p:cNvCxnSpPr>
          <p:nvPr/>
        </p:nvCxnSpPr>
        <p:spPr>
          <a:xfrm>
            <a:off x="3931444" y="9004195"/>
            <a:ext cx="6046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647AEE-FFC7-851B-2744-3DADE44388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743200" y="9004195"/>
            <a:ext cx="336075" cy="8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16EAB-0F0C-C631-19F8-C96EB142B566}"/>
              </a:ext>
            </a:extLst>
          </p:cNvPr>
          <p:cNvCxnSpPr>
            <a:cxnSpLocks/>
          </p:cNvCxnSpPr>
          <p:nvPr/>
        </p:nvCxnSpPr>
        <p:spPr>
          <a:xfrm>
            <a:off x="4361240" y="9023940"/>
            <a:ext cx="619836" cy="8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A7F5DE-EB07-84F2-A0EB-8883DD80EE13}"/>
              </a:ext>
            </a:extLst>
          </p:cNvPr>
          <p:cNvSpPr txBox="1"/>
          <p:nvPr/>
        </p:nvSpPr>
        <p:spPr>
          <a:xfrm>
            <a:off x="1957482" y="9830530"/>
            <a:ext cx="116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F95669-6B82-147F-3B6F-68137501E1F3}"/>
              </a:ext>
            </a:extLst>
          </p:cNvPr>
          <p:cNvSpPr txBox="1"/>
          <p:nvPr/>
        </p:nvSpPr>
        <p:spPr>
          <a:xfrm>
            <a:off x="4567415" y="9823175"/>
            <a:ext cx="185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direction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4C3E7FD-00AE-8FDC-B665-56E821BBC591}"/>
              </a:ext>
            </a:extLst>
          </p:cNvPr>
          <p:cNvSpPr/>
          <p:nvPr/>
        </p:nvSpPr>
        <p:spPr>
          <a:xfrm>
            <a:off x="6050242" y="8362875"/>
            <a:ext cx="2848535" cy="6463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1C9DBE-20EA-5D54-2E48-C5BD851C39D3}"/>
              </a:ext>
            </a:extLst>
          </p:cNvPr>
          <p:cNvSpPr txBox="1"/>
          <p:nvPr/>
        </p:nvSpPr>
        <p:spPr>
          <a:xfrm>
            <a:off x="9981663" y="8362875"/>
            <a:ext cx="345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pl-PL" altLang="ko-KR" dirty="0"/>
              <a:t>(</a:t>
            </a:r>
            <a:r>
              <a:rPr lang="en-US" altLang="ko-KR" dirty="0"/>
              <a:t>r, g, b</a:t>
            </a:r>
            <a:r>
              <a:rPr lang="pl-PL" altLang="ko-KR" dirty="0"/>
              <a:t>, </a:t>
            </a:r>
            <a:r>
              <a:rPr lang="el-GR" altLang="ko-KR" dirty="0"/>
              <a:t>σ)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0CC2E93-8D0F-C975-6489-8CF30E909046}"/>
              </a:ext>
            </a:extLst>
          </p:cNvPr>
          <p:cNvCxnSpPr>
            <a:cxnSpLocks/>
          </p:cNvCxnSpPr>
          <p:nvPr/>
        </p:nvCxnSpPr>
        <p:spPr>
          <a:xfrm flipV="1">
            <a:off x="12936681" y="8998861"/>
            <a:ext cx="326153" cy="5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ECB1F2-DBF2-9ACA-60E3-CDB1D364C0C3}"/>
              </a:ext>
            </a:extLst>
          </p:cNvPr>
          <p:cNvCxnSpPr/>
          <p:nvPr/>
        </p:nvCxnSpPr>
        <p:spPr>
          <a:xfrm>
            <a:off x="11653323" y="8998861"/>
            <a:ext cx="107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D49D54-96D4-AB4A-C94A-D1DF91BB84CC}"/>
              </a:ext>
            </a:extLst>
          </p:cNvPr>
          <p:cNvCxnSpPr>
            <a:cxnSpLocks/>
          </p:cNvCxnSpPr>
          <p:nvPr/>
        </p:nvCxnSpPr>
        <p:spPr>
          <a:xfrm>
            <a:off x="13130512" y="9003914"/>
            <a:ext cx="619836" cy="8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0ECADA-BAC4-EAB1-538C-A613A791FF4D}"/>
              </a:ext>
            </a:extLst>
          </p:cNvPr>
          <p:cNvCxnSpPr>
            <a:cxnSpLocks/>
          </p:cNvCxnSpPr>
          <p:nvPr/>
        </p:nvCxnSpPr>
        <p:spPr>
          <a:xfrm flipH="1">
            <a:off x="11843873" y="9023940"/>
            <a:ext cx="336075" cy="8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677128-B437-36D1-3E4E-8089F97DBEBE}"/>
              </a:ext>
            </a:extLst>
          </p:cNvPr>
          <p:cNvSpPr txBox="1"/>
          <p:nvPr/>
        </p:nvSpPr>
        <p:spPr>
          <a:xfrm>
            <a:off x="11300504" y="9813220"/>
            <a:ext cx="9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RGB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BCDAE-E6DE-8D5A-770D-BEBE451E1594}"/>
              </a:ext>
            </a:extLst>
          </p:cNvPr>
          <p:cNvSpPr txBox="1"/>
          <p:nvPr/>
        </p:nvSpPr>
        <p:spPr>
          <a:xfrm>
            <a:off x="13110300" y="9813221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density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993B0D-2AE3-4525-8F98-C813F4BF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8" y="3327204"/>
            <a:ext cx="18083212" cy="45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233600"/>
            <a:ext cx="11817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Volume Rendering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172572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385DD7-B6DF-44EB-AA9B-AA4EB7ED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45" y="2018430"/>
            <a:ext cx="20917449" cy="3154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527EDC-0BF3-4BF8-8C51-A25906315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70" y="4324928"/>
            <a:ext cx="12757998" cy="2184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7CD545-5FB1-4ADF-94D0-3B82F179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400" y="6288523"/>
            <a:ext cx="16338540" cy="26141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7AFB2D-0680-46B6-B72A-BE83C0D15DBA}"/>
              </a:ext>
            </a:extLst>
          </p:cNvPr>
          <p:cNvSpPr txBox="1"/>
          <p:nvPr/>
        </p:nvSpPr>
        <p:spPr>
          <a:xfrm>
            <a:off x="1282024" y="9098722"/>
            <a:ext cx="321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r(t)= </a:t>
            </a:r>
            <a:r>
              <a:rPr lang="en-US" altLang="ko-KR" dirty="0" err="1"/>
              <a:t>o+td</a:t>
            </a:r>
            <a:r>
              <a:rPr lang="en-US" altLang="ko-KR" dirty="0"/>
              <a:t> =&gt; ray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5C8F8-3DEA-42C3-9C8A-E93669AEBE34}"/>
              </a:ext>
            </a:extLst>
          </p:cNvPr>
          <p:cNvSpPr/>
          <p:nvPr/>
        </p:nvSpPr>
        <p:spPr>
          <a:xfrm>
            <a:off x="1282024" y="9788152"/>
            <a:ext cx="17079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dirty="0"/>
              <a:t>σ</a:t>
            </a:r>
            <a:r>
              <a:rPr lang="en-US" altLang="ko-KR" dirty="0"/>
              <a:t>(r(t)): The differential probability of a ray terminating at infinitesimal particle at location x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D8C25E-0255-40CA-B31C-5D5B8A069E92}"/>
              </a:ext>
            </a:extLst>
          </p:cNvPr>
          <p:cNvSpPr txBox="1"/>
          <p:nvPr/>
        </p:nvSpPr>
        <p:spPr>
          <a:xfrm>
            <a:off x="6254324" y="412714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density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E6C7B73-2D72-4FE3-A992-A6A7923F73E8}"/>
              </a:ext>
            </a:extLst>
          </p:cNvPr>
          <p:cNvCxnSpPr/>
          <p:nvPr/>
        </p:nvCxnSpPr>
        <p:spPr>
          <a:xfrm>
            <a:off x="6495169" y="3840707"/>
            <a:ext cx="107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8D83B3-B156-4394-B1AA-401A130B0AB0}"/>
              </a:ext>
            </a:extLst>
          </p:cNvPr>
          <p:cNvCxnSpPr>
            <a:cxnSpLocks/>
          </p:cNvCxnSpPr>
          <p:nvPr/>
        </p:nvCxnSpPr>
        <p:spPr>
          <a:xfrm>
            <a:off x="7049205" y="3840707"/>
            <a:ext cx="44325" cy="460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47D57C-06B9-443C-8C3C-FACC8FE3B329}"/>
              </a:ext>
            </a:extLst>
          </p:cNvPr>
          <p:cNvCxnSpPr>
            <a:cxnSpLocks/>
          </p:cNvCxnSpPr>
          <p:nvPr/>
        </p:nvCxnSpPr>
        <p:spPr>
          <a:xfrm>
            <a:off x="8452922" y="3688409"/>
            <a:ext cx="20040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B0DFFF-7B39-4287-935A-416567707A52}"/>
              </a:ext>
            </a:extLst>
          </p:cNvPr>
          <p:cNvCxnSpPr>
            <a:cxnSpLocks/>
          </p:cNvCxnSpPr>
          <p:nvPr/>
        </p:nvCxnSpPr>
        <p:spPr>
          <a:xfrm flipH="1">
            <a:off x="9475028" y="3680044"/>
            <a:ext cx="1" cy="433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397B29-669C-4984-ADDB-85343EA26488}"/>
              </a:ext>
            </a:extLst>
          </p:cNvPr>
          <p:cNvSpPr txBox="1"/>
          <p:nvPr/>
        </p:nvSpPr>
        <p:spPr>
          <a:xfrm>
            <a:off x="8968026" y="4094771"/>
            <a:ext cx="9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RGB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0B73A3-4359-4C9F-A14A-C9B9BE5E2CDD}"/>
              </a:ext>
            </a:extLst>
          </p:cNvPr>
          <p:cNvSpPr/>
          <p:nvPr/>
        </p:nvSpPr>
        <p:spPr>
          <a:xfrm>
            <a:off x="1245810" y="10684566"/>
            <a:ext cx="21353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T(t): accumulated transmittance, The probability that the ray travel from </a:t>
            </a:r>
            <a:r>
              <a:rPr lang="en-US" altLang="ko-KR" dirty="0" err="1"/>
              <a:t>tn</a:t>
            </a:r>
            <a:r>
              <a:rPr lang="en-US" altLang="ko-KR" dirty="0"/>
              <a:t> to t without hitting any other particle.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E90E53-F5A2-4EB6-B513-147E47F1DC3A}"/>
              </a:ext>
            </a:extLst>
          </p:cNvPr>
          <p:cNvSpPr/>
          <p:nvPr/>
        </p:nvSpPr>
        <p:spPr>
          <a:xfrm>
            <a:off x="1245810" y="11439058"/>
            <a:ext cx="14390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Quadrature</a:t>
            </a:r>
            <a:r>
              <a:rPr lang="ko-KR" altLang="en-US" dirty="0"/>
              <a:t>를 사용하여 </a:t>
            </a:r>
            <a:r>
              <a:rPr lang="ko-KR" altLang="en-US" dirty="0" err="1"/>
              <a:t>적분값을</a:t>
            </a:r>
            <a:r>
              <a:rPr lang="ko-KR" altLang="en-US" dirty="0"/>
              <a:t> 계산하기 위해 </a:t>
            </a:r>
            <a:r>
              <a:rPr lang="en-US" altLang="ko-KR" dirty="0"/>
              <a:t>stratified sampling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26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9ACB6D265D1439CDA10ADE6D4DEF1" ma:contentTypeVersion="15" ma:contentTypeDescription="Create a new document." ma:contentTypeScope="" ma:versionID="d268694815866b0df7ccc0fc2527b63d">
  <xsd:schema xmlns:xsd="http://www.w3.org/2001/XMLSchema" xmlns:xs="http://www.w3.org/2001/XMLSchema" xmlns:p="http://schemas.microsoft.com/office/2006/metadata/properties" xmlns:ns2="5afa3191-9b64-4234-a061-67093d974c43" xmlns:ns3="fd2e19b7-dcfa-4650-b7e7-32df2e69b2e3" targetNamespace="http://schemas.microsoft.com/office/2006/metadata/properties" ma:root="true" ma:fieldsID="ea2f1d0862e52d1cc17d7322567e87e1" ns2:_="" ns3:_="">
    <xsd:import namespace="5afa3191-9b64-4234-a061-67093d974c43"/>
    <xsd:import namespace="fd2e19b7-dcfa-4650-b7e7-32df2e69b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a3191-9b64-4234-a061-67093d974c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ee9273b-7eaf-47b6-b31d-121af35afd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e19b7-dcfa-4650-b7e7-32df2e69b2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6bf64a3-fec6-456a-b6ab-b2c1febf1781}" ma:internalName="TaxCatchAll" ma:showField="CatchAllData" ma:web="fd2e19b7-dcfa-4650-b7e7-32df2e69b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2e19b7-dcfa-4650-b7e7-32df2e69b2e3" xsi:nil="true"/>
    <lcf76f155ced4ddcb4097134ff3c332f xmlns="5afa3191-9b64-4234-a061-67093d974c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7F1040-CC2F-4C2E-9A33-FEE2CD95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a3191-9b64-4234-a061-67093d974c43"/>
    <ds:schemaRef ds:uri="fd2e19b7-dcfa-4650-b7e7-32df2e69b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E4CB6-31D8-4139-AB38-2CF3862F7A82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d2e19b7-dcfa-4650-b7e7-32df2e69b2e3"/>
    <ds:schemaRef ds:uri="5afa3191-9b64-4234-a061-67093d974c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EDD687-B361-415F-B486-92DC5C7CAD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4271</TotalTime>
  <Words>582</Words>
  <Application>Microsoft Office PowerPoint</Application>
  <PresentationFormat>사용자 지정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Nanum Gothic Bold</vt:lpstr>
      <vt:lpstr>Nanum Gothic ExtraBold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탁승준 (전기전자공학과)</cp:lastModifiedBy>
  <cp:revision>79</cp:revision>
  <dcterms:created xsi:type="dcterms:W3CDTF">2017-02-16T07:20:56Z</dcterms:created>
  <dcterms:modified xsi:type="dcterms:W3CDTF">2023-01-19T03:16:01Z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0x010100D0F9ACB6D265D1439CDA10ADE6D4DEF1</vt:lpwstr>
  </property>
  <property fmtid="{D5CDD505-2E9C-101B-9397-08002B2CF9AE}" pid="3" name="MediaServiceImageTags">
    <vt:lpwstr/>
  </property>
</Properties>
</file>