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0" r:id="rId4"/>
    <p:sldId id="262" r:id="rId5"/>
    <p:sldId id="335" r:id="rId6"/>
    <p:sldId id="331" r:id="rId7"/>
    <p:sldId id="291" r:id="rId8"/>
    <p:sldId id="332" r:id="rId9"/>
    <p:sldId id="333" r:id="rId10"/>
    <p:sldId id="334" r:id="rId11"/>
    <p:sldId id="336" r:id="rId12"/>
    <p:sldId id="337" r:id="rId13"/>
    <p:sldId id="338" r:id="rId14"/>
    <p:sldId id="339" r:id="rId15"/>
    <p:sldId id="340" r:id="rId16"/>
    <p:sldId id="341" r:id="rId17"/>
    <p:sldId id="284" r:id="rId18"/>
    <p:sldId id="277" r:id="rId19"/>
    <p:sldId id="282" r:id="rId20"/>
  </p:sldIdLst>
  <p:sldSz cx="14224000" cy="889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1pPr>
    <a:lvl2pPr marL="0" marR="0" indent="2286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2pPr>
    <a:lvl3pPr marL="0" marR="0" indent="4572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3pPr>
    <a:lvl4pPr marL="0" marR="0" indent="6858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4pPr>
    <a:lvl5pPr marL="0" marR="0" indent="9144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5pPr>
    <a:lvl6pPr marL="0" marR="0" indent="11430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6pPr>
    <a:lvl7pPr marL="0" marR="0" indent="13716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7pPr>
    <a:lvl8pPr marL="0" marR="0" indent="16002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8pPr>
    <a:lvl9pPr marL="0" marR="0" indent="18288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59"/>
    <p:restoredTop sz="88915" autoAdjust="0"/>
  </p:normalViewPr>
  <p:slideViewPr>
    <p:cSldViewPr snapToGrid="0">
      <p:cViewPr varScale="1">
        <p:scale>
          <a:sx n="78" d="100"/>
          <a:sy n="78" d="100"/>
        </p:scale>
        <p:origin x="86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667482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48958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9229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14597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8926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7519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1325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4835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978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LSD-SLAM </a:t>
            </a:r>
            <a:r>
              <a:rPr lang="ko-KR" altLang="en-US" dirty="0"/>
              <a:t>은 </a:t>
            </a:r>
            <a:r>
              <a:rPr lang="en-US" altLang="ko-KR" dirty="0"/>
              <a:t>camera trajectory</a:t>
            </a:r>
            <a:r>
              <a:rPr lang="ko-KR" altLang="en-US" dirty="0"/>
              <a:t>를 계산하고나서 </a:t>
            </a:r>
            <a:r>
              <a:rPr lang="en-US" altLang="ko-KR" dirty="0"/>
              <a:t>map</a:t>
            </a:r>
            <a:r>
              <a:rPr lang="ko-KR" altLang="en-US" dirty="0"/>
              <a:t>에 대한 계산을 이어간다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하지만 사실 이러한 계산은 단일 과정으로 </a:t>
            </a:r>
            <a:r>
              <a:rPr lang="en-US" altLang="ko-KR" dirty="0"/>
              <a:t>jointly</a:t>
            </a:r>
            <a:r>
              <a:rPr lang="ko-KR" altLang="en-US" dirty="0"/>
              <a:t>하게 풀어내는게 훨씬 더 좋다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trajectory</a:t>
            </a:r>
            <a:r>
              <a:rPr lang="ko-KR" altLang="en-US" dirty="0"/>
              <a:t>에 에러가 </a:t>
            </a:r>
            <a:r>
              <a:rPr lang="ko-KR" altLang="en-US" dirty="0" err="1"/>
              <a:t>생긴만큼</a:t>
            </a:r>
            <a:r>
              <a:rPr lang="en-US" altLang="ko-KR" dirty="0"/>
              <a:t>, map </a:t>
            </a:r>
            <a:r>
              <a:rPr lang="ko-KR" altLang="en-US" dirty="0"/>
              <a:t>계산에 그 에러가 전파되기 때문이다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jointly</a:t>
            </a:r>
            <a:r>
              <a:rPr lang="ko-KR" altLang="en-US" dirty="0"/>
              <a:t>하게 계산하는 방식은 </a:t>
            </a:r>
            <a:r>
              <a:rPr lang="ko-KR" altLang="en-US" dirty="0" err="1"/>
              <a:t>방식은</a:t>
            </a:r>
            <a:r>
              <a:rPr lang="ko-KR" altLang="en-US" dirty="0"/>
              <a:t> </a:t>
            </a:r>
            <a:r>
              <a:rPr lang="ko-KR" altLang="en-US" dirty="0" err="1"/>
              <a:t>계산해야할</a:t>
            </a:r>
            <a:r>
              <a:rPr lang="ko-KR" altLang="en-US" dirty="0"/>
              <a:t> 파라미터의 수가 훨씬 많아져서 </a:t>
            </a:r>
            <a:r>
              <a:rPr lang="en-US" altLang="ko-KR" dirty="0"/>
              <a:t>iterative</a:t>
            </a:r>
            <a:r>
              <a:rPr lang="ko-KR" altLang="en-US" dirty="0"/>
              <a:t>하게 풀어낼 수 밖에 없다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그리고 </a:t>
            </a:r>
            <a:r>
              <a:rPr lang="en-US" altLang="ko-KR" dirty="0"/>
              <a:t>iterative</a:t>
            </a:r>
            <a:r>
              <a:rPr lang="ko-KR" altLang="en-US" dirty="0"/>
              <a:t>하게 풀기 위해서는 어쩔 수 없이 </a:t>
            </a:r>
            <a:r>
              <a:rPr lang="en-US" altLang="ko-KR" dirty="0"/>
              <a:t>photometric bundle adjustment</a:t>
            </a:r>
            <a:r>
              <a:rPr lang="ko-KR" altLang="en-US" dirty="0"/>
              <a:t>라는 방식을 </a:t>
            </a:r>
            <a:r>
              <a:rPr lang="ko-KR" altLang="en-US" dirty="0" err="1"/>
              <a:t>만들어내야한다</a:t>
            </a:r>
            <a:r>
              <a:rPr lang="en-US" altLang="ko-KR" dirty="0"/>
              <a:t>. Jointly : </a:t>
            </a:r>
            <a:r>
              <a:rPr lang="ko-KR" altLang="en-US" dirty="0"/>
              <a:t>공동으로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카메라 내부 파라</a:t>
            </a:r>
          </a:p>
          <a:p>
            <a:r>
              <a:rPr lang="ko-KR" altLang="en-US" dirty="0"/>
              <a:t>미터 및 노출에 매우 민감하며 카메라가 빠르게 움직이는 경우</a:t>
            </a:r>
          </a:p>
          <a:p>
            <a:r>
              <a:rPr lang="ko-KR" altLang="en-US" dirty="0"/>
              <a:t>쉽게 손실됩니다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• </a:t>
            </a:r>
            <a:r>
              <a:rPr lang="ko-KR" altLang="en-US" dirty="0" err="1"/>
              <a:t>루프백</a:t>
            </a:r>
            <a:r>
              <a:rPr lang="ko-KR" altLang="en-US" dirty="0"/>
              <a:t> 검출부는 </a:t>
            </a:r>
            <a:r>
              <a:rPr lang="en-US" altLang="ko-KR" dirty="0"/>
              <a:t>Direct method </a:t>
            </a:r>
            <a:r>
              <a:rPr lang="ko-KR" altLang="en-US" dirty="0"/>
              <a:t>에 의한 </a:t>
            </a:r>
            <a:r>
              <a:rPr lang="ko-KR" altLang="en-US" dirty="0" err="1"/>
              <a:t>루프백</a:t>
            </a:r>
            <a:r>
              <a:rPr lang="ko-KR" altLang="en-US" dirty="0"/>
              <a:t> 검출 방법이 </a:t>
            </a:r>
            <a:r>
              <a:rPr lang="ko-KR" altLang="en-US" dirty="0" err="1"/>
              <a:t>없</a:t>
            </a:r>
            <a:endParaRPr lang="ko-KR" altLang="en-US" dirty="0"/>
          </a:p>
          <a:p>
            <a:r>
              <a:rPr lang="ko-KR" altLang="en-US" dirty="0"/>
              <a:t>기 때문에 </a:t>
            </a:r>
            <a:r>
              <a:rPr lang="en-US" altLang="ko-KR" dirty="0"/>
              <a:t>LSD-SLAM</a:t>
            </a:r>
            <a:r>
              <a:rPr lang="ko-KR" altLang="en-US" dirty="0"/>
              <a:t>은 </a:t>
            </a:r>
            <a:r>
              <a:rPr lang="ko-KR" altLang="en-US" dirty="0" err="1"/>
              <a:t>루프백</a:t>
            </a:r>
            <a:r>
              <a:rPr lang="ko-KR" altLang="en-US" dirty="0"/>
              <a:t> </a:t>
            </a:r>
            <a:r>
              <a:rPr lang="ko-KR" altLang="en-US" dirty="0" err="1"/>
              <a:t>검출을위한</a:t>
            </a:r>
            <a:r>
              <a:rPr lang="ko-KR" altLang="en-US" dirty="0"/>
              <a:t> </a:t>
            </a:r>
            <a:r>
              <a:rPr lang="ko-KR" altLang="en-US" dirty="0" err="1"/>
              <a:t>특징점</a:t>
            </a:r>
            <a:r>
              <a:rPr lang="ko-KR" altLang="en-US" dirty="0"/>
              <a:t> 방식에 의존</a:t>
            </a:r>
          </a:p>
          <a:p>
            <a:r>
              <a:rPr lang="ko-KR" altLang="en-US" dirty="0" err="1"/>
              <a:t>해야하며</a:t>
            </a:r>
            <a:r>
              <a:rPr lang="en-US" altLang="ko-KR" dirty="0"/>
              <a:t>, </a:t>
            </a:r>
            <a:r>
              <a:rPr lang="ko-KR" altLang="en-US" dirty="0"/>
              <a:t>특징점의 계산을 완전히 없애지는 못한다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1289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Monocular SLAM</a:t>
            </a:r>
            <a:r>
              <a:rPr lang="ko-KR" altLang="en-US" dirty="0"/>
              <a:t>의 한가지 장점이자 과제는 </a:t>
            </a:r>
            <a:r>
              <a:rPr lang="en-US" altLang="ko-KR" dirty="0"/>
              <a:t>scale-ambiguity</a:t>
            </a:r>
            <a:r>
              <a:rPr lang="ko-KR" altLang="en-US" dirty="0"/>
              <a:t>가 있다는 점입니다</a:t>
            </a:r>
            <a:r>
              <a:rPr lang="en-US" altLang="ko-KR" dirty="0"/>
              <a:t>. </a:t>
            </a:r>
            <a:r>
              <a:rPr lang="ko-KR" altLang="en-US" dirty="0"/>
              <a:t>이 때문에 시간이 지날 수록 </a:t>
            </a:r>
            <a:r>
              <a:rPr lang="en-US" altLang="ko-KR" dirty="0"/>
              <a:t>scale drift</a:t>
            </a:r>
            <a:r>
              <a:rPr lang="ko-KR" altLang="en-US" dirty="0"/>
              <a:t>현상이 나타나 에러의 주요한 원인이 됩니다</a:t>
            </a:r>
            <a:r>
              <a:rPr lang="en-US" altLang="ko-KR" dirty="0"/>
              <a:t>. </a:t>
            </a:r>
            <a:r>
              <a:rPr lang="ko-KR" altLang="en-US" dirty="0"/>
              <a:t>하지만 이러한 성질을 이용하여 스케일이 다른 환경에 대하여 자연스러운 스케일 변환이 가능하도록 만들기도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LSD-SLAM</a:t>
            </a:r>
            <a:r>
              <a:rPr lang="ko-KR" altLang="en-US" dirty="0"/>
              <a:t>이 </a:t>
            </a:r>
            <a:r>
              <a:rPr lang="en-US" altLang="ko-KR" dirty="0"/>
              <a:t>Direct SLAM</a:t>
            </a:r>
            <a:r>
              <a:rPr lang="ko-KR" altLang="en-US" dirty="0"/>
              <a:t>인 이유에 대해서 잠시 설명하자면</a:t>
            </a:r>
            <a:r>
              <a:rPr lang="en-US" altLang="ko-KR" dirty="0"/>
              <a:t>…</a:t>
            </a:r>
            <a:br>
              <a:rPr lang="en-US" altLang="ko-KR" dirty="0"/>
            </a:br>
            <a:r>
              <a:rPr lang="en-US" altLang="ko-KR" dirty="0"/>
              <a:t>Keyframe </a:t>
            </a:r>
            <a:r>
              <a:rPr lang="ko-KR" altLang="en-US" dirty="0"/>
              <a:t>이미지와 카메라에서 방금 들어온 최신 이미지가 있을 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이 이미지를 어떤 </a:t>
            </a:r>
            <a:r>
              <a:rPr lang="en-US" altLang="ko-KR" dirty="0"/>
              <a:t>rigid body motion (i.e. 3d rotation + 3d translation)</a:t>
            </a:r>
            <a:r>
              <a:rPr lang="ko-KR" altLang="en-US" dirty="0"/>
              <a:t>으로 </a:t>
            </a:r>
            <a:r>
              <a:rPr lang="en-US" altLang="ko-KR" dirty="0"/>
              <a:t>warp</a:t>
            </a:r>
            <a:r>
              <a:rPr lang="ko-KR" altLang="en-US" dirty="0"/>
              <a:t>해야</a:t>
            </a:r>
            <a:r>
              <a:rPr lang="en-US" altLang="ko-KR" dirty="0"/>
              <a:t>, keyframe </a:t>
            </a:r>
            <a:r>
              <a:rPr lang="ko-KR" altLang="en-US" dirty="0"/>
              <a:t>이미지와 똑같이 생기는가</a:t>
            </a:r>
            <a:r>
              <a:rPr lang="en-US" altLang="ko-KR" dirty="0"/>
              <a:t>? </a:t>
            </a:r>
            <a:r>
              <a:rPr lang="ko-KR" altLang="en-US" dirty="0"/>
              <a:t>라는 문제를 푸는 것이다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여기서 </a:t>
            </a:r>
            <a:r>
              <a:rPr lang="en-US" altLang="ko-KR" dirty="0"/>
              <a:t>keyframe </a:t>
            </a:r>
            <a:r>
              <a:rPr lang="ko-KR" altLang="en-US" dirty="0"/>
              <a:t>이미지와 현재 이미지에서의 밝기를 </a:t>
            </a:r>
            <a:r>
              <a:rPr lang="en-US" altLang="ko-KR" dirty="0"/>
              <a:t>(intensity) </a:t>
            </a:r>
            <a:r>
              <a:rPr lang="ko-KR" altLang="en-US" dirty="0"/>
              <a:t>비교하기 때문에</a:t>
            </a:r>
            <a:r>
              <a:rPr lang="en-US" altLang="ko-KR" dirty="0"/>
              <a:t>, Direct </a:t>
            </a:r>
            <a:r>
              <a:rPr lang="ko-KR" altLang="en-US" dirty="0"/>
              <a:t>방식이라고 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4673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Monocular SLAM</a:t>
            </a:r>
            <a:r>
              <a:rPr lang="ko-KR" altLang="en-US" dirty="0"/>
              <a:t>의 한가지 장점이자 과제는 </a:t>
            </a:r>
            <a:r>
              <a:rPr lang="en-US" altLang="ko-KR" dirty="0"/>
              <a:t>scale-ambiguity</a:t>
            </a:r>
            <a:r>
              <a:rPr lang="ko-KR" altLang="en-US" dirty="0"/>
              <a:t>가 있다는 점입니다</a:t>
            </a:r>
            <a:r>
              <a:rPr lang="en-US" altLang="ko-KR" dirty="0"/>
              <a:t>. </a:t>
            </a:r>
            <a:r>
              <a:rPr lang="ko-KR" altLang="en-US" dirty="0"/>
              <a:t>이 때문에 시간이 지날 수록 </a:t>
            </a:r>
            <a:r>
              <a:rPr lang="en-US" altLang="ko-KR" dirty="0"/>
              <a:t>scale drift</a:t>
            </a:r>
            <a:r>
              <a:rPr lang="ko-KR" altLang="en-US" dirty="0"/>
              <a:t>현상이 나타나 에러의 주요한 원인이 됩니다</a:t>
            </a:r>
            <a:r>
              <a:rPr lang="en-US" altLang="ko-KR" dirty="0"/>
              <a:t>. </a:t>
            </a:r>
            <a:r>
              <a:rPr lang="ko-KR" altLang="en-US" dirty="0"/>
              <a:t>하지만 이러한 성질을 이용하여 스케일이 다른 환경에 대하여 자연스러운 스케일 변환이 가능하도록 만들기도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피쳐</a:t>
            </a:r>
            <a:r>
              <a:rPr lang="ko-KR" altLang="en-US" dirty="0"/>
              <a:t> 기반의 방법은 전체 문제를 두개로 나눕니다</a:t>
            </a:r>
            <a:r>
              <a:rPr lang="en-US" altLang="ko-KR" dirty="0"/>
              <a:t>. </a:t>
            </a:r>
            <a:r>
              <a:rPr lang="ko-KR" altLang="en-US" dirty="0"/>
              <a:t>하나는 이미지로부터 </a:t>
            </a:r>
            <a:r>
              <a:rPr lang="ko-KR" altLang="en-US" dirty="0" err="1"/>
              <a:t>피쳐를</a:t>
            </a:r>
            <a:r>
              <a:rPr lang="ko-KR" altLang="en-US" dirty="0"/>
              <a:t> 추출하는 단계</a:t>
            </a:r>
            <a:r>
              <a:rPr lang="en-US" altLang="ko-KR" dirty="0"/>
              <a:t>, </a:t>
            </a:r>
            <a:r>
              <a:rPr lang="ko-KR" altLang="en-US" dirty="0"/>
              <a:t>다른 하나는 </a:t>
            </a:r>
            <a:r>
              <a:rPr lang="ko-KR" altLang="en-US" dirty="0" err="1"/>
              <a:t>피쳐만으로부터</a:t>
            </a:r>
            <a:r>
              <a:rPr lang="ko-KR" altLang="en-US" dirty="0"/>
              <a:t> 카메라 위치와 장면의 구조를 계산하는 단계입니다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접근법에 기인하여 </a:t>
            </a:r>
            <a:r>
              <a:rPr lang="ko-KR" altLang="en-US" dirty="0" err="1"/>
              <a:t>피쳐</a:t>
            </a:r>
            <a:r>
              <a:rPr lang="ko-KR" altLang="en-US" dirty="0"/>
              <a:t> 타입에 의한 정보만 활용할 수 있게 됩니다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ko-KR" altLang="en-US" dirty="0" err="1"/>
              <a:t>피쳐가</a:t>
            </a:r>
            <a:r>
              <a:rPr lang="ko-KR" altLang="en-US" dirty="0"/>
              <a:t> 아닌 나머지 정보들은 사용할 수 없게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이미지 픽셀 값을 사용하여 직접 구조를 계산하는 방법입니다</a:t>
            </a:r>
            <a:r>
              <a:rPr lang="en-US" altLang="ko-KR" dirty="0"/>
              <a:t>. </a:t>
            </a:r>
            <a:r>
              <a:rPr lang="ko-KR" altLang="en-US" dirty="0"/>
              <a:t>높은 정확도와 강인함을 가집니다</a:t>
            </a:r>
            <a:r>
              <a:rPr lang="en-US" altLang="ko-KR" dirty="0"/>
              <a:t>. </a:t>
            </a:r>
            <a:r>
              <a:rPr lang="ko-KR" altLang="en-US" dirty="0"/>
              <a:t>이 방법은 주로 </a:t>
            </a:r>
            <a:r>
              <a:rPr lang="en-US" altLang="ko-KR" dirty="0"/>
              <a:t>RGB-D</a:t>
            </a:r>
            <a:r>
              <a:rPr lang="ko-KR" altLang="en-US" dirty="0"/>
              <a:t>를 이용하거나 스테레오 센서를 이용하는 것이 일반적이고 최근 단안 카메라에서의 논문들이 제안되었습니다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556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8786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3457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2182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dirty="0"/>
              <a:t>LSD-SLAM</a:t>
            </a:r>
            <a:r>
              <a:rPr lang="ko-KR" altLang="en-US" dirty="0"/>
              <a:t>을 초기화하기 위해 첫 키 프레임은 랜덤 깊이 </a:t>
            </a:r>
            <a:r>
              <a:rPr lang="ko-KR" altLang="en-US" dirty="0" err="1"/>
              <a:t>맵과</a:t>
            </a:r>
            <a:r>
              <a:rPr lang="ko-KR" altLang="en-US" dirty="0"/>
              <a:t> 큰 분산을 가지도록 합니다</a:t>
            </a:r>
            <a:r>
              <a:rPr lang="en-US" altLang="ko-KR" dirty="0"/>
              <a:t>. </a:t>
            </a:r>
            <a:r>
              <a:rPr lang="ko-KR" altLang="en-US" dirty="0"/>
              <a:t>초반 </a:t>
            </a:r>
            <a:r>
              <a:rPr lang="en-US" altLang="ko-KR" dirty="0"/>
              <a:t>1</a:t>
            </a:r>
            <a:r>
              <a:rPr lang="ko-KR" altLang="en-US" dirty="0"/>
              <a:t>초 동안 충분히 카메라가 움직이게 되면 알고리즘이 주어진 환경을 고정하고</a:t>
            </a:r>
            <a:r>
              <a:rPr lang="en-US" altLang="ko-KR" dirty="0"/>
              <a:t>, </a:t>
            </a:r>
            <a:r>
              <a:rPr lang="ko-KR" altLang="en-US" dirty="0"/>
              <a:t>그 뒤 몇개의 키 프레임이 들어오면 올바른 깊이를 구성할 수 있게 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21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맵은</a:t>
            </a:r>
            <a:r>
              <a:rPr lang="ko-KR" altLang="en-US" dirty="0"/>
              <a:t> 키 프레임의 그래프로 표현됩니다</a:t>
            </a:r>
            <a:r>
              <a:rPr lang="en-US" altLang="ko-KR" dirty="0"/>
              <a:t>. </a:t>
            </a:r>
            <a:r>
              <a:rPr lang="ko-KR" altLang="en-US" dirty="0"/>
              <a:t>각 키 프레임 </a:t>
            </a:r>
            <a:r>
              <a:rPr lang="en-US" altLang="ko-KR" dirty="0"/>
              <a:t>$</a:t>
            </a:r>
            <a:r>
              <a:rPr lang="en-US" altLang="ko-KR" dirty="0" err="1"/>
              <a:t>K_i</a:t>
            </a:r>
            <a:r>
              <a:rPr lang="en-US" altLang="ko-KR" dirty="0"/>
              <a:t>$</a:t>
            </a:r>
            <a:r>
              <a:rPr lang="ko-KR" altLang="en-US" dirty="0"/>
              <a:t>는 카메라 이미지 </a:t>
            </a:r>
            <a:r>
              <a:rPr lang="en-US" altLang="ko-KR" dirty="0"/>
              <a:t>$</a:t>
            </a:r>
            <a:r>
              <a:rPr lang="en-US" altLang="ko-KR" dirty="0" err="1"/>
              <a:t>I_i</a:t>
            </a:r>
            <a:r>
              <a:rPr lang="en-US" altLang="ko-KR" dirty="0"/>
              <a:t>$</a:t>
            </a:r>
            <a:r>
              <a:rPr lang="ko-KR" altLang="en-US" dirty="0"/>
              <a:t>와 역 깊이 맵 </a:t>
            </a:r>
            <a:r>
              <a:rPr lang="en-US" altLang="ko-KR" dirty="0"/>
              <a:t>$</a:t>
            </a:r>
            <a:r>
              <a:rPr lang="en-US" altLang="ko-KR" dirty="0" err="1"/>
              <a:t>D_i</a:t>
            </a:r>
            <a:r>
              <a:rPr lang="en-US" altLang="ko-KR" dirty="0"/>
              <a:t>$, </a:t>
            </a:r>
            <a:r>
              <a:rPr lang="ko-KR" altLang="en-US" dirty="0"/>
              <a:t>역 깊이 </a:t>
            </a:r>
            <a:r>
              <a:rPr lang="ko-KR" altLang="en-US" dirty="0" err="1"/>
              <a:t>맵의</a:t>
            </a:r>
            <a:r>
              <a:rPr lang="ko-KR" altLang="en-US" dirty="0"/>
              <a:t> 분산 </a:t>
            </a:r>
            <a:r>
              <a:rPr lang="en-US" altLang="ko-KR" dirty="0"/>
              <a:t>$</a:t>
            </a:r>
            <a:r>
              <a:rPr lang="en-US" altLang="ko-KR" dirty="0" err="1"/>
              <a:t>V_i</a:t>
            </a:r>
            <a:r>
              <a:rPr lang="en-US" altLang="ko-KR" dirty="0"/>
              <a:t>$</a:t>
            </a:r>
            <a:r>
              <a:rPr lang="ko-KR" altLang="en-US" dirty="0"/>
              <a:t>으로 이루어집니다</a:t>
            </a:r>
            <a:r>
              <a:rPr lang="en-US" altLang="ko-KR" dirty="0"/>
              <a:t>. </a:t>
            </a:r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깊이 </a:t>
            </a:r>
            <a:r>
              <a:rPr lang="ko-KR" altLang="en-US" dirty="0" err="1"/>
              <a:t>맵과</a:t>
            </a:r>
            <a:r>
              <a:rPr lang="ko-KR" altLang="en-US" dirty="0"/>
              <a:t> 그 분산은 픽셀 </a:t>
            </a:r>
            <a:r>
              <a:rPr lang="ko-KR" altLang="en-US" dirty="0" err="1"/>
              <a:t>저네가</a:t>
            </a:r>
            <a:r>
              <a:rPr lang="ko-KR" altLang="en-US" dirty="0"/>
              <a:t> 아닌 일부로 </a:t>
            </a:r>
            <a:r>
              <a:rPr lang="ko-KR" altLang="en-US" dirty="0" err="1"/>
              <a:t>구성되어있으며</a:t>
            </a:r>
            <a:r>
              <a:rPr lang="ko-KR" altLang="en-US" dirty="0"/>
              <a:t> 전체 픽셀 영역 중 픽셀 값 </a:t>
            </a:r>
            <a:r>
              <a:rPr lang="ko-KR" altLang="en-US" dirty="0" err="1"/>
              <a:t>그래디언트가</a:t>
            </a:r>
            <a:r>
              <a:rPr lang="ko-KR" altLang="en-US" dirty="0"/>
              <a:t> 충분히 높은 부분 인근에만 해당됩니다</a:t>
            </a:r>
            <a:r>
              <a:rPr lang="en-US" altLang="ko-KR" dirty="0"/>
              <a:t>. </a:t>
            </a:r>
          </a:p>
          <a:p>
            <a:pPr algn="l"/>
            <a:r>
              <a:rPr lang="ko-KR" altLang="en-US" sz="1800" dirty="0">
                <a:effectLst/>
              </a:rPr>
              <a:t>이를 통해 사진에서 보이는 물체들의 거리를 짐작할 수 있습니다</a:t>
            </a:r>
            <a:r>
              <a:rPr lang="en-US" altLang="ko-KR" sz="1800" dirty="0">
                <a:effectLst/>
              </a:rPr>
              <a:t>. </a:t>
            </a:r>
            <a:r>
              <a:rPr lang="ko-KR" altLang="en-US" sz="1800" dirty="0">
                <a:effectLst/>
              </a:rPr>
              <a:t>이 결과물을  </a:t>
            </a:r>
            <a:r>
              <a:rPr lang="en-US" altLang="ko-KR" sz="1800" dirty="0">
                <a:effectLst/>
              </a:rPr>
              <a:t>dense depth map</a:t>
            </a:r>
            <a:r>
              <a:rPr lang="ko-KR" altLang="en-US" sz="1800" dirty="0">
                <a:effectLst/>
              </a:rPr>
              <a:t>이라 하겠습니다</a:t>
            </a:r>
            <a:r>
              <a:rPr lang="en-US" altLang="ko-KR" sz="1800" dirty="0">
                <a:effectLst/>
              </a:rPr>
              <a:t>.</a:t>
            </a:r>
          </a:p>
          <a:p>
            <a:pPr algn="l"/>
            <a:r>
              <a:rPr lang="en-US" altLang="ko-KR" sz="1800" dirty="0">
                <a:effectLst/>
              </a:rPr>
              <a:t>SLAM</a:t>
            </a:r>
            <a:r>
              <a:rPr lang="ko-KR" altLang="en-US" sz="1800" dirty="0">
                <a:effectLst/>
              </a:rPr>
              <a:t>에서 </a:t>
            </a:r>
            <a:r>
              <a:rPr lang="en-US" altLang="ko-KR" sz="1800" dirty="0">
                <a:effectLst/>
              </a:rPr>
              <a:t>dense depth</a:t>
            </a:r>
            <a:r>
              <a:rPr lang="ko-KR" altLang="en-US" sz="1800" dirty="0">
                <a:effectLst/>
              </a:rPr>
              <a:t>를 모두 사용하기에는 상당히 많은 시간이 걸리는 데다가 결정적으로 모든 </a:t>
            </a:r>
            <a:r>
              <a:rPr lang="en-US" altLang="ko-KR" sz="1800" dirty="0">
                <a:effectLst/>
              </a:rPr>
              <a:t>dense depth</a:t>
            </a:r>
            <a:r>
              <a:rPr lang="ko-KR" altLang="en-US" sz="1800" dirty="0">
                <a:effectLst/>
              </a:rPr>
              <a:t>가 사용되지 않기 때문에 이를 </a:t>
            </a:r>
            <a:r>
              <a:rPr lang="en-US" altLang="ko-KR" sz="1800" dirty="0">
                <a:effectLst/>
              </a:rPr>
              <a:t>SLAM</a:t>
            </a:r>
            <a:r>
              <a:rPr lang="ko-KR" altLang="en-US" sz="1800" dirty="0">
                <a:effectLst/>
              </a:rPr>
              <a:t>에 사용하기엔 매우 부적절하다고 할 수 있습니다</a:t>
            </a:r>
            <a:r>
              <a:rPr lang="en-US" altLang="ko-KR" sz="1800" dirty="0">
                <a:effectLst/>
              </a:rPr>
              <a:t>.</a:t>
            </a:r>
          </a:p>
          <a:p>
            <a:pPr algn="l"/>
            <a:endParaRPr lang="en-US" altLang="ko-KR" sz="1800" dirty="0">
              <a:effectLst/>
            </a:endParaRPr>
          </a:p>
          <a:p>
            <a:pPr algn="l"/>
            <a:r>
              <a:rPr lang="en-US" altLang="ko-KR" dirty="0">
                <a:effectLst/>
              </a:rPr>
              <a:t>dense depth map</a:t>
            </a:r>
            <a:r>
              <a:rPr lang="ko-KR" altLang="en-US" dirty="0">
                <a:effectLst/>
              </a:rPr>
              <a:t>에서 필요하지 않은 부분을 </a:t>
            </a:r>
            <a:r>
              <a:rPr lang="en-US" altLang="ko-KR" dirty="0">
                <a:effectLst/>
              </a:rPr>
              <a:t>Gaussian </a:t>
            </a:r>
            <a:r>
              <a:rPr lang="ko-KR" altLang="en-US" dirty="0">
                <a:effectLst/>
              </a:rPr>
              <a:t>확률 분포를 사용하여 처리하고 남은 부분들을 나타낸 것입니다</a:t>
            </a:r>
            <a:r>
              <a:rPr lang="en-US" altLang="ko-KR" dirty="0">
                <a:effectLst/>
              </a:rPr>
              <a:t>. Feature-based </a:t>
            </a:r>
            <a:r>
              <a:rPr lang="ko-KR" altLang="en-US" dirty="0">
                <a:effectLst/>
              </a:rPr>
              <a:t>방식에서 </a:t>
            </a:r>
            <a:r>
              <a:rPr lang="en-US" altLang="ko-KR" dirty="0">
                <a:effectLst/>
              </a:rPr>
              <a:t>Feature</a:t>
            </a:r>
            <a:r>
              <a:rPr lang="ko-KR" altLang="en-US" dirty="0">
                <a:effectLst/>
              </a:rPr>
              <a:t>를 검출하였을 때와 유사한 부분들이 남아있는 것을 볼 수 있습니다</a:t>
            </a:r>
            <a:r>
              <a:rPr lang="en-US" altLang="ko-KR" dirty="0">
                <a:effectLst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1399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6358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2342885" y="1493242"/>
            <a:ext cx="9538230" cy="3009636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2342885" y="4583906"/>
            <a:ext cx="9538230" cy="103022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  <a:lvl2pPr marL="0" indent="228600" algn="ctr">
              <a:spcBef>
                <a:spcPts val="0"/>
              </a:spcBef>
              <a:buSzTx/>
              <a:buNone/>
              <a:defRPr sz="2800"/>
            </a:lvl2pPr>
            <a:lvl3pPr marL="0" indent="457200" algn="ctr">
              <a:spcBef>
                <a:spcPts val="0"/>
              </a:spcBef>
              <a:buSzTx/>
              <a:buNone/>
              <a:defRPr sz="2800"/>
            </a:lvl3pPr>
            <a:lvl4pPr marL="0" indent="685800" algn="ctr">
              <a:spcBef>
                <a:spcPts val="0"/>
              </a:spcBef>
              <a:buSzTx/>
              <a:buNone/>
              <a:defRPr sz="2800"/>
            </a:lvl4pPr>
            <a:lvl5pPr marL="0" indent="914400" algn="ctr">
              <a:spcBef>
                <a:spcPts val="0"/>
              </a:spcBef>
              <a:buSzTx/>
              <a:buNone/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1185333" y="0"/>
            <a:ext cx="11853334" cy="8890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342885" y="2940182"/>
            <a:ext cx="9538230" cy="3009636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7308784" y="578776"/>
            <a:ext cx="4861719" cy="75009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053497" y="578776"/>
            <a:ext cx="4861720" cy="3634714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t>제목 텍스트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053497" y="4340820"/>
            <a:ext cx="4861720" cy="373889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  <a:lvl2pPr marL="0" indent="228600" algn="ctr">
              <a:spcBef>
                <a:spcPts val="0"/>
              </a:spcBef>
              <a:buSzTx/>
              <a:buNone/>
              <a:defRPr sz="2800"/>
            </a:lvl2pPr>
            <a:lvl3pPr marL="0" indent="457200" algn="ctr">
              <a:spcBef>
                <a:spcPts val="0"/>
              </a:spcBef>
              <a:buSzTx/>
              <a:buNone/>
              <a:defRPr sz="2800"/>
            </a:lvl3pPr>
            <a:lvl4pPr marL="0" indent="685800" algn="ctr">
              <a:spcBef>
                <a:spcPts val="0"/>
              </a:spcBef>
              <a:buSzTx/>
              <a:buNone/>
              <a:defRPr sz="2800"/>
            </a:lvl4pPr>
            <a:lvl5pPr marL="0" indent="914400" algn="ctr">
              <a:spcBef>
                <a:spcPts val="0"/>
              </a:spcBef>
              <a:buSzTx/>
              <a:buNone/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7308783" y="2372981"/>
            <a:ext cx="4861720" cy="572988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053497" y="2372981"/>
            <a:ext cx="4861720" cy="5729884"/>
          </a:xfrm>
          <a:prstGeom prst="rect">
            <a:avLst/>
          </a:prstGeom>
        </p:spPr>
        <p:txBody>
          <a:bodyPr/>
          <a:lstStyle>
            <a:lvl1pPr marL="293914" indent="-293914">
              <a:spcBef>
                <a:spcPts val="2900"/>
              </a:spcBef>
              <a:defRPr sz="2400"/>
            </a:lvl1pPr>
            <a:lvl2pPr marL="636814" indent="-293914">
              <a:spcBef>
                <a:spcPts val="2900"/>
              </a:spcBef>
              <a:defRPr sz="2400"/>
            </a:lvl2pPr>
            <a:lvl3pPr marL="979714" indent="-293914">
              <a:spcBef>
                <a:spcPts val="2900"/>
              </a:spcBef>
              <a:defRPr sz="2400"/>
            </a:lvl3pPr>
            <a:lvl4pPr marL="1322614" indent="-293914">
              <a:spcBef>
                <a:spcPts val="2900"/>
              </a:spcBef>
              <a:defRPr sz="2400"/>
            </a:lvl4pPr>
            <a:lvl5pPr marL="1665514" indent="-293914">
              <a:spcBef>
                <a:spcPts val="2900"/>
              </a:spcBef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053497" y="1157552"/>
            <a:ext cx="10117006" cy="6574896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7308784" y="4641784"/>
            <a:ext cx="4861719" cy="343793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7314451" y="810286"/>
            <a:ext cx="4861720" cy="343793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2053497" y="810286"/>
            <a:ext cx="4861720" cy="726942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2342885" y="5799335"/>
            <a:ext cx="9538230" cy="431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2342885" y="3889375"/>
            <a:ext cx="9538230" cy="62507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053497" y="405143"/>
            <a:ext cx="10117006" cy="196783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053497" y="2372981"/>
            <a:ext cx="10117006" cy="57298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953585" y="8432766"/>
            <a:ext cx="305254" cy="333905"/>
          </a:xfrm>
          <a:prstGeom prst="rect">
            <a:avLst/>
          </a:prstGeom>
          <a:ln w="3175">
            <a:miter lim="400000"/>
          </a:ln>
        </p:spPr>
        <p:txBody>
          <a:bodyPr wrap="none" lIns="46302" tIns="46302" rIns="46302" bIns="46302">
            <a:spAutoFit/>
          </a:bodyPr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titleStyle>
    <p:bodyStyle>
      <a:lvl1pPr marL="3951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8396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12841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17286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21731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26176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30621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35066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39511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bodyStyle>
    <p:otherStyle>
      <a:lvl1pPr marL="0" marR="0" indent="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21" name="Shape 121"/>
          <p:cNvSpPr/>
          <p:nvPr/>
        </p:nvSpPr>
        <p:spPr>
          <a:xfrm>
            <a:off x="776784" y="3020087"/>
            <a:ext cx="3752160" cy="10476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altLang="ko-KR" sz="2400" b="1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LSD-SLAM</a:t>
            </a:r>
          </a:p>
          <a:p>
            <a: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altLang="ko-KR" sz="2400" b="1" spc="-150" dirty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Paper Review</a:t>
            </a:r>
          </a:p>
          <a:p>
            <a:pPr algn="r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endParaRPr lang="en-US" altLang="ko-KR" sz="1400" spc="-3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537633" y="2943357"/>
            <a:ext cx="68462" cy="1048677"/>
          </a:xfrm>
          <a:prstGeom prst="rect">
            <a:avLst/>
          </a:prstGeom>
          <a:blipFill>
            <a:blip r:embed="rId4"/>
          </a:blipFill>
          <a:ln w="3175"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445441" y="7959679"/>
            <a:ext cx="1462473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 algn="l">
              <a:defRPr sz="2000" spc="-200">
                <a:solidFill>
                  <a:srgbClr val="4F4F4F"/>
                </a:solidFill>
              </a:defRPr>
            </a:pPr>
            <a:r>
              <a:rPr lang="ko-KR" altLang="en-US" sz="18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발표자 </a:t>
            </a:r>
            <a:r>
              <a:rPr lang="en-US" altLang="ko-KR" sz="18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: </a:t>
            </a:r>
            <a:r>
              <a:rPr lang="ko-KR" altLang="en-US" sz="18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고대걸</a:t>
            </a:r>
            <a:endParaRPr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124" name="Shape 124"/>
          <p:cNvSpPr/>
          <p:nvPr/>
        </p:nvSpPr>
        <p:spPr>
          <a:xfrm flipV="1">
            <a:off x="-8467" y="8501575"/>
            <a:ext cx="388425" cy="388425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398" name="Shape 398"/>
          <p:cNvSpPr/>
          <p:nvPr/>
        </p:nvSpPr>
        <p:spPr>
          <a:xfrm>
            <a:off x="1232899" y="2665103"/>
            <a:ext cx="12219421" cy="5691495"/>
          </a:xfrm>
          <a:prstGeom prst="rect">
            <a:avLst/>
          </a:prstGeom>
          <a:solidFill>
            <a:srgbClr val="FFFFFF">
              <a:alpha val="50947"/>
            </a:srgbClr>
          </a:solidFill>
          <a:ln w="12700">
            <a:solidFill>
              <a:srgbClr val="A6AAA9">
                <a:alpha val="50947"/>
              </a:srgbClr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b="1"/>
          </a:p>
        </p:txBody>
      </p:sp>
      <p:sp>
        <p:nvSpPr>
          <p:cNvPr id="400" name="Shape 40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820430" y="817302"/>
            <a:ext cx="1492930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LSD-SLAM</a:t>
            </a:r>
          </a:p>
        </p:txBody>
      </p:sp>
      <p:sp>
        <p:nvSpPr>
          <p:cNvPr id="403" name="Shape 403"/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415" name="Shape 415"/>
          <p:cNvSpPr/>
          <p:nvPr/>
        </p:nvSpPr>
        <p:spPr>
          <a:xfrm>
            <a:off x="1232899" y="2658928"/>
            <a:ext cx="12219421" cy="5697670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b="1"/>
          </a:p>
        </p:txBody>
      </p:sp>
      <p:sp>
        <p:nvSpPr>
          <p:cNvPr id="19" name="Shape 416">
            <a:extLst>
              <a:ext uri="{FF2B5EF4-FFF2-40B4-BE49-F238E27FC236}">
                <a16:creationId xmlns:a16="http://schemas.microsoft.com/office/drawing/2014/main" id="{5FFCA081-4840-8D00-4C98-58583F3F25AF}"/>
              </a:ext>
            </a:extLst>
          </p:cNvPr>
          <p:cNvSpPr/>
          <p:nvPr/>
        </p:nvSpPr>
        <p:spPr>
          <a:xfrm>
            <a:off x="1492788" y="2475185"/>
            <a:ext cx="2691977" cy="355118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 marL="342900" indent="-342900">
              <a:buAutoNum type="arabicPeriod"/>
            </a:pPr>
            <a:r>
              <a:rPr lang="en-US" b="1" spc="0" dirty="0">
                <a:ln>
                  <a:solidFill>
                    <a:srgbClr val="000000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Tracking New Frames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8A1CFA-189E-D6B3-E72C-208ADF252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520" y="3283483"/>
            <a:ext cx="5981089" cy="2374402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7146CB2-77D8-DCD4-43D4-AB406F1BA7F7}"/>
              </a:ext>
            </a:extLst>
          </p:cNvPr>
          <p:cNvCxnSpPr/>
          <p:nvPr/>
        </p:nvCxnSpPr>
        <p:spPr>
          <a:xfrm>
            <a:off x="2436928" y="4250724"/>
            <a:ext cx="3939159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더하기 기호 6">
            <a:extLst>
              <a:ext uri="{FF2B5EF4-FFF2-40B4-BE49-F238E27FC236}">
                <a16:creationId xmlns:a16="http://schemas.microsoft.com/office/drawing/2014/main" id="{635E4202-3D9F-006F-40F3-C742BA3488D6}"/>
              </a:ext>
            </a:extLst>
          </p:cNvPr>
          <p:cNvSpPr/>
          <p:nvPr/>
        </p:nvSpPr>
        <p:spPr>
          <a:xfrm>
            <a:off x="6759886" y="5056113"/>
            <a:ext cx="1101360" cy="1054952"/>
          </a:xfrm>
          <a:prstGeom prst="mathPlus">
            <a:avLst>
              <a:gd name="adj1" fmla="val 17921"/>
            </a:avLst>
          </a:prstGeom>
          <a:blipFill rotWithShape="1">
            <a:blip r:embed="rId5"/>
            <a:srcRect/>
            <a:tile tx="0" ty="0" sx="100000" sy="100000" flip="none" algn="tl"/>
          </a:blipFill>
          <a:ln w="3175" cap="flat">
            <a:noFill/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A7624D-D68B-C232-AE05-9775F1C59ADB}"/>
              </a:ext>
            </a:extLst>
          </p:cNvPr>
          <p:cNvSpPr txBox="1"/>
          <p:nvPr/>
        </p:nvSpPr>
        <p:spPr>
          <a:xfrm>
            <a:off x="7890519" y="6223552"/>
            <a:ext cx="5202193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Arial" panose="020B0604020202020204" pitchFamily="34" charset="0"/>
              </a:rPr>
              <a:t>Minimization is performed using iteratively re-weighted Gauss-Newton optimization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509547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398" name="Shape 398"/>
          <p:cNvSpPr/>
          <p:nvPr/>
        </p:nvSpPr>
        <p:spPr>
          <a:xfrm>
            <a:off x="1232899" y="2665103"/>
            <a:ext cx="12219421" cy="5691495"/>
          </a:xfrm>
          <a:prstGeom prst="rect">
            <a:avLst/>
          </a:prstGeom>
          <a:solidFill>
            <a:srgbClr val="FFFFFF">
              <a:alpha val="50947"/>
            </a:srgbClr>
          </a:solidFill>
          <a:ln w="12700">
            <a:solidFill>
              <a:srgbClr val="A6AAA9">
                <a:alpha val="50947"/>
              </a:srgbClr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rPr lang="en-US" altLang="ko-KR">
                <a:effectLst/>
                <a:latin typeface="Arial" panose="020B0604020202020204" pitchFamily="34" charset="0"/>
              </a:rPr>
              <a:t>Depth Map Refinemen</a:t>
            </a:r>
            <a:endParaRPr b="1" dirty="0"/>
          </a:p>
        </p:txBody>
      </p:sp>
      <p:sp>
        <p:nvSpPr>
          <p:cNvPr id="400" name="Shape 40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820430" y="817302"/>
            <a:ext cx="1492930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LSD-SLAM</a:t>
            </a:r>
          </a:p>
        </p:txBody>
      </p:sp>
      <p:sp>
        <p:nvSpPr>
          <p:cNvPr id="403" name="Shape 403"/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415" name="Shape 415"/>
          <p:cNvSpPr/>
          <p:nvPr/>
        </p:nvSpPr>
        <p:spPr>
          <a:xfrm>
            <a:off x="1232899" y="2658928"/>
            <a:ext cx="12219421" cy="5697670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b="1"/>
          </a:p>
        </p:txBody>
      </p:sp>
      <p:sp>
        <p:nvSpPr>
          <p:cNvPr id="19" name="Shape 416">
            <a:extLst>
              <a:ext uri="{FF2B5EF4-FFF2-40B4-BE49-F238E27FC236}">
                <a16:creationId xmlns:a16="http://schemas.microsoft.com/office/drawing/2014/main" id="{5FFCA081-4840-8D00-4C98-58583F3F25AF}"/>
              </a:ext>
            </a:extLst>
          </p:cNvPr>
          <p:cNvSpPr/>
          <p:nvPr/>
        </p:nvSpPr>
        <p:spPr>
          <a:xfrm>
            <a:off x="1492788" y="2475185"/>
            <a:ext cx="2776935" cy="355118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b="1" spc="0" dirty="0">
                <a:ln>
                  <a:solidFill>
                    <a:srgbClr val="000000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2.  Depth Map Estimation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6BD6E3-15B7-14E1-DDC7-A7E48B08C0CC}"/>
              </a:ext>
            </a:extLst>
          </p:cNvPr>
          <p:cNvSpPr txBox="1"/>
          <p:nvPr/>
        </p:nvSpPr>
        <p:spPr>
          <a:xfrm>
            <a:off x="1619152" y="3236704"/>
            <a:ext cx="7512491" cy="107721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14350" indent="-514350" algn="l">
              <a:buAutoNum type="arabicPeriod"/>
            </a:pPr>
            <a:r>
              <a:rPr lang="en-US" altLang="ko-KR" dirty="0">
                <a:effectLst/>
                <a:latin typeface="Arial" panose="020B0604020202020204" pitchFamily="34" charset="0"/>
              </a:rPr>
              <a:t>Keyframe Selection</a:t>
            </a:r>
          </a:p>
          <a:p>
            <a:pPr marL="514350" indent="-514350" algn="l">
              <a:buAutoNum type="arabicPeriod"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4F473E-B385-8D4A-51ED-D0DEFB44D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870" y="4009341"/>
            <a:ext cx="5057775" cy="1133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551A37-A6F1-D569-77ED-AEFAD5864AFB}"/>
              </a:ext>
            </a:extLst>
          </p:cNvPr>
          <p:cNvSpPr txBox="1"/>
          <p:nvPr/>
        </p:nvSpPr>
        <p:spPr>
          <a:xfrm>
            <a:off x="1619152" y="5507763"/>
            <a:ext cx="4359118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2. Depth Map Creation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6AEC3-BDB5-BBE3-E71F-6E7365B95F6F}"/>
              </a:ext>
            </a:extLst>
          </p:cNvPr>
          <p:cNvSpPr txBox="1"/>
          <p:nvPr/>
        </p:nvSpPr>
        <p:spPr>
          <a:xfrm>
            <a:off x="667729" y="6439450"/>
            <a:ext cx="7203988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</a:rPr>
              <a:t>S</a:t>
            </a:r>
            <a:r>
              <a:rPr lang="en-US" altLang="ko-KR" b="1" dirty="0">
                <a:effectLst/>
                <a:latin typeface="Arial" panose="020B0604020202020204" pitchFamily="34" charset="0"/>
              </a:rPr>
              <a:t>im(3) camera pose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5C4847-5A58-7DC5-52FA-F008A6BEB163}"/>
              </a:ext>
            </a:extLst>
          </p:cNvPr>
          <p:cNvSpPr txBox="1"/>
          <p:nvPr/>
        </p:nvSpPr>
        <p:spPr>
          <a:xfrm>
            <a:off x="7271645" y="3340844"/>
            <a:ext cx="5638868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3. Depth Map Refinement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233424-7BCE-31C2-D735-FE69F1633BAD}"/>
              </a:ext>
            </a:extLst>
          </p:cNvPr>
          <p:cNvSpPr txBox="1"/>
          <p:nvPr/>
        </p:nvSpPr>
        <p:spPr>
          <a:xfrm>
            <a:off x="5978270" y="4050101"/>
            <a:ext cx="7203988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b="1" dirty="0">
                <a:effectLst/>
                <a:latin typeface="Arial" panose="020B0604020202020204" pitchFamily="34" charset="0"/>
              </a:rPr>
              <a:t>Accuracy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44159131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398" name="Shape 398"/>
          <p:cNvSpPr/>
          <p:nvPr/>
        </p:nvSpPr>
        <p:spPr>
          <a:xfrm>
            <a:off x="1232899" y="2665103"/>
            <a:ext cx="12219421" cy="5691495"/>
          </a:xfrm>
          <a:prstGeom prst="rect">
            <a:avLst/>
          </a:prstGeom>
          <a:solidFill>
            <a:srgbClr val="FFFFFF">
              <a:alpha val="50947"/>
            </a:srgbClr>
          </a:solidFill>
          <a:ln w="12700">
            <a:solidFill>
              <a:srgbClr val="A6AAA9">
                <a:alpha val="50947"/>
              </a:srgbClr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rPr lang="en-US" altLang="ko-KR">
                <a:effectLst/>
                <a:latin typeface="Arial" panose="020B0604020202020204" pitchFamily="34" charset="0"/>
              </a:rPr>
              <a:t>Depth Map Refinemen</a:t>
            </a:r>
            <a:endParaRPr b="1" dirty="0"/>
          </a:p>
        </p:txBody>
      </p:sp>
      <p:sp>
        <p:nvSpPr>
          <p:cNvPr id="400" name="Shape 40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820430" y="817302"/>
            <a:ext cx="1492930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LSD-SLAM</a:t>
            </a:r>
          </a:p>
        </p:txBody>
      </p:sp>
      <p:sp>
        <p:nvSpPr>
          <p:cNvPr id="403" name="Shape 403"/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415" name="Shape 415"/>
          <p:cNvSpPr/>
          <p:nvPr/>
        </p:nvSpPr>
        <p:spPr>
          <a:xfrm>
            <a:off x="1232899" y="2658928"/>
            <a:ext cx="12219421" cy="5697670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b="1"/>
          </a:p>
        </p:txBody>
      </p:sp>
      <p:sp>
        <p:nvSpPr>
          <p:cNvPr id="19" name="Shape 416">
            <a:extLst>
              <a:ext uri="{FF2B5EF4-FFF2-40B4-BE49-F238E27FC236}">
                <a16:creationId xmlns:a16="http://schemas.microsoft.com/office/drawing/2014/main" id="{5FFCA081-4840-8D00-4C98-58583F3F25AF}"/>
              </a:ext>
            </a:extLst>
          </p:cNvPr>
          <p:cNvSpPr/>
          <p:nvPr/>
        </p:nvSpPr>
        <p:spPr>
          <a:xfrm>
            <a:off x="1492788" y="2475185"/>
            <a:ext cx="3987203" cy="355118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b="1" spc="0" dirty="0">
                <a:ln>
                  <a:solidFill>
                    <a:srgbClr val="000000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3.  Direct image Alignment on sim(3)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5C4847-5A58-7DC5-52FA-F008A6BEB163}"/>
              </a:ext>
            </a:extLst>
          </p:cNvPr>
          <p:cNvSpPr txBox="1"/>
          <p:nvPr/>
        </p:nvSpPr>
        <p:spPr>
          <a:xfrm>
            <a:off x="1418757" y="3014046"/>
            <a:ext cx="6631030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Direct Image Alignment on sim(3)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E96281-F0B3-F161-FD8B-5525F27B553B}"/>
              </a:ext>
            </a:extLst>
          </p:cNvPr>
          <p:cNvSpPr txBox="1"/>
          <p:nvPr/>
        </p:nvSpPr>
        <p:spPr>
          <a:xfrm>
            <a:off x="1804086" y="3859049"/>
            <a:ext cx="2298357" cy="58595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Scale-drift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A127DE1-4B9C-9C4A-214E-9C5DFEBA7B48}"/>
              </a:ext>
            </a:extLst>
          </p:cNvPr>
          <p:cNvCxnSpPr/>
          <p:nvPr/>
        </p:nvCxnSpPr>
        <p:spPr>
          <a:xfrm>
            <a:off x="4201297" y="4152024"/>
            <a:ext cx="1278694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03360C5-3B3C-4299-3A3D-7A67C85E2150}"/>
              </a:ext>
            </a:extLst>
          </p:cNvPr>
          <p:cNvSpPr txBox="1"/>
          <p:nvPr/>
        </p:nvSpPr>
        <p:spPr>
          <a:xfrm>
            <a:off x="5578845" y="3859049"/>
            <a:ext cx="5918886" cy="58595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Scene depth &amp; tracking accuracy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6F99132-DB1F-C135-E169-503114889945}"/>
              </a:ext>
            </a:extLst>
          </p:cNvPr>
          <p:cNvCxnSpPr/>
          <p:nvPr/>
        </p:nvCxnSpPr>
        <p:spPr>
          <a:xfrm>
            <a:off x="1566895" y="5132326"/>
            <a:ext cx="1278694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4BFF40C-80CF-A7B4-F465-067FDBBCD6E2}"/>
              </a:ext>
            </a:extLst>
          </p:cNvPr>
          <p:cNvSpPr txBox="1"/>
          <p:nvPr/>
        </p:nvSpPr>
        <p:spPr>
          <a:xfrm>
            <a:off x="3179585" y="4771142"/>
            <a:ext cx="6588928" cy="58595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Depth map =&gt; mean inverse depth : 1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4C6E968-56E5-1143-5CD2-4DC8D9B9BE60}"/>
              </a:ext>
            </a:extLst>
          </p:cNvPr>
          <p:cNvCxnSpPr/>
          <p:nvPr/>
        </p:nvCxnSpPr>
        <p:spPr>
          <a:xfrm>
            <a:off x="9768513" y="5064117"/>
            <a:ext cx="1278694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F3EF503-B637-D811-1F94-82F558C03A08}"/>
              </a:ext>
            </a:extLst>
          </p:cNvPr>
          <p:cNvSpPr txBox="1"/>
          <p:nvPr/>
        </p:nvSpPr>
        <p:spPr>
          <a:xfrm>
            <a:off x="11199969" y="4711556"/>
            <a:ext cx="1524320" cy="58595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scaling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7A0020-C7F3-231A-BB15-7D2B30A0A24F}"/>
              </a:ext>
            </a:extLst>
          </p:cNvPr>
          <p:cNvSpPr txBox="1"/>
          <p:nvPr/>
        </p:nvSpPr>
        <p:spPr>
          <a:xfrm>
            <a:off x="1804086" y="5739234"/>
            <a:ext cx="2298357" cy="58595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Scale-drift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23CFDD2-421D-62A3-4AEE-2AAE361C0D20}"/>
              </a:ext>
            </a:extLst>
          </p:cNvPr>
          <p:cNvCxnSpPr/>
          <p:nvPr/>
        </p:nvCxnSpPr>
        <p:spPr>
          <a:xfrm>
            <a:off x="4201297" y="6032209"/>
            <a:ext cx="1278694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A937889-8E26-1FE2-F13B-1D6C7595C64A}"/>
              </a:ext>
            </a:extLst>
          </p:cNvPr>
          <p:cNvSpPr txBox="1"/>
          <p:nvPr/>
        </p:nvSpPr>
        <p:spPr>
          <a:xfrm>
            <a:off x="5578845" y="5739234"/>
            <a:ext cx="5918886" cy="58595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Photometric error + depth residual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42AA4A9-3FB4-9EF8-4DE8-7FE7D024008B}"/>
              </a:ext>
            </a:extLst>
          </p:cNvPr>
          <p:cNvCxnSpPr/>
          <p:nvPr/>
        </p:nvCxnSpPr>
        <p:spPr>
          <a:xfrm>
            <a:off x="1571013" y="6816970"/>
            <a:ext cx="1278694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4BFC7A4-F443-7779-A385-51FC6E1BAB4E}"/>
              </a:ext>
            </a:extLst>
          </p:cNvPr>
          <p:cNvSpPr txBox="1"/>
          <p:nvPr/>
        </p:nvSpPr>
        <p:spPr>
          <a:xfrm>
            <a:off x="3179585" y="6449814"/>
            <a:ext cx="7224516" cy="58595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d</a:t>
            </a:r>
            <a:r>
              <a:rPr kumimoji="0" lang="en-US" altLang="ko-KR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irect, scale-drift ware image alignment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1F788EF-4E45-0F05-7F8F-A39EEA6CD6D3}"/>
              </a:ext>
            </a:extLst>
          </p:cNvPr>
          <p:cNvCxnSpPr/>
          <p:nvPr/>
        </p:nvCxnSpPr>
        <p:spPr>
          <a:xfrm>
            <a:off x="10353666" y="6724042"/>
            <a:ext cx="1278694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10ABC59-0892-C2A4-F5E9-B1C4FAC9760C}"/>
              </a:ext>
            </a:extLst>
          </p:cNvPr>
          <p:cNvSpPr txBox="1"/>
          <p:nvPr/>
        </p:nvSpPr>
        <p:spPr>
          <a:xfrm>
            <a:off x="11632360" y="6431066"/>
            <a:ext cx="1524320" cy="58595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scaling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26" name="액자 25">
            <a:extLst>
              <a:ext uri="{FF2B5EF4-FFF2-40B4-BE49-F238E27FC236}">
                <a16:creationId xmlns:a16="http://schemas.microsoft.com/office/drawing/2014/main" id="{E02AAB3C-8EF4-F7FB-4A8D-825F2EE99B87}"/>
              </a:ext>
            </a:extLst>
          </p:cNvPr>
          <p:cNvSpPr/>
          <p:nvPr/>
        </p:nvSpPr>
        <p:spPr>
          <a:xfrm>
            <a:off x="1232899" y="3655848"/>
            <a:ext cx="12219421" cy="1958750"/>
          </a:xfrm>
          <a:prstGeom prst="frame">
            <a:avLst/>
          </a:prstGeom>
          <a:blipFill rotWithShape="1">
            <a:blip r:embed="rId4"/>
            <a:srcRect/>
            <a:tile tx="0" ty="0" sx="100000" sy="100000" flip="none" algn="tl"/>
          </a:blipFill>
          <a:ln w="3175" cap="flat">
            <a:noFill/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27" name="액자 26">
            <a:extLst>
              <a:ext uri="{FF2B5EF4-FFF2-40B4-BE49-F238E27FC236}">
                <a16:creationId xmlns:a16="http://schemas.microsoft.com/office/drawing/2014/main" id="{9A9E9A3B-075B-5579-5AD1-C19DDEDCC47F}"/>
              </a:ext>
            </a:extLst>
          </p:cNvPr>
          <p:cNvSpPr/>
          <p:nvPr/>
        </p:nvSpPr>
        <p:spPr>
          <a:xfrm>
            <a:off x="1232899" y="5598117"/>
            <a:ext cx="12219421" cy="1958750"/>
          </a:xfrm>
          <a:prstGeom prst="frame">
            <a:avLst/>
          </a:prstGeom>
          <a:solidFill>
            <a:srgbClr val="FF0000"/>
          </a:solidFill>
          <a:ln w="3175" cap="flat">
            <a:solidFill>
              <a:srgbClr val="FF0000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1393415844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398" name="Shape 398"/>
          <p:cNvSpPr/>
          <p:nvPr/>
        </p:nvSpPr>
        <p:spPr>
          <a:xfrm>
            <a:off x="1232899" y="2665103"/>
            <a:ext cx="12219421" cy="5691495"/>
          </a:xfrm>
          <a:prstGeom prst="rect">
            <a:avLst/>
          </a:prstGeom>
          <a:solidFill>
            <a:srgbClr val="FFFFFF">
              <a:alpha val="50947"/>
            </a:srgbClr>
          </a:solidFill>
          <a:ln w="12700">
            <a:solidFill>
              <a:srgbClr val="A6AAA9">
                <a:alpha val="50947"/>
              </a:srgbClr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rPr lang="en-US" altLang="ko-KR">
                <a:effectLst/>
                <a:latin typeface="Arial" panose="020B0604020202020204" pitchFamily="34" charset="0"/>
              </a:rPr>
              <a:t>Depth Map Refinemen</a:t>
            </a:r>
            <a:endParaRPr b="1" dirty="0"/>
          </a:p>
        </p:txBody>
      </p:sp>
      <p:sp>
        <p:nvSpPr>
          <p:cNvPr id="400" name="Shape 40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820430" y="817302"/>
            <a:ext cx="1492930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LSD-SLAM</a:t>
            </a:r>
          </a:p>
        </p:txBody>
      </p:sp>
      <p:sp>
        <p:nvSpPr>
          <p:cNvPr id="403" name="Shape 403"/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415" name="Shape 415"/>
          <p:cNvSpPr/>
          <p:nvPr/>
        </p:nvSpPr>
        <p:spPr>
          <a:xfrm>
            <a:off x="1232899" y="2658928"/>
            <a:ext cx="12219421" cy="5697670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b="1"/>
          </a:p>
        </p:txBody>
      </p:sp>
      <p:sp>
        <p:nvSpPr>
          <p:cNvPr id="19" name="Shape 416">
            <a:extLst>
              <a:ext uri="{FF2B5EF4-FFF2-40B4-BE49-F238E27FC236}">
                <a16:creationId xmlns:a16="http://schemas.microsoft.com/office/drawing/2014/main" id="{5FFCA081-4840-8D00-4C98-58583F3F25AF}"/>
              </a:ext>
            </a:extLst>
          </p:cNvPr>
          <p:cNvSpPr/>
          <p:nvPr/>
        </p:nvSpPr>
        <p:spPr>
          <a:xfrm>
            <a:off x="1492788" y="2475185"/>
            <a:ext cx="3987203" cy="355118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b="1" spc="0" dirty="0">
                <a:ln>
                  <a:solidFill>
                    <a:srgbClr val="000000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3.  Direct image Alignment on sim(3)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5C4847-5A58-7DC5-52FA-F008A6BEB163}"/>
              </a:ext>
            </a:extLst>
          </p:cNvPr>
          <p:cNvSpPr txBox="1"/>
          <p:nvPr/>
        </p:nvSpPr>
        <p:spPr>
          <a:xfrm>
            <a:off x="1418757" y="3014046"/>
            <a:ext cx="6631030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Direct Image Alignment on sim(3)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E13562-CB91-B7A4-30DF-621C36136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389" y="3947764"/>
            <a:ext cx="7097504" cy="16316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BEA930C-4672-931A-00DD-6E0022F79E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1166" y="5890409"/>
            <a:ext cx="10390722" cy="183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81156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398" name="Shape 398"/>
          <p:cNvSpPr/>
          <p:nvPr/>
        </p:nvSpPr>
        <p:spPr>
          <a:xfrm>
            <a:off x="1232899" y="2665103"/>
            <a:ext cx="12219421" cy="5691495"/>
          </a:xfrm>
          <a:prstGeom prst="rect">
            <a:avLst/>
          </a:prstGeom>
          <a:solidFill>
            <a:srgbClr val="FFFFFF">
              <a:alpha val="50947"/>
            </a:srgbClr>
          </a:solidFill>
          <a:ln w="12700">
            <a:solidFill>
              <a:srgbClr val="A6AAA9">
                <a:alpha val="50947"/>
              </a:srgbClr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rPr lang="en-US" altLang="ko-KR">
                <a:effectLst/>
                <a:latin typeface="Arial" panose="020B0604020202020204" pitchFamily="34" charset="0"/>
              </a:rPr>
              <a:t>Depth Map Refinemen</a:t>
            </a:r>
            <a:endParaRPr b="1" dirty="0"/>
          </a:p>
        </p:txBody>
      </p:sp>
      <p:sp>
        <p:nvSpPr>
          <p:cNvPr id="400" name="Shape 40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820430" y="817302"/>
            <a:ext cx="1492930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LSD-SLAM</a:t>
            </a:r>
          </a:p>
        </p:txBody>
      </p:sp>
      <p:sp>
        <p:nvSpPr>
          <p:cNvPr id="403" name="Shape 403"/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415" name="Shape 415"/>
          <p:cNvSpPr/>
          <p:nvPr/>
        </p:nvSpPr>
        <p:spPr>
          <a:xfrm>
            <a:off x="1232899" y="2658928"/>
            <a:ext cx="12219421" cy="5697670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b="1"/>
          </a:p>
        </p:txBody>
      </p:sp>
      <p:sp>
        <p:nvSpPr>
          <p:cNvPr id="19" name="Shape 416">
            <a:extLst>
              <a:ext uri="{FF2B5EF4-FFF2-40B4-BE49-F238E27FC236}">
                <a16:creationId xmlns:a16="http://schemas.microsoft.com/office/drawing/2014/main" id="{5FFCA081-4840-8D00-4C98-58583F3F25AF}"/>
              </a:ext>
            </a:extLst>
          </p:cNvPr>
          <p:cNvSpPr/>
          <p:nvPr/>
        </p:nvSpPr>
        <p:spPr>
          <a:xfrm>
            <a:off x="1492788" y="2475185"/>
            <a:ext cx="2268784" cy="355118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b="1" spc="0" dirty="0">
                <a:ln>
                  <a:solidFill>
                    <a:srgbClr val="000000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4.  Constraint Search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C0A1C5-138C-BA08-A311-CDE125E1D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9425" y="3422085"/>
            <a:ext cx="666750" cy="647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F32F71F-DF36-2B9E-4780-7F54DFC603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6841" y="3417322"/>
            <a:ext cx="2381250" cy="657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8B43627-DF89-2D93-DD19-016B4D3BAF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9425" y="5017188"/>
            <a:ext cx="10725150" cy="11525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08557534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398" name="Shape 398"/>
          <p:cNvSpPr/>
          <p:nvPr/>
        </p:nvSpPr>
        <p:spPr>
          <a:xfrm>
            <a:off x="1232899" y="2665103"/>
            <a:ext cx="12219421" cy="5691495"/>
          </a:xfrm>
          <a:prstGeom prst="rect">
            <a:avLst/>
          </a:prstGeom>
          <a:solidFill>
            <a:srgbClr val="FFFFFF">
              <a:alpha val="50947"/>
            </a:srgbClr>
          </a:solidFill>
          <a:ln w="12700">
            <a:solidFill>
              <a:srgbClr val="A6AAA9">
                <a:alpha val="50947"/>
              </a:srgbClr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rPr lang="en-US" altLang="ko-KR">
                <a:effectLst/>
                <a:latin typeface="Arial" panose="020B0604020202020204" pitchFamily="34" charset="0"/>
              </a:rPr>
              <a:t>Depth Map Refinemen</a:t>
            </a:r>
            <a:endParaRPr b="1" dirty="0"/>
          </a:p>
        </p:txBody>
      </p:sp>
      <p:sp>
        <p:nvSpPr>
          <p:cNvPr id="400" name="Shape 40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820430" y="817302"/>
            <a:ext cx="1492930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LSD-SLAM</a:t>
            </a:r>
          </a:p>
        </p:txBody>
      </p:sp>
      <p:sp>
        <p:nvSpPr>
          <p:cNvPr id="403" name="Shape 403"/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415" name="Shape 415"/>
          <p:cNvSpPr/>
          <p:nvPr/>
        </p:nvSpPr>
        <p:spPr>
          <a:xfrm>
            <a:off x="1232899" y="2658928"/>
            <a:ext cx="12219421" cy="5697670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b="1"/>
          </a:p>
        </p:txBody>
      </p:sp>
      <p:sp>
        <p:nvSpPr>
          <p:cNvPr id="19" name="Shape 416">
            <a:extLst>
              <a:ext uri="{FF2B5EF4-FFF2-40B4-BE49-F238E27FC236}">
                <a16:creationId xmlns:a16="http://schemas.microsoft.com/office/drawing/2014/main" id="{5FFCA081-4840-8D00-4C98-58583F3F25AF}"/>
              </a:ext>
            </a:extLst>
          </p:cNvPr>
          <p:cNvSpPr/>
          <p:nvPr/>
        </p:nvSpPr>
        <p:spPr>
          <a:xfrm>
            <a:off x="1492788" y="2475185"/>
            <a:ext cx="3987203" cy="355118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b="1" spc="0" dirty="0">
                <a:ln>
                  <a:solidFill>
                    <a:srgbClr val="000000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5.  Direct image Alignment on sim(3)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5C4847-5A58-7DC5-52FA-F008A6BEB163}"/>
              </a:ext>
            </a:extLst>
          </p:cNvPr>
          <p:cNvSpPr txBox="1"/>
          <p:nvPr/>
        </p:nvSpPr>
        <p:spPr>
          <a:xfrm>
            <a:off x="1418757" y="3014046"/>
            <a:ext cx="8170086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Convergence Radius for sim(3) Tracking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36D407-E8CC-64D6-F16F-4EED98ADC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748" y="3933649"/>
            <a:ext cx="3724275" cy="3581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0E1C42-E096-C2DB-E3DD-64FFFDF1D30B}"/>
              </a:ext>
            </a:extLst>
          </p:cNvPr>
          <p:cNvSpPr txBox="1"/>
          <p:nvPr/>
        </p:nvSpPr>
        <p:spPr>
          <a:xfrm>
            <a:off x="7342608" y="4131874"/>
            <a:ext cx="5496061" cy="58595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1. Small nu</a:t>
            </a:r>
            <a:r>
              <a:rPr lang="en-US" altLang="ko-KR" dirty="0"/>
              <a:t>mber of features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097E14-2269-635E-A8EB-6E7E56CE6EBA}"/>
              </a:ext>
            </a:extLst>
          </p:cNvPr>
          <p:cNvSpPr txBox="1"/>
          <p:nvPr/>
        </p:nvSpPr>
        <p:spPr>
          <a:xfrm>
            <a:off x="7342607" y="5294789"/>
            <a:ext cx="5496061" cy="58595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2. ESM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BD469E-DC58-3085-F6EC-A633015B7281}"/>
              </a:ext>
            </a:extLst>
          </p:cNvPr>
          <p:cNvSpPr txBox="1"/>
          <p:nvPr/>
        </p:nvSpPr>
        <p:spPr>
          <a:xfrm>
            <a:off x="7342606" y="6612019"/>
            <a:ext cx="5496061" cy="58595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3</a:t>
            </a:r>
            <a:r>
              <a:rPr kumimoji="0" lang="en-US" altLang="ko-KR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. Coase-to-Fine Approach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292016173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398" name="Shape 398"/>
          <p:cNvSpPr/>
          <p:nvPr/>
        </p:nvSpPr>
        <p:spPr>
          <a:xfrm>
            <a:off x="1232899" y="2665103"/>
            <a:ext cx="12219421" cy="5691495"/>
          </a:xfrm>
          <a:prstGeom prst="rect">
            <a:avLst/>
          </a:prstGeom>
          <a:solidFill>
            <a:srgbClr val="FFFFFF">
              <a:alpha val="50947"/>
            </a:srgbClr>
          </a:solidFill>
          <a:ln w="12700">
            <a:solidFill>
              <a:srgbClr val="A6AAA9">
                <a:alpha val="50947"/>
              </a:srgbClr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rPr lang="en-US" altLang="ko-KR">
                <a:effectLst/>
                <a:latin typeface="Arial" panose="020B0604020202020204" pitchFamily="34" charset="0"/>
              </a:rPr>
              <a:t>Depth Map Refinemen</a:t>
            </a:r>
            <a:endParaRPr b="1" dirty="0"/>
          </a:p>
        </p:txBody>
      </p:sp>
      <p:sp>
        <p:nvSpPr>
          <p:cNvPr id="400" name="Shape 40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820430" y="817302"/>
            <a:ext cx="1492930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LSD-SLAM</a:t>
            </a:r>
          </a:p>
        </p:txBody>
      </p:sp>
      <p:sp>
        <p:nvSpPr>
          <p:cNvPr id="403" name="Shape 403"/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415" name="Shape 415"/>
          <p:cNvSpPr/>
          <p:nvPr/>
        </p:nvSpPr>
        <p:spPr>
          <a:xfrm>
            <a:off x="1232899" y="2658928"/>
            <a:ext cx="12219421" cy="5697670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b="1"/>
          </a:p>
        </p:txBody>
      </p:sp>
      <p:sp>
        <p:nvSpPr>
          <p:cNvPr id="19" name="Shape 416">
            <a:extLst>
              <a:ext uri="{FF2B5EF4-FFF2-40B4-BE49-F238E27FC236}">
                <a16:creationId xmlns:a16="http://schemas.microsoft.com/office/drawing/2014/main" id="{5FFCA081-4840-8D00-4C98-58583F3F25AF}"/>
              </a:ext>
            </a:extLst>
          </p:cNvPr>
          <p:cNvSpPr/>
          <p:nvPr/>
        </p:nvSpPr>
        <p:spPr>
          <a:xfrm>
            <a:off x="1492788" y="2475185"/>
            <a:ext cx="2241532" cy="355118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b="1" spc="0" dirty="0">
                <a:ln>
                  <a:solidFill>
                    <a:srgbClr val="000000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6. Map Optimization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5C4847-5A58-7DC5-52FA-F008A6BEB163}"/>
              </a:ext>
            </a:extLst>
          </p:cNvPr>
          <p:cNvSpPr txBox="1"/>
          <p:nvPr/>
        </p:nvSpPr>
        <p:spPr>
          <a:xfrm>
            <a:off x="1418757" y="3014046"/>
            <a:ext cx="8170086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</a:rPr>
              <a:t>Pose-graph optimization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7C9C8A-4CBE-75E3-4491-CCDE80C8D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3725" y="4175636"/>
            <a:ext cx="104965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4505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398" name="Shape 398"/>
          <p:cNvSpPr/>
          <p:nvPr/>
        </p:nvSpPr>
        <p:spPr>
          <a:xfrm>
            <a:off x="1232899" y="2665103"/>
            <a:ext cx="12219421" cy="5691495"/>
          </a:xfrm>
          <a:prstGeom prst="rect">
            <a:avLst/>
          </a:prstGeom>
          <a:solidFill>
            <a:srgbClr val="FFFFFF">
              <a:alpha val="50947"/>
            </a:srgbClr>
          </a:solidFill>
          <a:ln w="12700">
            <a:solidFill>
              <a:srgbClr val="A6AAA9">
                <a:alpha val="50947"/>
              </a:srgbClr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b="1"/>
          </a:p>
        </p:txBody>
      </p:sp>
      <p:sp>
        <p:nvSpPr>
          <p:cNvPr id="400" name="Shape 40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820430" y="817302"/>
            <a:ext cx="1797501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Contributions</a:t>
            </a:r>
          </a:p>
        </p:txBody>
      </p:sp>
      <p:sp>
        <p:nvSpPr>
          <p:cNvPr id="403" name="Shape 403"/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  <a:endParaRPr dirty="0"/>
          </a:p>
        </p:txBody>
      </p:sp>
      <p:sp>
        <p:nvSpPr>
          <p:cNvPr id="415" name="Shape 415"/>
          <p:cNvSpPr/>
          <p:nvPr/>
        </p:nvSpPr>
        <p:spPr>
          <a:xfrm>
            <a:off x="1232899" y="2658928"/>
            <a:ext cx="12219421" cy="5697670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b="1"/>
          </a:p>
        </p:txBody>
      </p:sp>
      <p:sp>
        <p:nvSpPr>
          <p:cNvPr id="19" name="Shape 416">
            <a:extLst>
              <a:ext uri="{FF2B5EF4-FFF2-40B4-BE49-F238E27FC236}">
                <a16:creationId xmlns:a16="http://schemas.microsoft.com/office/drawing/2014/main" id="{5FFCA081-4840-8D00-4C98-58583F3F25AF}"/>
              </a:ext>
            </a:extLst>
          </p:cNvPr>
          <p:cNvSpPr/>
          <p:nvPr/>
        </p:nvSpPr>
        <p:spPr>
          <a:xfrm>
            <a:off x="1492788" y="2475185"/>
            <a:ext cx="3927891" cy="355118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b="1" spc="0" dirty="0">
                <a:ln>
                  <a:solidFill>
                    <a:srgbClr val="000000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3. Robust and Efficient Triangulation</a:t>
            </a:r>
          </a:p>
        </p:txBody>
      </p:sp>
      <p:sp>
        <p:nvSpPr>
          <p:cNvPr id="4" name="Shape 120">
            <a:extLst>
              <a:ext uri="{FF2B5EF4-FFF2-40B4-BE49-F238E27FC236}">
                <a16:creationId xmlns:a16="http://schemas.microsoft.com/office/drawing/2014/main" id="{82261ED2-7837-31EC-3134-004EB8E0C78C}"/>
              </a:ext>
            </a:extLst>
          </p:cNvPr>
          <p:cNvSpPr/>
          <p:nvPr/>
        </p:nvSpPr>
        <p:spPr>
          <a:xfrm>
            <a:off x="11509706" y="188723"/>
            <a:ext cx="2701594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Structure-from-Motion Revisited</a:t>
            </a:r>
            <a:endParaRPr lang="en-US" altLang="ko-KR"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282416F-1324-F153-EB56-4E32F712E989}"/>
              </a:ext>
            </a:extLst>
          </p:cNvPr>
          <p:cNvGrpSpPr/>
          <p:nvPr/>
        </p:nvGrpSpPr>
        <p:grpSpPr>
          <a:xfrm>
            <a:off x="1719180" y="3198647"/>
            <a:ext cx="4088496" cy="2065331"/>
            <a:chOff x="1173652" y="4509278"/>
            <a:chExt cx="6373518" cy="357410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018184E-1A57-743F-A995-EB2685A94D4E}"/>
                </a:ext>
              </a:extLst>
            </p:cNvPr>
            <p:cNvGrpSpPr/>
            <p:nvPr/>
          </p:nvGrpSpPr>
          <p:grpSpPr>
            <a:xfrm>
              <a:off x="1173652" y="4509278"/>
              <a:ext cx="6373518" cy="3574101"/>
              <a:chOff x="1784689" y="4173585"/>
              <a:chExt cx="6373518" cy="3574101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4C531D9C-F68D-709D-BDB4-8C837696CD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3217" y="4177266"/>
                <a:ext cx="2646083" cy="2442526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C145BEC3-7240-5149-4C02-0335561388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1032" y="4624083"/>
                <a:ext cx="1605816" cy="167870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9" name="평행 사변형 8">
                <a:extLst>
                  <a:ext uri="{FF2B5EF4-FFF2-40B4-BE49-F238E27FC236}">
                    <a16:creationId xmlns:a16="http://schemas.microsoft.com/office/drawing/2014/main" id="{0CC98705-063C-39CB-35DE-3B112FF2B625}"/>
                  </a:ext>
                </a:extLst>
              </p:cNvPr>
              <p:cNvSpPr/>
              <p:nvPr/>
            </p:nvSpPr>
            <p:spPr>
              <a:xfrm flipH="1" flipV="1">
                <a:off x="5776090" y="5914241"/>
                <a:ext cx="2382117" cy="1404207"/>
              </a:xfrm>
              <a:prstGeom prst="parallelogram">
                <a:avLst>
                  <a:gd name="adj" fmla="val 29108"/>
                </a:avLst>
              </a:prstGeom>
              <a:solidFill>
                <a:schemeClr val="bg1"/>
              </a:solidFill>
              <a:ln w="3175" cap="flat">
                <a:solidFill>
                  <a:schemeClr val="tx1"/>
                </a:solidFill>
                <a:miter lim="400000"/>
              </a:ln>
              <a:effectLst>
                <a:outerShdw blurRad="25400" dist="127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6302" tIns="46302" rIns="46302" bIns="46302" numCol="1" spcCol="38100" rtlCol="0" anchor="ctr">
                <a:spAutoFit/>
              </a:bodyPr>
              <a:lstStyle/>
              <a:p>
                <a:pPr marL="0" marR="0" indent="0" algn="ctr" defTabSz="532473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Apple SD 산돌고딕 Neo 옅은체"/>
                </a:endParaRPr>
              </a:p>
            </p:txBody>
          </p:sp>
          <p:sp>
            <p:nvSpPr>
              <p:cNvPr id="10" name="평행 사변형 9">
                <a:extLst>
                  <a:ext uri="{FF2B5EF4-FFF2-40B4-BE49-F238E27FC236}">
                    <a16:creationId xmlns:a16="http://schemas.microsoft.com/office/drawing/2014/main" id="{5F59561E-4FE2-B90F-F8E3-2CD695C267A8}"/>
                  </a:ext>
                </a:extLst>
              </p:cNvPr>
              <p:cNvSpPr/>
              <p:nvPr/>
            </p:nvSpPr>
            <p:spPr>
              <a:xfrm rot="15438955">
                <a:off x="2229532" y="5457162"/>
                <a:ext cx="1989438" cy="1705230"/>
              </a:xfrm>
              <a:prstGeom prst="parallelogram">
                <a:avLst/>
              </a:prstGeom>
              <a:solidFill>
                <a:schemeClr val="bg1"/>
              </a:solidFill>
              <a:ln w="3175" cap="flat">
                <a:solidFill>
                  <a:schemeClr val="tx1"/>
                </a:solidFill>
                <a:miter lim="400000"/>
              </a:ln>
              <a:effectLst>
                <a:outerShdw blurRad="25400" dist="127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6302" tIns="46302" rIns="46302" bIns="46302" numCol="1" spcCol="38100" rtlCol="0" anchor="ctr">
                <a:spAutoFit/>
              </a:bodyPr>
              <a:lstStyle/>
              <a:p>
                <a:pPr marL="0" marR="0" indent="0" algn="ctr" defTabSz="532473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Apple SD 산돌고딕 Neo 옅은체"/>
                </a:endParaRP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1357CFE8-3604-89A0-4697-5C4CECB3B7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84689" y="6296329"/>
                <a:ext cx="1439562" cy="1451357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3" name="곱하기 기호 12">
                <a:extLst>
                  <a:ext uri="{FF2B5EF4-FFF2-40B4-BE49-F238E27FC236}">
                    <a16:creationId xmlns:a16="http://schemas.microsoft.com/office/drawing/2014/main" id="{A6D3BE82-C434-9BA4-CFAA-93422277D3FB}"/>
                  </a:ext>
                </a:extLst>
              </p:cNvPr>
              <p:cNvSpPr/>
              <p:nvPr/>
            </p:nvSpPr>
            <p:spPr>
              <a:xfrm>
                <a:off x="3032290" y="6088219"/>
                <a:ext cx="357483" cy="390419"/>
              </a:xfrm>
              <a:prstGeom prst="mathMultiply">
                <a:avLst/>
              </a:prstGeom>
              <a:solidFill>
                <a:srgbClr val="FF0000"/>
              </a:solidFill>
              <a:ln w="3175" cap="flat">
                <a:solidFill>
                  <a:srgbClr val="FF0000"/>
                </a:solidFill>
                <a:miter lim="400000"/>
              </a:ln>
              <a:effectLst>
                <a:outerShdw blurRad="25400" dist="127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6302" tIns="46302" rIns="46302" bIns="46302" numCol="1" spcCol="38100" rtlCol="0" anchor="ctr">
                <a:spAutoFit/>
              </a:bodyPr>
              <a:lstStyle/>
              <a:p>
                <a:pPr marL="0" marR="0" indent="0" algn="ctr" defTabSz="532473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Apple SD 산돌고딕 Neo 옅은체"/>
                </a:endParaRPr>
              </a:p>
            </p:txBody>
          </p:sp>
          <p:sp>
            <p:nvSpPr>
              <p:cNvPr id="14" name="곱하기 기호 13">
                <a:extLst>
                  <a:ext uri="{FF2B5EF4-FFF2-40B4-BE49-F238E27FC236}">
                    <a16:creationId xmlns:a16="http://schemas.microsoft.com/office/drawing/2014/main" id="{74608C11-F4B6-0862-B7E4-5C916B8FA64E}"/>
                  </a:ext>
                </a:extLst>
              </p:cNvPr>
              <p:cNvSpPr/>
              <p:nvPr/>
            </p:nvSpPr>
            <p:spPr>
              <a:xfrm>
                <a:off x="6895299" y="6421134"/>
                <a:ext cx="357483" cy="390419"/>
              </a:xfrm>
              <a:prstGeom prst="mathMultiply">
                <a:avLst/>
              </a:prstGeom>
              <a:solidFill>
                <a:srgbClr val="FF0000"/>
              </a:solidFill>
              <a:ln w="3175" cap="flat">
                <a:solidFill>
                  <a:srgbClr val="FF0000"/>
                </a:solidFill>
                <a:miter lim="400000"/>
              </a:ln>
              <a:effectLst>
                <a:outerShdw blurRad="25400" dist="127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6302" tIns="46302" rIns="46302" bIns="46302" numCol="1" spcCol="38100" rtlCol="0" anchor="ctr">
                <a:spAutoFit/>
              </a:bodyPr>
              <a:lstStyle/>
              <a:p>
                <a:pPr marL="0" marR="0" indent="0" algn="ctr" defTabSz="532473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Apple SD 산돌고딕 Neo 옅은체"/>
                </a:endParaRP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A07A7DDF-2EE4-0E4B-A1C9-1CBCEFEF1A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2000" y="6632020"/>
                <a:ext cx="985092" cy="949876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6140B792-DC6C-919A-A0D1-16CF32FF4B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07935" y="4247974"/>
                <a:ext cx="250810" cy="261545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31728B4-00E3-660B-7291-A4350EB6486E}"/>
                  </a:ext>
                </a:extLst>
              </p:cNvPr>
              <p:cNvSpPr txBox="1"/>
              <p:nvPr/>
            </p:nvSpPr>
            <p:spPr>
              <a:xfrm>
                <a:off x="4019862" y="4173585"/>
                <a:ext cx="1155014" cy="73983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6302" tIns="46302" rIns="46302" bIns="46302" numCol="1" spcCol="38100" rtlCol="0" anchor="ctr">
                <a:spAutoFit/>
              </a:bodyPr>
              <a:lstStyle/>
              <a:p>
                <a:pPr marL="0" marR="0" indent="0" algn="ctr" defTabSz="532473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pple SD 산돌고딕 Neo 옅은체"/>
                  </a:rPr>
                  <a:t>.</a:t>
                </a:r>
              </a:p>
              <a:p>
                <a:pPr marL="0" marR="0" indent="0" algn="ctr" defTabSz="532473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400" b="1" dirty="0"/>
                  <a:t>.</a:t>
                </a:r>
              </a:p>
              <a:p>
                <a:pPr marL="0" marR="0" indent="0" algn="ctr" defTabSz="532473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pple SD 산돌고딕 Neo 옅은체"/>
                  </a:rPr>
                  <a:t>.</a:t>
                </a:r>
                <a:endParaRPr kumimoji="0" lang="ko-KR" altLang="en-US" sz="1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pple SD 산돌고딕 Neo 옅은체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B20C7E0-04C4-CBF0-DA4F-E128DF5658C1}"/>
                </a:ext>
              </a:extLst>
            </p:cNvPr>
            <p:cNvSpPr txBox="1"/>
            <p:nvPr/>
          </p:nvSpPr>
          <p:spPr>
            <a:xfrm>
              <a:off x="2667549" y="6011589"/>
              <a:ext cx="184574" cy="58595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6302" tIns="46302" rIns="46302" bIns="46302" numCol="1" spcCol="38100" rtlCol="0" anchor="ctr">
              <a:spAutoFit/>
            </a:bodyPr>
            <a:lstStyle/>
            <a:p>
              <a:pPr marL="0" marR="0" indent="0" algn="ctr" defTabSz="53247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/>
                <a:t>x</a:t>
              </a:r>
              <a:endPara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41D2DE-A4D6-557A-2B1D-095F304AA10E}"/>
                </a:ext>
              </a:extLst>
            </p:cNvPr>
            <p:cNvSpPr txBox="1"/>
            <p:nvPr/>
          </p:nvSpPr>
          <p:spPr>
            <a:xfrm>
              <a:off x="6580123" y="6338417"/>
              <a:ext cx="413386" cy="58595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6302" tIns="46302" rIns="46302" bIns="46302" numCol="1" spcCol="38100" rtlCol="0" anchor="ctr">
              <a:spAutoFit/>
            </a:bodyPr>
            <a:lstStyle/>
            <a:p>
              <a:pPr marL="0" marR="0" indent="0" algn="ctr" defTabSz="532473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/>
                <a:t>x’</a:t>
              </a:r>
              <a:endPara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9778D2F-BCD6-27F3-98EB-63A744F29E71}"/>
              </a:ext>
            </a:extLst>
          </p:cNvPr>
          <p:cNvSpPr txBox="1"/>
          <p:nvPr/>
        </p:nvSpPr>
        <p:spPr>
          <a:xfrm>
            <a:off x="6568408" y="2948657"/>
            <a:ext cx="5000769" cy="58595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Tracking – Error =&gt; RANSAC</a:t>
            </a:r>
            <a:endParaRPr kumimoji="0" lang="ko-KR" altLang="en-US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654DD7-3034-5D43-C441-498E0EB94F67}"/>
              </a:ext>
            </a:extLst>
          </p:cNvPr>
          <p:cNvSpPr txBox="1"/>
          <p:nvPr/>
        </p:nvSpPr>
        <p:spPr>
          <a:xfrm>
            <a:off x="1649987" y="5628613"/>
            <a:ext cx="3819523" cy="206327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l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Constraints</a:t>
            </a:r>
          </a:p>
          <a:p>
            <a:pPr marL="0" marR="0" indent="0" algn="l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  <a:p>
            <a:pPr marL="514350" marR="0" indent="-514350" algn="l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r>
              <a:rPr lang="en-US" altLang="ko-KR" b="1" dirty="0"/>
              <a:t>Sufficient angle</a:t>
            </a:r>
          </a:p>
          <a:p>
            <a:pPr marL="514350" marR="0" indent="-514350" algn="l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r>
              <a:rPr lang="en-US" altLang="ko-KR" b="1" dirty="0"/>
              <a:t>Positive depth</a:t>
            </a:r>
            <a:endParaRPr kumimoji="0" lang="ko-KR" altLang="en-US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E39A94-97FF-B47D-5C47-9D701686142D}"/>
              </a:ext>
            </a:extLst>
          </p:cNvPr>
          <p:cNvSpPr txBox="1"/>
          <p:nvPr/>
        </p:nvSpPr>
        <p:spPr>
          <a:xfrm>
            <a:off x="6728932" y="3941009"/>
            <a:ext cx="6820191" cy="255572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l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 After Triangulation </a:t>
            </a:r>
          </a:p>
          <a:p>
            <a:pPr marL="457200" marR="0" indent="-457200" algn="l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</a:pPr>
            <a:r>
              <a:rPr kumimoji="0" lang="en-US" altLang="ko-KR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reprojection error &lt; threshold </a:t>
            </a:r>
          </a:p>
          <a:p>
            <a:pPr marL="457200" marR="0" indent="-457200" algn="l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</a:pPr>
            <a:r>
              <a:rPr lang="en-US" altLang="ko-KR" b="1" dirty="0"/>
              <a:t>Random sampling – feature select </a:t>
            </a:r>
          </a:p>
          <a:p>
            <a:pPr marL="457200" marR="0" indent="-457200" algn="l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</a:pPr>
            <a:r>
              <a:rPr lang="en-US" altLang="ko-KR" b="1" dirty="0"/>
              <a:t>k iteration</a:t>
            </a:r>
          </a:p>
          <a:p>
            <a:pPr marL="457200" marR="0" indent="-457200" algn="l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</a:pPr>
            <a:r>
              <a:rPr lang="en-US" altLang="ko-KR" b="1" dirty="0"/>
              <a:t>RANSAC =&gt; Best 3D point</a:t>
            </a:r>
            <a:endParaRPr kumimoji="0" lang="en-US" altLang="ko-KR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55365947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618" name="Shape 618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619" name="Shape 619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620" name="Shape 620"/>
          <p:cNvSpPr/>
          <p:nvPr/>
        </p:nvSpPr>
        <p:spPr>
          <a:xfrm>
            <a:off x="820430" y="817302"/>
            <a:ext cx="1518578" cy="524396"/>
          </a:xfrm>
          <a:prstGeom prst="rect">
            <a:avLst/>
          </a:prstGeom>
          <a:ln w="3175">
            <a:solidFill>
              <a:srgbClr val="A6AAA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Conclusion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1" name="Shape 621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05</a:t>
            </a:r>
          </a:p>
        </p:txBody>
      </p:sp>
      <p:sp>
        <p:nvSpPr>
          <p:cNvPr id="623" name="Shape 623"/>
          <p:cNvSpPr/>
          <p:nvPr/>
        </p:nvSpPr>
        <p:spPr>
          <a:xfrm>
            <a:off x="2367447" y="2987675"/>
            <a:ext cx="1356675" cy="447451"/>
          </a:xfrm>
          <a:prstGeom prst="rect">
            <a:avLst/>
          </a:prstGeom>
          <a:ln w="3175">
            <a:solidFill>
              <a:srgbClr val="A6AAA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300" spc="-230">
                <a:solidFill>
                  <a:srgbClr val="F38F69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Advantages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4" name="Shape 624"/>
          <p:cNvSpPr/>
          <p:nvPr/>
        </p:nvSpPr>
        <p:spPr>
          <a:xfrm>
            <a:off x="1741021" y="2811075"/>
            <a:ext cx="520548" cy="7244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100" spc="-41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1</a:t>
            </a:r>
            <a:endParaRPr dirty="0"/>
          </a:p>
        </p:txBody>
      </p:sp>
      <p:sp>
        <p:nvSpPr>
          <p:cNvPr id="625" name="Shape 625"/>
          <p:cNvSpPr/>
          <p:nvPr/>
        </p:nvSpPr>
        <p:spPr>
          <a:xfrm>
            <a:off x="1182393" y="2841391"/>
            <a:ext cx="3430075" cy="689218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26" name="Shape 626"/>
          <p:cNvSpPr/>
          <p:nvPr/>
        </p:nvSpPr>
        <p:spPr>
          <a:xfrm>
            <a:off x="1182393" y="2841391"/>
            <a:ext cx="3430075" cy="4394705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0" name="Shape 630"/>
          <p:cNvSpPr/>
          <p:nvPr/>
        </p:nvSpPr>
        <p:spPr>
          <a:xfrm>
            <a:off x="6558446" y="2987675"/>
            <a:ext cx="1541341" cy="447451"/>
          </a:xfrm>
          <a:prstGeom prst="rect">
            <a:avLst/>
          </a:prstGeom>
          <a:ln w="3175">
            <a:solidFill>
              <a:srgbClr val="A6AAA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300" spc="-230">
                <a:solidFill>
                  <a:srgbClr val="F38F69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Disadvantage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1" name="Shape 631"/>
          <p:cNvSpPr/>
          <p:nvPr/>
        </p:nvSpPr>
        <p:spPr>
          <a:xfrm>
            <a:off x="5932021" y="2811075"/>
            <a:ext cx="520548" cy="7244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100" spc="-41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632" name="Shape 632"/>
          <p:cNvSpPr/>
          <p:nvPr/>
        </p:nvSpPr>
        <p:spPr>
          <a:xfrm>
            <a:off x="5373393" y="2841391"/>
            <a:ext cx="3430076" cy="689218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3" name="Shape 633"/>
          <p:cNvSpPr/>
          <p:nvPr/>
        </p:nvSpPr>
        <p:spPr>
          <a:xfrm>
            <a:off x="5373393" y="2841391"/>
            <a:ext cx="3430076" cy="4394705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4" name="Shape 634"/>
          <p:cNvSpPr/>
          <p:nvPr/>
        </p:nvSpPr>
        <p:spPr>
          <a:xfrm>
            <a:off x="1694432" y="4415728"/>
            <a:ext cx="2406001" cy="1940168"/>
          </a:xfrm>
          <a:prstGeom prst="rect">
            <a:avLst/>
          </a:prstGeom>
          <a:ln w="3175">
            <a:solidFill>
              <a:srgbClr val="A6AAA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 marL="342900" indent="-342900">
              <a:buAutoNum type="arabicPeriod"/>
              <a:defRPr sz="1600" spc="-160">
                <a:solidFill>
                  <a:srgbClr val="818181"/>
                </a:solidFill>
              </a:defRPr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Small drift</a:t>
            </a:r>
          </a:p>
          <a:p>
            <a:pPr marL="342900" indent="-342900">
              <a:buAutoNum type="arabicPeriod"/>
              <a:defRPr sz="1600" spc="-160">
                <a:solidFill>
                  <a:srgbClr val="818181"/>
                </a:solidFill>
              </a:defRPr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  <a:defRPr sz="1600" spc="-160">
                <a:solidFill>
                  <a:srgbClr val="818181"/>
                </a:solidFill>
              </a:defRPr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CPU</a:t>
            </a:r>
          </a:p>
          <a:p>
            <a:pPr marL="342900" indent="-342900">
              <a:buAutoNum type="arabicPeriod"/>
              <a:defRPr sz="1600" spc="-160">
                <a:solidFill>
                  <a:srgbClr val="818181"/>
                </a:solidFill>
              </a:defRPr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  <a:defRPr sz="1600" spc="-160">
                <a:solidFill>
                  <a:srgbClr val="818181"/>
                </a:solidFill>
              </a:defRPr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Direct - intensity</a:t>
            </a:r>
          </a:p>
        </p:txBody>
      </p:sp>
      <p:sp>
        <p:nvSpPr>
          <p:cNvPr id="637" name="Shape 637"/>
          <p:cNvSpPr/>
          <p:nvPr/>
        </p:nvSpPr>
        <p:spPr>
          <a:xfrm>
            <a:off x="9691392" y="2841391"/>
            <a:ext cx="3430076" cy="4394705"/>
          </a:xfrm>
          <a:prstGeom prst="rect">
            <a:avLst/>
          </a:prstGeom>
          <a:solidFill>
            <a:srgbClr val="FFFFFF">
              <a:alpha val="71312"/>
            </a:srgbClr>
          </a:solidFill>
          <a:ln w="12700">
            <a:solidFill>
              <a:srgbClr val="A6AAA9">
                <a:alpha val="71312"/>
              </a:srgbClr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8" name="Shape 638"/>
          <p:cNvSpPr/>
          <p:nvPr/>
        </p:nvSpPr>
        <p:spPr>
          <a:xfrm>
            <a:off x="10876446" y="2987675"/>
            <a:ext cx="1117828" cy="447451"/>
          </a:xfrm>
          <a:prstGeom prst="rect">
            <a:avLst/>
          </a:prstGeom>
          <a:ln w="3175">
            <a:solidFill>
              <a:srgbClr val="A6AAA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300" spc="-230">
                <a:solidFill>
                  <a:srgbClr val="F38F69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Limitation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9" name="Shape 639"/>
          <p:cNvSpPr/>
          <p:nvPr/>
        </p:nvSpPr>
        <p:spPr>
          <a:xfrm>
            <a:off x="10250021" y="2811075"/>
            <a:ext cx="520548" cy="7244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100" spc="-41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640" name="Shape 640"/>
          <p:cNvSpPr/>
          <p:nvPr/>
        </p:nvSpPr>
        <p:spPr>
          <a:xfrm>
            <a:off x="9691392" y="2841391"/>
            <a:ext cx="3430076" cy="689218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1" name="Shape 641"/>
          <p:cNvSpPr/>
          <p:nvPr/>
        </p:nvSpPr>
        <p:spPr>
          <a:xfrm>
            <a:off x="9691392" y="2841391"/>
            <a:ext cx="3430076" cy="4394705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Shape 634">
            <a:extLst>
              <a:ext uri="{FF2B5EF4-FFF2-40B4-BE49-F238E27FC236}">
                <a16:creationId xmlns:a16="http://schemas.microsoft.com/office/drawing/2014/main" id="{09239353-C0D5-E5E2-44CB-374071216F90}"/>
              </a:ext>
            </a:extLst>
          </p:cNvPr>
          <p:cNvSpPr/>
          <p:nvPr/>
        </p:nvSpPr>
        <p:spPr>
          <a:xfrm>
            <a:off x="6215972" y="4757109"/>
            <a:ext cx="1744922" cy="1201504"/>
          </a:xfrm>
          <a:prstGeom prst="rect">
            <a:avLst/>
          </a:prstGeom>
          <a:ln w="3175">
            <a:solidFill>
              <a:srgbClr val="A6AAA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 marL="342900" indent="-342900">
              <a:buAutoNum type="arabicPeriod"/>
              <a:defRPr sz="1600" spc="-160">
                <a:solidFill>
                  <a:srgbClr val="818181"/>
                </a:solidFill>
              </a:defRPr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Error</a:t>
            </a:r>
          </a:p>
          <a:p>
            <a:pPr>
              <a:defRPr sz="1600" spc="-160">
                <a:solidFill>
                  <a:srgbClr val="818181"/>
                </a:solidFill>
              </a:defRPr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 sz="1600" spc="-160">
                <a:solidFill>
                  <a:srgbClr val="818181"/>
                </a:solidFill>
              </a:defRPr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ORB-SLAM</a:t>
            </a:r>
          </a:p>
        </p:txBody>
      </p:sp>
      <p:sp>
        <p:nvSpPr>
          <p:cNvPr id="3" name="Shape 634">
            <a:extLst>
              <a:ext uri="{FF2B5EF4-FFF2-40B4-BE49-F238E27FC236}">
                <a16:creationId xmlns:a16="http://schemas.microsoft.com/office/drawing/2014/main" id="{9D1F34F2-1FF1-4798-48F1-0990FC41014F}"/>
              </a:ext>
            </a:extLst>
          </p:cNvPr>
          <p:cNvSpPr/>
          <p:nvPr/>
        </p:nvSpPr>
        <p:spPr>
          <a:xfrm>
            <a:off x="10859696" y="5123612"/>
            <a:ext cx="1180344" cy="524396"/>
          </a:xfrm>
          <a:prstGeom prst="rect">
            <a:avLst/>
          </a:prstGeom>
          <a:ln w="3175">
            <a:solidFill>
              <a:srgbClr val="A6AAA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1600" spc="-160">
                <a:solidFill>
                  <a:srgbClr val="818181"/>
                </a:solidFill>
              </a:defRPr>
            </a:pPr>
            <a:r>
              <a:rPr lang="en-US" altLang="ko-KR" sz="28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SLAM</a:t>
            </a:r>
          </a:p>
        </p:txBody>
      </p:sp>
      <p:sp>
        <p:nvSpPr>
          <p:cNvPr id="4" name="Shape 120">
            <a:extLst>
              <a:ext uri="{FF2B5EF4-FFF2-40B4-BE49-F238E27FC236}">
                <a16:creationId xmlns:a16="http://schemas.microsoft.com/office/drawing/2014/main" id="{1F251DDD-AE88-28C3-8544-3DD3473FB690}"/>
              </a:ext>
            </a:extLst>
          </p:cNvPr>
          <p:cNvSpPr/>
          <p:nvPr/>
        </p:nvSpPr>
        <p:spPr>
          <a:xfrm>
            <a:off x="11509706" y="188723"/>
            <a:ext cx="2701594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Structure-from-Motion Revisited</a:t>
            </a:r>
            <a:endParaRPr lang="en-US" altLang="ko-KR"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720" name="Shape 720"/>
          <p:cNvSpPr/>
          <p:nvPr/>
        </p:nvSpPr>
        <p:spPr>
          <a:xfrm>
            <a:off x="537633" y="2943357"/>
            <a:ext cx="68462" cy="1048677"/>
          </a:xfrm>
          <a:prstGeom prst="rect">
            <a:avLst/>
          </a:prstGeom>
          <a:blipFill>
            <a:blip r:embed="rId3"/>
          </a:blipFill>
          <a:ln w="3175"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22" name="Shape 722"/>
          <p:cNvSpPr/>
          <p:nvPr/>
        </p:nvSpPr>
        <p:spPr>
          <a:xfrm flipV="1">
            <a:off x="-8467" y="8501575"/>
            <a:ext cx="388425" cy="388425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723" name="Shape 723"/>
          <p:cNvSpPr/>
          <p:nvPr/>
        </p:nvSpPr>
        <p:spPr>
          <a:xfrm>
            <a:off x="0" y="13151"/>
            <a:ext cx="14343851" cy="8876849"/>
          </a:xfrm>
          <a:prstGeom prst="rect">
            <a:avLst/>
          </a:prstGeom>
          <a:solidFill>
            <a:srgbClr val="FFFFFF">
              <a:alpha val="91851"/>
            </a:srgbClr>
          </a:solidFill>
          <a:ln w="3175"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24" name="Shape 724"/>
          <p:cNvSpPr/>
          <p:nvPr/>
        </p:nvSpPr>
        <p:spPr>
          <a:xfrm>
            <a:off x="9362127" y="4907896"/>
            <a:ext cx="4472913" cy="693673"/>
          </a:xfrm>
          <a:prstGeom prst="rect">
            <a:avLst/>
          </a:prstGeom>
          <a:ln w="3175">
            <a:solidFill>
              <a:srgbClr val="A6AAA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 algn="r">
              <a:defRPr sz="3900" spc="-390">
                <a:solidFill>
                  <a:srgbClr val="F38F69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spc="-300" dirty="0">
                <a:solidFill>
                  <a:srgbClr val="EC6D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 for listening</a:t>
            </a:r>
            <a:endParaRPr spc="-300" dirty="0">
              <a:solidFill>
                <a:srgbClr val="EC6D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5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8863" y="2557016"/>
            <a:ext cx="1706575" cy="2349664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asted-image.pdf"/>
          <p:cNvPicPr>
            <a:picLocks noChangeAspect="1"/>
          </p:cNvPicPr>
          <p:nvPr/>
        </p:nvPicPr>
        <p:blipFill>
          <a:blip r:embed="rId2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28" name="Shape 128"/>
          <p:cNvSpPr/>
          <p:nvPr/>
        </p:nvSpPr>
        <p:spPr>
          <a:xfrm>
            <a:off x="662484" y="1548320"/>
            <a:ext cx="5344621" cy="40128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 anchor="ctr">
            <a:spAutoFit/>
          </a:bodyPr>
          <a:lstStyle/>
          <a:p>
            <a: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altLang="ko-KR" sz="2000" b="1" spc="-150" dirty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  <p:sp>
        <p:nvSpPr>
          <p:cNvPr id="129" name="Shape 129"/>
          <p:cNvSpPr/>
          <p:nvPr/>
        </p:nvSpPr>
        <p:spPr>
          <a:xfrm>
            <a:off x="668866" y="1998133"/>
            <a:ext cx="4297814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681566" y="7018866"/>
            <a:ext cx="4297814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789484" y="2426387"/>
            <a:ext cx="5344621" cy="309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>
            <a:spAutoFit/>
          </a:bodyPr>
          <a:lstStyle/>
          <a:p>
            <a:pPr marL="352777" indent="-352777" algn="l">
              <a:lnSpc>
                <a:spcPct val="120000"/>
              </a:lnSpc>
              <a:buSzPct val="100000"/>
              <a:buAutoNum type="arabicPeriod"/>
              <a:defRPr sz="2400" spc="-24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Abstract</a:t>
            </a:r>
            <a:endParaRPr spc="-3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2777" indent="-352777" algn="l">
              <a:lnSpc>
                <a:spcPct val="180000"/>
              </a:lnSpc>
              <a:buSzPct val="100000"/>
              <a:buAutoNum type="arabicPeriod" startAt="2"/>
              <a:defRPr sz="2400" spc="-24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Introduction 	 	</a:t>
            </a:r>
          </a:p>
          <a:p>
            <a:pPr marL="352777" indent="-352777" algn="l">
              <a:lnSpc>
                <a:spcPct val="180000"/>
              </a:lnSpc>
              <a:buSzPct val="100000"/>
              <a:buAutoNum type="arabicPeriod" startAt="2"/>
              <a:defRPr sz="2400" spc="-24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LSD-SLAM</a:t>
            </a:r>
          </a:p>
          <a:p>
            <a:pPr marL="352777" indent="-352777" algn="l">
              <a:lnSpc>
                <a:spcPct val="180000"/>
              </a:lnSpc>
              <a:buSzPct val="100000"/>
              <a:buAutoNum type="arabicPeriod" startAt="2"/>
              <a:defRPr sz="2400" spc="-24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Experimental Results</a:t>
            </a:r>
          </a:p>
          <a:p>
            <a:pPr marL="352777" indent="-352777" algn="l">
              <a:lnSpc>
                <a:spcPct val="180000"/>
              </a:lnSpc>
              <a:buSzPct val="100000"/>
              <a:buAutoNum type="arabicPeriod" startAt="2"/>
              <a:defRPr sz="2400" spc="-24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Conclusion</a:t>
            </a:r>
            <a:endParaRPr spc="-3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64" name="Shape 164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01</a:t>
            </a:r>
          </a:p>
        </p:txBody>
      </p:sp>
      <p:pic>
        <p:nvPicPr>
          <p:cNvPr id="168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8209" y="3997009"/>
            <a:ext cx="1580059" cy="1742648"/>
          </a:xfrm>
          <a:prstGeom prst="rect">
            <a:avLst/>
          </a:prstGeom>
          <a:ln w="3175">
            <a:miter lim="400000"/>
          </a:ln>
        </p:spPr>
      </p:pic>
      <p:sp>
        <p:nvSpPr>
          <p:cNvPr id="2" name="Shape 142">
            <a:extLst>
              <a:ext uri="{FF2B5EF4-FFF2-40B4-BE49-F238E27FC236}">
                <a16:creationId xmlns:a16="http://schemas.microsoft.com/office/drawing/2014/main" id="{12E8E2E8-3756-6213-B1F1-9C3978C84BD3}"/>
              </a:ext>
            </a:extLst>
          </p:cNvPr>
          <p:cNvSpPr/>
          <p:nvPr/>
        </p:nvSpPr>
        <p:spPr>
          <a:xfrm>
            <a:off x="820430" y="817302"/>
            <a:ext cx="1143155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Abstract</a:t>
            </a:r>
            <a:endParaRPr lang="ko-KR" altLang="en-US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Shape 144">
            <a:extLst>
              <a:ext uri="{FF2B5EF4-FFF2-40B4-BE49-F238E27FC236}">
                <a16:creationId xmlns:a16="http://schemas.microsoft.com/office/drawing/2014/main" id="{1528C9E3-CA8E-3BED-853B-F7BBF1C54618}"/>
              </a:ext>
            </a:extLst>
          </p:cNvPr>
          <p:cNvSpPr/>
          <p:nvPr/>
        </p:nvSpPr>
        <p:spPr>
          <a:xfrm>
            <a:off x="194004" y="1373311"/>
            <a:ext cx="8270374" cy="602049"/>
          </a:xfrm>
          <a:prstGeom prst="rect">
            <a:avLst/>
          </a:prstGeom>
          <a:blipFill>
            <a:blip r:embed="rId5"/>
          </a:blip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 anchor="ctr"/>
          <a:lstStyle/>
          <a:p>
            <a:pPr>
              <a:defRPr sz="2000" spc="-2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altLang="ko-KR" sz="2000" spc="-15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세미볼드체"/>
              </a:rPr>
              <a:t>Large – Scale Direct Monocular SLAM</a:t>
            </a:r>
            <a:endParaRPr lang="ko-KR" altLang="en-US" sz="2000" spc="-15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58F0EB-4FB1-8083-C4DD-56813A0BEA55}"/>
              </a:ext>
            </a:extLst>
          </p:cNvPr>
          <p:cNvSpPr txBox="1"/>
          <p:nvPr/>
        </p:nvSpPr>
        <p:spPr>
          <a:xfrm>
            <a:off x="1964018" y="4505910"/>
            <a:ext cx="3644900" cy="86295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5000" dirty="0"/>
              <a:t>LSD -SLAM</a:t>
            </a:r>
            <a:endParaRPr kumimoji="0" lang="ko-KR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CD21BF-A1F8-7DE4-9048-7807F7A0B331}"/>
              </a:ext>
            </a:extLst>
          </p:cNvPr>
          <p:cNvSpPr txBox="1"/>
          <p:nvPr/>
        </p:nvSpPr>
        <p:spPr>
          <a:xfrm>
            <a:off x="5790089" y="2796372"/>
            <a:ext cx="2273643" cy="58595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Direct</a:t>
            </a:r>
            <a:endParaRPr kumimoji="0" lang="ko-KR" altLang="en-US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D92509-4793-2ABB-F653-9CB99F4DEE56}"/>
              </a:ext>
            </a:extLst>
          </p:cNvPr>
          <p:cNvSpPr txBox="1"/>
          <p:nvPr/>
        </p:nvSpPr>
        <p:spPr>
          <a:xfrm>
            <a:off x="8344421" y="3833144"/>
            <a:ext cx="3644900" cy="58595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Tracking method</a:t>
            </a:r>
            <a:endParaRPr kumimoji="0" lang="ko-KR" altLang="en-US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8061C7-BA2E-7870-F6EB-20F7D9CE680F}"/>
              </a:ext>
            </a:extLst>
          </p:cNvPr>
          <p:cNvSpPr txBox="1"/>
          <p:nvPr/>
        </p:nvSpPr>
        <p:spPr>
          <a:xfrm>
            <a:off x="8621693" y="5733313"/>
            <a:ext cx="4241691" cy="58595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Probabilistic</a:t>
            </a:r>
            <a:r>
              <a:rPr kumimoji="0" lang="en-US" altLang="ko-KR" sz="32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 solution</a:t>
            </a:r>
            <a:endParaRPr kumimoji="0" lang="ko-KR" altLang="en-US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24C546-ECFD-93E1-5A06-CC779FA2754D}"/>
              </a:ext>
            </a:extLst>
          </p:cNvPr>
          <p:cNvSpPr txBox="1"/>
          <p:nvPr/>
        </p:nvSpPr>
        <p:spPr>
          <a:xfrm>
            <a:off x="4636232" y="6319264"/>
            <a:ext cx="2876676" cy="58595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Real-time CPU</a:t>
            </a:r>
            <a:endParaRPr kumimoji="0" lang="ko-KR" altLang="en-US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FFEE650-D200-830E-364D-4277472CE1F0}"/>
              </a:ext>
            </a:extLst>
          </p:cNvPr>
          <p:cNvCxnSpPr/>
          <p:nvPr/>
        </p:nvCxnSpPr>
        <p:spPr>
          <a:xfrm flipV="1">
            <a:off x="5239265" y="3382323"/>
            <a:ext cx="1210962" cy="1226747"/>
          </a:xfrm>
          <a:prstGeom prst="line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32C1CED-28CD-2AED-E6B0-E8B542A65AF6}"/>
              </a:ext>
            </a:extLst>
          </p:cNvPr>
          <p:cNvCxnSpPr>
            <a:cxnSpLocks/>
          </p:cNvCxnSpPr>
          <p:nvPr/>
        </p:nvCxnSpPr>
        <p:spPr>
          <a:xfrm flipV="1">
            <a:off x="5459827" y="4332727"/>
            <a:ext cx="2986160" cy="656238"/>
          </a:xfrm>
          <a:prstGeom prst="line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ADA2935-90FF-D67A-6833-2F16E4DDE324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363378" y="5265308"/>
            <a:ext cx="3258315" cy="760981"/>
          </a:xfrm>
          <a:prstGeom prst="line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9839F38-A0BC-B929-92C8-0DBF63456948}"/>
              </a:ext>
            </a:extLst>
          </p:cNvPr>
          <p:cNvCxnSpPr>
            <a:cxnSpLocks/>
          </p:cNvCxnSpPr>
          <p:nvPr/>
        </p:nvCxnSpPr>
        <p:spPr>
          <a:xfrm>
            <a:off x="4707420" y="5356985"/>
            <a:ext cx="769608" cy="858088"/>
          </a:xfrm>
          <a:prstGeom prst="line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559764" y="2703351"/>
            <a:ext cx="13066667" cy="4122586"/>
          </a:xfrm>
          <a:prstGeom prst="rect">
            <a:avLst/>
          </a:prstGeom>
          <a:ln w="635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193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820429" y="817303"/>
            <a:ext cx="4471661" cy="524396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Introduction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02</a:t>
            </a:r>
          </a:p>
        </p:txBody>
      </p:sp>
      <p:sp>
        <p:nvSpPr>
          <p:cNvPr id="199" name="Shape 199"/>
          <p:cNvSpPr/>
          <p:nvPr/>
        </p:nvSpPr>
        <p:spPr>
          <a:xfrm>
            <a:off x="559764" y="2572977"/>
            <a:ext cx="13066667" cy="469570"/>
          </a:xfrm>
          <a:prstGeom prst="rect">
            <a:avLst/>
          </a:prstGeom>
          <a:blipFill>
            <a:blip r:embed="rId4"/>
          </a:blip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 anchor="ctr"/>
          <a:lstStyle/>
          <a:p>
            <a:pPr>
              <a:defRPr sz="2200" spc="-22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sz="2000" spc="-200" dirty="0"/>
              <a:t>Introduction</a:t>
            </a:r>
            <a:endParaRPr sz="1600" spc="-16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43D5DE-1986-591D-C9DC-0398E7AE8C7E}"/>
              </a:ext>
            </a:extLst>
          </p:cNvPr>
          <p:cNvSpPr txBox="1"/>
          <p:nvPr/>
        </p:nvSpPr>
        <p:spPr>
          <a:xfrm>
            <a:off x="793591" y="3286506"/>
            <a:ext cx="12535855" cy="353943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Scale Ambiguity</a:t>
            </a:r>
          </a:p>
          <a:p>
            <a:pPr marL="514350" indent="-514350">
              <a:buAutoNum type="arabicPeriod"/>
            </a:pPr>
            <a:endParaRPr lang="en-US" altLang="ko-KR" b="0" i="0" dirty="0">
              <a:solidFill>
                <a:srgbClr val="444444"/>
              </a:solidFill>
              <a:effectLst/>
              <a:latin typeface="Noto Sans" panose="020B0502040504020204" pitchFamily="34" charset="0"/>
            </a:endParaRPr>
          </a:p>
          <a:p>
            <a:pPr marL="514350" indent="-514350">
              <a:buAutoNum type="arabicPeriod"/>
            </a:pP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Feature based Method</a:t>
            </a:r>
          </a:p>
          <a:p>
            <a:pPr marL="514350" indent="-514350">
              <a:buAutoNum type="arabicPeriod"/>
            </a:pPr>
            <a:endParaRPr lang="en-US" altLang="ko-KR" dirty="0">
              <a:solidFill>
                <a:srgbClr val="444444"/>
              </a:solidFill>
              <a:latin typeface="Noto Sans" panose="020B0502040504020204" pitchFamily="34" charset="0"/>
            </a:endParaRPr>
          </a:p>
          <a:p>
            <a:pPr marL="514350" indent="-514350">
              <a:buAutoNum type="arabicPeriod"/>
            </a:pP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Direct Method</a:t>
            </a:r>
          </a:p>
          <a:p>
            <a:pPr marL="514350" indent="-514350">
              <a:buAutoNum type="arabicPeriod"/>
            </a:pPr>
            <a:endParaRPr lang="en-US" altLang="ko-KR" dirty="0">
              <a:solidFill>
                <a:srgbClr val="444444"/>
              </a:solidFill>
              <a:latin typeface="Noto Sans" panose="020B0502040504020204" pitchFamily="34" charset="0"/>
            </a:endParaRPr>
          </a:p>
          <a:p>
            <a:pPr marL="514350" indent="-514350">
              <a:buAutoNum type="arabicPeriod"/>
            </a:pPr>
            <a:r>
              <a:rPr lang="en-US" altLang="ko-KR" dirty="0">
                <a:solidFill>
                  <a:srgbClr val="444444"/>
                </a:solidFill>
                <a:latin typeface="Noto Sans" panose="020B0502040504020204" pitchFamily="34" charset="0"/>
              </a:rPr>
              <a:t>Pose Graph Optimization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559764" y="1727206"/>
            <a:ext cx="13066667" cy="6934189"/>
          </a:xfrm>
          <a:prstGeom prst="rect">
            <a:avLst/>
          </a:prstGeom>
          <a:ln w="635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193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820429" y="817303"/>
            <a:ext cx="4471661" cy="524396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Introduction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02</a:t>
            </a:r>
          </a:p>
        </p:txBody>
      </p:sp>
      <p:sp>
        <p:nvSpPr>
          <p:cNvPr id="199" name="Shape 199"/>
          <p:cNvSpPr/>
          <p:nvPr/>
        </p:nvSpPr>
        <p:spPr>
          <a:xfrm>
            <a:off x="547406" y="1492421"/>
            <a:ext cx="13104473" cy="469570"/>
          </a:xfrm>
          <a:prstGeom prst="rect">
            <a:avLst/>
          </a:prstGeom>
          <a:blipFill>
            <a:blip r:embed="rId4"/>
          </a:blip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 anchor="ctr"/>
          <a:lstStyle/>
          <a:p>
            <a:pPr>
              <a:defRPr sz="2200" spc="-22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sz="2000" spc="-200" dirty="0"/>
              <a:t>Introduction</a:t>
            </a:r>
            <a:endParaRPr sz="1600" spc="-16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EBE453-146C-B91B-2A10-CC8C0B3764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2381" y="2270918"/>
            <a:ext cx="7879238" cy="607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3957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398" name="Shape 398"/>
          <p:cNvSpPr/>
          <p:nvPr/>
        </p:nvSpPr>
        <p:spPr>
          <a:xfrm>
            <a:off x="1232899" y="2665103"/>
            <a:ext cx="12219421" cy="5691495"/>
          </a:xfrm>
          <a:prstGeom prst="rect">
            <a:avLst/>
          </a:prstGeom>
          <a:solidFill>
            <a:srgbClr val="FFFFFF">
              <a:alpha val="50947"/>
            </a:srgbClr>
          </a:solidFill>
          <a:ln w="12700">
            <a:solidFill>
              <a:srgbClr val="A6AAA9">
                <a:alpha val="50947"/>
              </a:srgbClr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b="1"/>
          </a:p>
        </p:txBody>
      </p:sp>
      <p:sp>
        <p:nvSpPr>
          <p:cNvPr id="400" name="Shape 40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820430" y="817302"/>
            <a:ext cx="1492930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LSD-SLAM</a:t>
            </a:r>
          </a:p>
        </p:txBody>
      </p:sp>
      <p:sp>
        <p:nvSpPr>
          <p:cNvPr id="403" name="Shape 403"/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415" name="Shape 415"/>
          <p:cNvSpPr/>
          <p:nvPr/>
        </p:nvSpPr>
        <p:spPr>
          <a:xfrm>
            <a:off x="1232899" y="2658928"/>
            <a:ext cx="12219421" cy="5697670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b="1"/>
          </a:p>
        </p:txBody>
      </p:sp>
      <p:sp>
        <p:nvSpPr>
          <p:cNvPr id="19" name="Shape 416">
            <a:extLst>
              <a:ext uri="{FF2B5EF4-FFF2-40B4-BE49-F238E27FC236}">
                <a16:creationId xmlns:a16="http://schemas.microsoft.com/office/drawing/2014/main" id="{5FFCA081-4840-8D00-4C98-58583F3F25AF}"/>
              </a:ext>
            </a:extLst>
          </p:cNvPr>
          <p:cNvSpPr/>
          <p:nvPr/>
        </p:nvSpPr>
        <p:spPr>
          <a:xfrm>
            <a:off x="1492788" y="2475185"/>
            <a:ext cx="2462747" cy="355118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b="1" spc="0" dirty="0">
                <a:ln>
                  <a:solidFill>
                    <a:srgbClr val="000000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 theorem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C5B75E-41C3-66AB-BF5B-4958F78EF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882" y="4596217"/>
            <a:ext cx="5851140" cy="9115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089761C-16D7-F732-1231-6928C87AAF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6895" y="3356072"/>
            <a:ext cx="2171700" cy="714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359AF0-DDCB-B411-F0D2-B032A1F2D5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0882" y="5889854"/>
            <a:ext cx="95345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26794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398" name="Shape 398"/>
          <p:cNvSpPr/>
          <p:nvPr/>
        </p:nvSpPr>
        <p:spPr>
          <a:xfrm>
            <a:off x="1232899" y="2665103"/>
            <a:ext cx="12219421" cy="5691495"/>
          </a:xfrm>
          <a:prstGeom prst="rect">
            <a:avLst/>
          </a:prstGeom>
          <a:solidFill>
            <a:srgbClr val="FFFFFF">
              <a:alpha val="50947"/>
            </a:srgbClr>
          </a:solidFill>
          <a:ln w="12700">
            <a:solidFill>
              <a:srgbClr val="A6AAA9">
                <a:alpha val="50947"/>
              </a:srgbClr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b="1"/>
          </a:p>
        </p:txBody>
      </p:sp>
      <p:sp>
        <p:nvSpPr>
          <p:cNvPr id="400" name="Shape 40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820430" y="817302"/>
            <a:ext cx="1492930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LSD-SLAM</a:t>
            </a:r>
          </a:p>
        </p:txBody>
      </p:sp>
      <p:sp>
        <p:nvSpPr>
          <p:cNvPr id="403" name="Shape 403"/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415" name="Shape 415"/>
          <p:cNvSpPr/>
          <p:nvPr/>
        </p:nvSpPr>
        <p:spPr>
          <a:xfrm>
            <a:off x="1232899" y="2658928"/>
            <a:ext cx="12219421" cy="5697670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b="1"/>
          </a:p>
        </p:txBody>
      </p:sp>
      <p:sp>
        <p:nvSpPr>
          <p:cNvPr id="19" name="Shape 416">
            <a:extLst>
              <a:ext uri="{FF2B5EF4-FFF2-40B4-BE49-F238E27FC236}">
                <a16:creationId xmlns:a16="http://schemas.microsoft.com/office/drawing/2014/main" id="{5FFCA081-4840-8D00-4C98-58583F3F25AF}"/>
              </a:ext>
            </a:extLst>
          </p:cNvPr>
          <p:cNvSpPr/>
          <p:nvPr/>
        </p:nvSpPr>
        <p:spPr>
          <a:xfrm>
            <a:off x="1492788" y="2475185"/>
            <a:ext cx="2514043" cy="355118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b="1" spc="0" dirty="0">
                <a:ln>
                  <a:solidFill>
                    <a:srgbClr val="000000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Overview of LSD-SLAM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EF16B8E-7DAE-E77C-180B-C4518C3B8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0450" y="3245575"/>
            <a:ext cx="9563100" cy="4524375"/>
          </a:xfrm>
          <a:prstGeom prst="rect">
            <a:avLst/>
          </a:prstGeom>
        </p:spPr>
      </p:pic>
      <p:sp>
        <p:nvSpPr>
          <p:cNvPr id="16" name="원형: 비어 있음 15">
            <a:extLst>
              <a:ext uri="{FF2B5EF4-FFF2-40B4-BE49-F238E27FC236}">
                <a16:creationId xmlns:a16="http://schemas.microsoft.com/office/drawing/2014/main" id="{CBC9840D-740B-0D83-0FC3-4B0C6F54F200}"/>
              </a:ext>
            </a:extLst>
          </p:cNvPr>
          <p:cNvSpPr/>
          <p:nvPr/>
        </p:nvSpPr>
        <p:spPr>
          <a:xfrm>
            <a:off x="8946291" y="3089668"/>
            <a:ext cx="2743201" cy="1099273"/>
          </a:xfrm>
          <a:prstGeom prst="donut">
            <a:avLst>
              <a:gd name="adj" fmla="val 12275"/>
            </a:avLst>
          </a:prstGeom>
          <a:solidFill>
            <a:srgbClr val="FF0000"/>
          </a:solidFill>
          <a:ln w="3175" cap="flat">
            <a:solidFill>
              <a:srgbClr val="FF0000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17" name="원형: 비어 있음 16">
            <a:extLst>
              <a:ext uri="{FF2B5EF4-FFF2-40B4-BE49-F238E27FC236}">
                <a16:creationId xmlns:a16="http://schemas.microsoft.com/office/drawing/2014/main" id="{D664BC3F-372D-DCA6-9DE5-C580C768B61C}"/>
              </a:ext>
            </a:extLst>
          </p:cNvPr>
          <p:cNvSpPr/>
          <p:nvPr/>
        </p:nvSpPr>
        <p:spPr>
          <a:xfrm>
            <a:off x="5654314" y="3048717"/>
            <a:ext cx="3087919" cy="1099273"/>
          </a:xfrm>
          <a:prstGeom prst="donut">
            <a:avLst>
              <a:gd name="adj" fmla="val 12275"/>
            </a:avLst>
          </a:prstGeom>
          <a:solidFill>
            <a:srgbClr val="FF0000"/>
          </a:solidFill>
          <a:ln w="3175" cap="flat">
            <a:solidFill>
              <a:srgbClr val="FF0000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18" name="원형: 비어 있음 17">
            <a:extLst>
              <a:ext uri="{FF2B5EF4-FFF2-40B4-BE49-F238E27FC236}">
                <a16:creationId xmlns:a16="http://schemas.microsoft.com/office/drawing/2014/main" id="{B2F41F86-BDA9-0684-F9BE-14EA5165FCE8}"/>
              </a:ext>
            </a:extLst>
          </p:cNvPr>
          <p:cNvSpPr/>
          <p:nvPr/>
        </p:nvSpPr>
        <p:spPr>
          <a:xfrm>
            <a:off x="2668030" y="3175420"/>
            <a:ext cx="2446911" cy="874122"/>
          </a:xfrm>
          <a:prstGeom prst="donut">
            <a:avLst>
              <a:gd name="adj" fmla="val 12275"/>
            </a:avLst>
          </a:prstGeom>
          <a:solidFill>
            <a:srgbClr val="FF0000"/>
          </a:solidFill>
          <a:ln w="3175" cap="flat">
            <a:solidFill>
              <a:srgbClr val="FF0000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42170144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398" name="Shape 398"/>
          <p:cNvSpPr/>
          <p:nvPr/>
        </p:nvSpPr>
        <p:spPr>
          <a:xfrm>
            <a:off x="1232899" y="2665103"/>
            <a:ext cx="12219421" cy="5691495"/>
          </a:xfrm>
          <a:prstGeom prst="rect">
            <a:avLst/>
          </a:prstGeom>
          <a:solidFill>
            <a:srgbClr val="FFFFFF">
              <a:alpha val="50947"/>
            </a:srgbClr>
          </a:solidFill>
          <a:ln w="12700">
            <a:solidFill>
              <a:srgbClr val="A6AAA9">
                <a:alpha val="50947"/>
              </a:srgbClr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b="1"/>
          </a:p>
        </p:txBody>
      </p:sp>
      <p:sp>
        <p:nvSpPr>
          <p:cNvPr id="400" name="Shape 40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820430" y="817302"/>
            <a:ext cx="1492930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LSD-SLAM</a:t>
            </a:r>
          </a:p>
        </p:txBody>
      </p:sp>
      <p:sp>
        <p:nvSpPr>
          <p:cNvPr id="403" name="Shape 403"/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415" name="Shape 415"/>
          <p:cNvSpPr/>
          <p:nvPr/>
        </p:nvSpPr>
        <p:spPr>
          <a:xfrm>
            <a:off x="1232899" y="2658928"/>
            <a:ext cx="12219421" cy="5697670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b="1"/>
          </a:p>
        </p:txBody>
      </p:sp>
      <p:sp>
        <p:nvSpPr>
          <p:cNvPr id="19" name="Shape 416">
            <a:extLst>
              <a:ext uri="{FF2B5EF4-FFF2-40B4-BE49-F238E27FC236}">
                <a16:creationId xmlns:a16="http://schemas.microsoft.com/office/drawing/2014/main" id="{5FFCA081-4840-8D00-4C98-58583F3F25AF}"/>
              </a:ext>
            </a:extLst>
          </p:cNvPr>
          <p:cNvSpPr/>
          <p:nvPr/>
        </p:nvSpPr>
        <p:spPr>
          <a:xfrm>
            <a:off x="1492788" y="2475185"/>
            <a:ext cx="1367896" cy="355118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b="1" spc="0" dirty="0">
                <a:ln>
                  <a:solidFill>
                    <a:srgbClr val="000000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Initialization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E5CC4D-3958-6616-E89D-40329DA1513A}"/>
              </a:ext>
            </a:extLst>
          </p:cNvPr>
          <p:cNvSpPr txBox="1"/>
          <p:nvPr/>
        </p:nvSpPr>
        <p:spPr>
          <a:xfrm>
            <a:off x="1392830" y="4759373"/>
            <a:ext cx="11899557" cy="58595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Initialize a first keyframe with </a:t>
            </a:r>
            <a:r>
              <a:rPr kumimoji="0" lang="en-US" altLang="ko-KR" sz="3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random depth </a:t>
            </a:r>
            <a:r>
              <a:rPr kumimoji="0" lang="en-US" altLang="ko-KR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map and </a:t>
            </a:r>
            <a:r>
              <a:rPr kumimoji="0" lang="en-US" altLang="ko-KR" sz="3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large variance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32769034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398" name="Shape 398"/>
          <p:cNvSpPr/>
          <p:nvPr/>
        </p:nvSpPr>
        <p:spPr>
          <a:xfrm>
            <a:off x="1232899" y="2665103"/>
            <a:ext cx="12219421" cy="5691495"/>
          </a:xfrm>
          <a:prstGeom prst="rect">
            <a:avLst/>
          </a:prstGeom>
          <a:solidFill>
            <a:srgbClr val="FFFFFF">
              <a:alpha val="50947"/>
            </a:srgbClr>
          </a:solidFill>
          <a:ln w="12700">
            <a:solidFill>
              <a:srgbClr val="A6AAA9">
                <a:alpha val="50947"/>
              </a:srgbClr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rPr lang="en-US" altLang="ko-KR" dirty="0">
                <a:effectLst/>
                <a:latin typeface="Times New Roman" panose="02020603050405020304" pitchFamily="18" charset="0"/>
              </a:rPr>
              <a:t>Semi-Dense Visual Odometry for a Monocular Cam</a:t>
            </a:r>
            <a:endParaRPr b="1" dirty="0"/>
          </a:p>
        </p:txBody>
      </p:sp>
      <p:sp>
        <p:nvSpPr>
          <p:cNvPr id="400" name="Shape 40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820430" y="817302"/>
            <a:ext cx="1492930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LSD-SLAM</a:t>
            </a:r>
          </a:p>
        </p:txBody>
      </p:sp>
      <p:sp>
        <p:nvSpPr>
          <p:cNvPr id="403" name="Shape 403"/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415" name="Shape 415"/>
          <p:cNvSpPr/>
          <p:nvPr/>
        </p:nvSpPr>
        <p:spPr>
          <a:xfrm>
            <a:off x="1232899" y="2658928"/>
            <a:ext cx="12219421" cy="5697670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b="1"/>
          </a:p>
        </p:txBody>
      </p:sp>
      <p:sp>
        <p:nvSpPr>
          <p:cNvPr id="19" name="Shape 416">
            <a:extLst>
              <a:ext uri="{FF2B5EF4-FFF2-40B4-BE49-F238E27FC236}">
                <a16:creationId xmlns:a16="http://schemas.microsoft.com/office/drawing/2014/main" id="{5FFCA081-4840-8D00-4C98-58583F3F25AF}"/>
              </a:ext>
            </a:extLst>
          </p:cNvPr>
          <p:cNvSpPr/>
          <p:nvPr/>
        </p:nvSpPr>
        <p:spPr>
          <a:xfrm>
            <a:off x="1492788" y="2475185"/>
            <a:ext cx="2207870" cy="355118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b="1" spc="0" dirty="0">
                <a:ln>
                  <a:solidFill>
                    <a:srgbClr val="000000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Map Representation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FD3883-C79A-8228-7234-5740947E7F86}"/>
              </a:ext>
            </a:extLst>
          </p:cNvPr>
          <p:cNvSpPr txBox="1"/>
          <p:nvPr/>
        </p:nvSpPr>
        <p:spPr>
          <a:xfrm>
            <a:off x="1355991" y="2869805"/>
            <a:ext cx="2940908" cy="58595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Semi-dense ?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AA5059-50B1-297B-4BC2-43505D4043E3}"/>
              </a:ext>
            </a:extLst>
          </p:cNvPr>
          <p:cNvSpPr txBox="1"/>
          <p:nvPr/>
        </p:nvSpPr>
        <p:spPr>
          <a:xfrm>
            <a:off x="6802394" y="7854302"/>
            <a:ext cx="7197811" cy="40011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sz="2000" dirty="0">
                <a:effectLst/>
                <a:latin typeface="Times New Roman" panose="02020603050405020304" pitchFamily="18" charset="0"/>
              </a:rPr>
              <a:t>From Semi-Dense Visual Odometry for a Monocular Cam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23D817-6054-3513-2961-CDDC90A09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908" y="3710050"/>
            <a:ext cx="2505075" cy="21240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F676577-CFDE-638E-B816-88FFAC5323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6505" y="3695001"/>
            <a:ext cx="2293036" cy="21240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8EEC756-5B99-31F0-D072-D9E16AA697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3768" y="3675951"/>
            <a:ext cx="2486025" cy="2143125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C35C70C-4B4B-D0E0-C184-03C786928F75}"/>
              </a:ext>
            </a:extLst>
          </p:cNvPr>
          <p:cNvSpPr/>
          <p:nvPr/>
        </p:nvSpPr>
        <p:spPr>
          <a:xfrm>
            <a:off x="4633784" y="4337222"/>
            <a:ext cx="667924" cy="358346"/>
          </a:xfrm>
          <a:prstGeom prst="rightArrow">
            <a:avLst/>
          </a:prstGeom>
          <a:solidFill>
            <a:srgbClr val="FF0000"/>
          </a:solidFill>
          <a:ln w="3175" cap="flat">
            <a:solidFill>
              <a:srgbClr val="FF0000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9A9BBFC-B54C-6B91-191A-605D77B4A56F}"/>
              </a:ext>
            </a:extLst>
          </p:cNvPr>
          <p:cNvSpPr/>
          <p:nvPr/>
        </p:nvSpPr>
        <p:spPr>
          <a:xfrm>
            <a:off x="8851047" y="4457357"/>
            <a:ext cx="667924" cy="358346"/>
          </a:xfrm>
          <a:prstGeom prst="rightArrow">
            <a:avLst/>
          </a:prstGeom>
          <a:solidFill>
            <a:srgbClr val="FF0000"/>
          </a:solidFill>
          <a:ln w="3175" cap="flat">
            <a:solidFill>
              <a:srgbClr val="FF0000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19938775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6302" tIns="46302" rIns="46302" bIns="46302" numCol="1" spcCol="38100" rtlCol="0" anchor="ctr">
        <a:spAutoFit/>
      </a:bodyPr>
      <a:lstStyle>
        <a:defPPr marL="0" marR="0" indent="0" algn="ctr" defTabSz="5324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6302" tIns="46302" rIns="46302" bIns="46302" numCol="1" spcCol="38100" rtlCol="0" anchor="ctr">
        <a:spAutoFit/>
      </a:bodyPr>
      <a:lstStyle>
        <a:defPPr marL="0" marR="0" indent="0" algn="ctr" defTabSz="5324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6302" tIns="46302" rIns="46302" bIns="46302" numCol="1" spcCol="38100" rtlCol="0" anchor="ctr">
        <a:spAutoFit/>
      </a:bodyPr>
      <a:lstStyle>
        <a:defPPr marL="0" marR="0" indent="0" algn="ctr" defTabSz="5324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6302" tIns="46302" rIns="46302" bIns="46302" numCol="1" spcCol="38100" rtlCol="0" anchor="ctr">
        <a:spAutoFit/>
      </a:bodyPr>
      <a:lstStyle>
        <a:defPPr marL="0" marR="0" indent="0" algn="ctr" defTabSz="5324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2326</TotalTime>
  <Words>883</Words>
  <Application>Microsoft Office PowerPoint</Application>
  <PresentationFormat>사용자 지정</PresentationFormat>
  <Paragraphs>160</Paragraphs>
  <Slides>19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Apple SD 산돌고딕 Neo 세미볼드체</vt:lpstr>
      <vt:lpstr>Apple SD 산돌고딕 Neo 옅은체</vt:lpstr>
      <vt:lpstr>Dinbol</vt:lpstr>
      <vt:lpstr>Helvetica Light</vt:lpstr>
      <vt:lpstr>Helvetica Neue</vt:lpstr>
      <vt:lpstr>Arial</vt:lpstr>
      <vt:lpstr>Noto Sans</vt:lpstr>
      <vt:lpstr>Symbol</vt:lpstr>
      <vt:lpstr>Times New Roman</vt:lpstr>
      <vt:lpstr>맑은 고딕</vt:lpstr>
      <vt:lpstr>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고대걸</dc:creator>
  <cp:lastModifiedBy>(학생) 고대걸 (기계항공및원자력공학부)</cp:lastModifiedBy>
  <cp:revision>35</cp:revision>
  <dcterms:modified xsi:type="dcterms:W3CDTF">2023-01-27T05:16:06Z</dcterms:modified>
</cp:coreProperties>
</file>