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6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5" r:id="rId24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AE46-1837-4CF8-95F0-6F2D854B7A9F}" v="269" dt="2023-01-27T04:57:16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4686"/>
  </p:normalViewPr>
  <p:slideViewPr>
    <p:cSldViewPr snapToGrid="0" snapToObjects="1">
      <p:cViewPr varScale="1">
        <p:scale>
          <a:sx n="54" d="100"/>
          <a:sy n="5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emf"/><Relationship Id="rId7" Type="http://schemas.openxmlformats.org/officeDocument/2006/relationships/image" Target="../media/image14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emf"/><Relationship Id="rId7" Type="http://schemas.openxmlformats.org/officeDocument/2006/relationships/image" Target="../media/image14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6690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iMAP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252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January 27, 2023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37070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Implicit Scene Neural Network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797CB-22CE-4828-8E16-AAC4CAA20E31}"/>
              </a:ext>
            </a:extLst>
          </p:cNvPr>
          <p:cNvSpPr txBox="1"/>
          <p:nvPr/>
        </p:nvSpPr>
        <p:spPr>
          <a:xfrm>
            <a:off x="1187768" y="4938552"/>
            <a:ext cx="27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885DAD-6206-4BFC-AC92-959E2DA50FE3}"/>
              </a:ext>
            </a:extLst>
          </p:cNvPr>
          <p:cNvSpPr/>
          <p:nvPr/>
        </p:nvSpPr>
        <p:spPr>
          <a:xfrm>
            <a:off x="4375496" y="5031868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C85AF-97E4-4886-B9FA-8813A282FC87}"/>
              </a:ext>
            </a:extLst>
          </p:cNvPr>
          <p:cNvSpPr txBox="1"/>
          <p:nvPr/>
        </p:nvSpPr>
        <p:spPr>
          <a:xfrm>
            <a:off x="5756060" y="4950746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187935-C8BB-49A7-8E38-94AA999003D4}"/>
              </a:ext>
            </a:extLst>
          </p:cNvPr>
          <p:cNvCxnSpPr>
            <a:cxnSpLocks/>
          </p:cNvCxnSpPr>
          <p:nvPr/>
        </p:nvCxnSpPr>
        <p:spPr>
          <a:xfrm flipV="1">
            <a:off x="8681907" y="5640931"/>
            <a:ext cx="326153" cy="5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B5AD7A-E0B9-4B5D-B5DA-FD1D501E29B7}"/>
              </a:ext>
            </a:extLst>
          </p:cNvPr>
          <p:cNvCxnSpPr>
            <a:cxnSpLocks/>
          </p:cNvCxnSpPr>
          <p:nvPr/>
        </p:nvCxnSpPr>
        <p:spPr>
          <a:xfrm>
            <a:off x="8844984" y="5647613"/>
            <a:ext cx="619836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5AFB07-231A-46B8-A88E-3D2B89CC8E3C}"/>
              </a:ext>
            </a:extLst>
          </p:cNvPr>
          <p:cNvSpPr txBox="1"/>
          <p:nvPr/>
        </p:nvSpPr>
        <p:spPr>
          <a:xfrm>
            <a:off x="9008060" y="6477800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density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8E2FA5-7854-4018-8228-0D773E6F1A34}"/>
              </a:ext>
            </a:extLst>
          </p:cNvPr>
          <p:cNvCxnSpPr/>
          <p:nvPr/>
        </p:nvCxnSpPr>
        <p:spPr>
          <a:xfrm>
            <a:off x="7405100" y="5597077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76101E-FCBC-4C8B-9F7A-4F2BE6B923A3}"/>
              </a:ext>
            </a:extLst>
          </p:cNvPr>
          <p:cNvCxnSpPr>
            <a:cxnSpLocks/>
          </p:cNvCxnSpPr>
          <p:nvPr/>
        </p:nvCxnSpPr>
        <p:spPr>
          <a:xfrm flipH="1">
            <a:off x="7485443" y="5653225"/>
            <a:ext cx="336075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DAA9FE-1747-4AD0-AE30-240386970F90}"/>
              </a:ext>
            </a:extLst>
          </p:cNvPr>
          <p:cNvSpPr txBox="1"/>
          <p:nvPr/>
        </p:nvSpPr>
        <p:spPr>
          <a:xfrm>
            <a:off x="6847662" y="6534834"/>
            <a:ext cx="9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B5D12-6355-4A12-871D-9A5D32F0CD48}"/>
              </a:ext>
            </a:extLst>
          </p:cNvPr>
          <p:cNvSpPr txBox="1"/>
          <p:nvPr/>
        </p:nvSpPr>
        <p:spPr>
          <a:xfrm>
            <a:off x="1187768" y="8227110"/>
            <a:ext cx="1960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 positional </a:t>
            </a:r>
            <a:r>
              <a:rPr lang="en-US" altLang="ko-KR" dirty="0" err="1"/>
              <a:t>enbedding</a:t>
            </a:r>
            <a:r>
              <a:rPr lang="en-US" altLang="ko-KR" dirty="0"/>
              <a:t>: input</a:t>
            </a:r>
            <a:r>
              <a:rPr lang="ko-KR" altLang="en-US" dirty="0"/>
              <a:t>의 </a:t>
            </a:r>
            <a:r>
              <a:rPr lang="en-US" altLang="ko-KR" dirty="0"/>
              <a:t>position vector</a:t>
            </a:r>
            <a:r>
              <a:rPr lang="ko-KR" altLang="en-US" dirty="0"/>
              <a:t>를 더해줘서 </a:t>
            </a:r>
            <a:r>
              <a:rPr lang="en-US" altLang="ko-KR" dirty="0"/>
              <a:t>input</a:t>
            </a:r>
            <a:r>
              <a:rPr lang="ko-KR" altLang="en-US" dirty="0"/>
              <a:t>들의 위치를 알 수 있게 해 줌</a:t>
            </a:r>
          </a:p>
        </p:txBody>
      </p:sp>
    </p:spTree>
    <p:extLst>
      <p:ext uri="{BB962C8B-B14F-4D97-AF65-F5344CB8AC3E}">
        <p14:creationId xmlns:p14="http://schemas.microsoft.com/office/powerpoint/2010/main" val="380173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3707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Depth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and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colour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Rendering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797CB-22CE-4828-8E16-AAC4CAA20E31}"/>
              </a:ext>
            </a:extLst>
          </p:cNvPr>
          <p:cNvSpPr txBox="1"/>
          <p:nvPr/>
        </p:nvSpPr>
        <p:spPr>
          <a:xfrm>
            <a:off x="1187768" y="4938552"/>
            <a:ext cx="27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885DAD-6206-4BFC-AC92-959E2DA50FE3}"/>
              </a:ext>
            </a:extLst>
          </p:cNvPr>
          <p:cNvSpPr/>
          <p:nvPr/>
        </p:nvSpPr>
        <p:spPr>
          <a:xfrm>
            <a:off x="4375496" y="5031868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C85AF-97E4-4886-B9FA-8813A282FC87}"/>
              </a:ext>
            </a:extLst>
          </p:cNvPr>
          <p:cNvSpPr txBox="1"/>
          <p:nvPr/>
        </p:nvSpPr>
        <p:spPr>
          <a:xfrm>
            <a:off x="5756060" y="4950746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4A97F-A8A8-4464-BD8E-AA9C1698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6556461"/>
            <a:ext cx="8269024" cy="122366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0A82EB-8D29-4735-8CA7-F87E6C96ABEA}"/>
              </a:ext>
            </a:extLst>
          </p:cNvPr>
          <p:cNvCxnSpPr>
            <a:cxnSpLocks/>
          </p:cNvCxnSpPr>
          <p:nvPr/>
        </p:nvCxnSpPr>
        <p:spPr>
          <a:xfrm>
            <a:off x="8830116" y="8022593"/>
            <a:ext cx="853146" cy="109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0131A1F-019B-4326-A2D1-9E3539117DA3}"/>
              </a:ext>
            </a:extLst>
          </p:cNvPr>
          <p:cNvSpPr/>
          <p:nvPr/>
        </p:nvSpPr>
        <p:spPr>
          <a:xfrm>
            <a:off x="7291754" y="5961879"/>
            <a:ext cx="2391508" cy="2157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F7596-1BB0-4966-94FF-2AB89C91E5CB}"/>
              </a:ext>
            </a:extLst>
          </p:cNvPr>
          <p:cNvSpPr txBox="1"/>
          <p:nvPr/>
        </p:nvSpPr>
        <p:spPr>
          <a:xfrm>
            <a:off x="8685546" y="9194512"/>
            <a:ext cx="317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 coordinate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8D4BF9-DFC0-4120-841F-A6E64E056E28}"/>
              </a:ext>
            </a:extLst>
          </p:cNvPr>
          <p:cNvSpPr/>
          <p:nvPr/>
        </p:nvSpPr>
        <p:spPr>
          <a:xfrm>
            <a:off x="5389572" y="6113157"/>
            <a:ext cx="2028153" cy="193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4FDC5B-9274-4E34-86C7-C92690E676FB}"/>
              </a:ext>
            </a:extLst>
          </p:cNvPr>
          <p:cNvCxnSpPr>
            <a:cxnSpLocks/>
          </p:cNvCxnSpPr>
          <p:nvPr/>
        </p:nvCxnSpPr>
        <p:spPr>
          <a:xfrm>
            <a:off x="6629317" y="8018345"/>
            <a:ext cx="199375" cy="1551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B91BA0-4C34-471A-9064-DA231E786CBF}"/>
              </a:ext>
            </a:extLst>
          </p:cNvPr>
          <p:cNvSpPr txBox="1"/>
          <p:nvPr/>
        </p:nvSpPr>
        <p:spPr>
          <a:xfrm>
            <a:off x="4863062" y="9819723"/>
            <a:ext cx="452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 intrinsic matrix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097F1E-BB7A-441C-946F-23C7672FD631}"/>
              </a:ext>
            </a:extLst>
          </p:cNvPr>
          <p:cNvSpPr/>
          <p:nvPr/>
        </p:nvSpPr>
        <p:spPr>
          <a:xfrm>
            <a:off x="3219122" y="6167541"/>
            <a:ext cx="2028153" cy="193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115A7A-5128-4FA0-A609-D65D8029A5BE}"/>
              </a:ext>
            </a:extLst>
          </p:cNvPr>
          <p:cNvCxnSpPr>
            <a:cxnSpLocks/>
          </p:cNvCxnSpPr>
          <p:nvPr/>
        </p:nvCxnSpPr>
        <p:spPr>
          <a:xfrm flipH="1">
            <a:off x="3727938" y="8118924"/>
            <a:ext cx="405572" cy="1398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E49865-D28B-4CED-B076-7D3FF40735B0}"/>
              </a:ext>
            </a:extLst>
          </p:cNvPr>
          <p:cNvSpPr txBox="1"/>
          <p:nvPr/>
        </p:nvSpPr>
        <p:spPr>
          <a:xfrm>
            <a:off x="1853724" y="9429980"/>
            <a:ext cx="262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 pose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9FB18A0-0DF2-4346-B4F0-5434429D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6130" y="5961879"/>
            <a:ext cx="5200792" cy="1619921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3D793E9E-75B3-40BD-8C3B-992273967A9D}"/>
              </a:ext>
            </a:extLst>
          </p:cNvPr>
          <p:cNvSpPr/>
          <p:nvPr/>
        </p:nvSpPr>
        <p:spPr>
          <a:xfrm>
            <a:off x="16601333" y="5816786"/>
            <a:ext cx="1569436" cy="1619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E8949CA-44C4-4D98-A2CD-8312A3DCA1F5}"/>
              </a:ext>
            </a:extLst>
          </p:cNvPr>
          <p:cNvCxnSpPr>
            <a:cxnSpLocks/>
          </p:cNvCxnSpPr>
          <p:nvPr/>
        </p:nvCxnSpPr>
        <p:spPr>
          <a:xfrm>
            <a:off x="17610700" y="7436708"/>
            <a:ext cx="853146" cy="109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23FFD8-3DC8-4F2E-9DBF-916034F77D64}"/>
              </a:ext>
            </a:extLst>
          </p:cNvPr>
          <p:cNvSpPr txBox="1"/>
          <p:nvPr/>
        </p:nvSpPr>
        <p:spPr>
          <a:xfrm>
            <a:off x="17169532" y="8648208"/>
            <a:ext cx="31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95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3707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Depth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and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colour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Rendering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797CB-22CE-4828-8E16-AAC4CAA20E31}"/>
              </a:ext>
            </a:extLst>
          </p:cNvPr>
          <p:cNvSpPr txBox="1"/>
          <p:nvPr/>
        </p:nvSpPr>
        <p:spPr>
          <a:xfrm>
            <a:off x="1187768" y="4938552"/>
            <a:ext cx="27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885DAD-6206-4BFC-AC92-959E2DA50FE3}"/>
              </a:ext>
            </a:extLst>
          </p:cNvPr>
          <p:cNvSpPr/>
          <p:nvPr/>
        </p:nvSpPr>
        <p:spPr>
          <a:xfrm>
            <a:off x="4375496" y="5031868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C85AF-97E4-4886-B9FA-8813A282FC87}"/>
              </a:ext>
            </a:extLst>
          </p:cNvPr>
          <p:cNvSpPr txBox="1"/>
          <p:nvPr/>
        </p:nvSpPr>
        <p:spPr>
          <a:xfrm>
            <a:off x="5756060" y="4950746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4A97F-A8A8-4464-BD8E-AA9C1698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6556461"/>
            <a:ext cx="8269024" cy="122366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0A82EB-8D29-4735-8CA7-F87E6C96ABEA}"/>
              </a:ext>
            </a:extLst>
          </p:cNvPr>
          <p:cNvCxnSpPr>
            <a:cxnSpLocks/>
          </p:cNvCxnSpPr>
          <p:nvPr/>
        </p:nvCxnSpPr>
        <p:spPr>
          <a:xfrm>
            <a:off x="8830116" y="8022593"/>
            <a:ext cx="853146" cy="109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0131A1F-019B-4326-A2D1-9E3539117DA3}"/>
              </a:ext>
            </a:extLst>
          </p:cNvPr>
          <p:cNvSpPr/>
          <p:nvPr/>
        </p:nvSpPr>
        <p:spPr>
          <a:xfrm>
            <a:off x="7291754" y="5961879"/>
            <a:ext cx="2391508" cy="2157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F7596-1BB0-4966-94FF-2AB89C91E5CB}"/>
              </a:ext>
            </a:extLst>
          </p:cNvPr>
          <p:cNvSpPr txBox="1"/>
          <p:nvPr/>
        </p:nvSpPr>
        <p:spPr>
          <a:xfrm>
            <a:off x="8685546" y="9194512"/>
            <a:ext cx="317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 coordinate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8D4BF9-DFC0-4120-841F-A6E64E056E28}"/>
              </a:ext>
            </a:extLst>
          </p:cNvPr>
          <p:cNvSpPr/>
          <p:nvPr/>
        </p:nvSpPr>
        <p:spPr>
          <a:xfrm>
            <a:off x="5389572" y="6113157"/>
            <a:ext cx="2028153" cy="193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4FDC5B-9274-4E34-86C7-C92690E676FB}"/>
              </a:ext>
            </a:extLst>
          </p:cNvPr>
          <p:cNvCxnSpPr>
            <a:cxnSpLocks/>
          </p:cNvCxnSpPr>
          <p:nvPr/>
        </p:nvCxnSpPr>
        <p:spPr>
          <a:xfrm>
            <a:off x="6629317" y="8018345"/>
            <a:ext cx="199375" cy="1551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B91BA0-4C34-471A-9064-DA231E786CBF}"/>
              </a:ext>
            </a:extLst>
          </p:cNvPr>
          <p:cNvSpPr txBox="1"/>
          <p:nvPr/>
        </p:nvSpPr>
        <p:spPr>
          <a:xfrm>
            <a:off x="4863062" y="9819723"/>
            <a:ext cx="452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 intrinsic matrix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097F1E-BB7A-441C-946F-23C7672FD631}"/>
              </a:ext>
            </a:extLst>
          </p:cNvPr>
          <p:cNvSpPr/>
          <p:nvPr/>
        </p:nvSpPr>
        <p:spPr>
          <a:xfrm>
            <a:off x="3219122" y="6167541"/>
            <a:ext cx="2028153" cy="1936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115A7A-5128-4FA0-A609-D65D8029A5BE}"/>
              </a:ext>
            </a:extLst>
          </p:cNvPr>
          <p:cNvCxnSpPr>
            <a:cxnSpLocks/>
          </p:cNvCxnSpPr>
          <p:nvPr/>
        </p:nvCxnSpPr>
        <p:spPr>
          <a:xfrm flipH="1">
            <a:off x="3727938" y="8118924"/>
            <a:ext cx="405572" cy="1398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E49865-D28B-4CED-B076-7D3FF40735B0}"/>
              </a:ext>
            </a:extLst>
          </p:cNvPr>
          <p:cNvSpPr txBox="1"/>
          <p:nvPr/>
        </p:nvSpPr>
        <p:spPr>
          <a:xfrm>
            <a:off x="1853724" y="9429980"/>
            <a:ext cx="262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 pose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9FB18A0-0DF2-4346-B4F0-5434429D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6130" y="5961879"/>
            <a:ext cx="5200792" cy="1619921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3D793E9E-75B3-40BD-8C3B-992273967A9D}"/>
              </a:ext>
            </a:extLst>
          </p:cNvPr>
          <p:cNvSpPr/>
          <p:nvPr/>
        </p:nvSpPr>
        <p:spPr>
          <a:xfrm>
            <a:off x="16601333" y="5816786"/>
            <a:ext cx="1569436" cy="1619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E8949CA-44C4-4D98-A2CD-8312A3DCA1F5}"/>
              </a:ext>
            </a:extLst>
          </p:cNvPr>
          <p:cNvCxnSpPr>
            <a:cxnSpLocks/>
          </p:cNvCxnSpPr>
          <p:nvPr/>
        </p:nvCxnSpPr>
        <p:spPr>
          <a:xfrm>
            <a:off x="17610700" y="7436708"/>
            <a:ext cx="853146" cy="109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23FFD8-3DC8-4F2E-9DBF-916034F77D64}"/>
              </a:ext>
            </a:extLst>
          </p:cNvPr>
          <p:cNvSpPr txBox="1"/>
          <p:nvPr/>
        </p:nvSpPr>
        <p:spPr>
          <a:xfrm>
            <a:off x="17169532" y="8648208"/>
            <a:ext cx="31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3707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Depth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and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colour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Rendering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797CB-22CE-4828-8E16-AAC4CAA20E31}"/>
              </a:ext>
            </a:extLst>
          </p:cNvPr>
          <p:cNvSpPr txBox="1"/>
          <p:nvPr/>
        </p:nvSpPr>
        <p:spPr>
          <a:xfrm>
            <a:off x="1187768" y="4938552"/>
            <a:ext cx="27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885DAD-6206-4BFC-AC92-959E2DA50FE3}"/>
              </a:ext>
            </a:extLst>
          </p:cNvPr>
          <p:cNvSpPr/>
          <p:nvPr/>
        </p:nvSpPr>
        <p:spPr>
          <a:xfrm>
            <a:off x="4375496" y="5031868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C85AF-97E4-4886-B9FA-8813A282FC87}"/>
              </a:ext>
            </a:extLst>
          </p:cNvPr>
          <p:cNvSpPr txBox="1"/>
          <p:nvPr/>
        </p:nvSpPr>
        <p:spPr>
          <a:xfrm>
            <a:off x="5756060" y="4950746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90047-9784-4F4C-BE2D-6E7EEC55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94" y="6386129"/>
            <a:ext cx="11546011" cy="2457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F410A1-2E59-4DDD-B999-C9E8B3455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177" y="7118616"/>
            <a:ext cx="1641416" cy="16763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F1B5410-D072-474F-A033-0B6C08486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1523" y="7481223"/>
            <a:ext cx="6537393" cy="13137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4D7575D-8713-4E62-B3C5-AF5BC07D7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7177" y="4427928"/>
            <a:ext cx="7693668" cy="12078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D35509-312A-4CF3-B691-3A5D25440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188" y="9398584"/>
            <a:ext cx="9078441" cy="19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3707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Depth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and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colour</a:t>
            </a:r>
            <a:r>
              <a:rPr lang="ko-KR" altLang="en-US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Rendering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797CB-22CE-4828-8E16-AAC4CAA20E31}"/>
              </a:ext>
            </a:extLst>
          </p:cNvPr>
          <p:cNvSpPr txBox="1"/>
          <p:nvPr/>
        </p:nvSpPr>
        <p:spPr>
          <a:xfrm>
            <a:off x="1187768" y="4938552"/>
            <a:ext cx="27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885DAD-6206-4BFC-AC92-959E2DA50FE3}"/>
              </a:ext>
            </a:extLst>
          </p:cNvPr>
          <p:cNvSpPr/>
          <p:nvPr/>
        </p:nvSpPr>
        <p:spPr>
          <a:xfrm>
            <a:off x="4375496" y="5031868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C85AF-97E4-4886-B9FA-8813A282FC87}"/>
              </a:ext>
            </a:extLst>
          </p:cNvPr>
          <p:cNvSpPr txBox="1"/>
          <p:nvPr/>
        </p:nvSpPr>
        <p:spPr>
          <a:xfrm>
            <a:off x="5756060" y="4950746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90047-9784-4F4C-BE2D-6E7EEC55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94" y="6386129"/>
            <a:ext cx="11546011" cy="2457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F410A1-2E59-4DDD-B999-C9E8B3455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177" y="7118616"/>
            <a:ext cx="1641416" cy="16763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F1B5410-D072-474F-A033-0B6C08486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1523" y="7481223"/>
            <a:ext cx="6537393" cy="13137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4D7575D-8713-4E62-B3C5-AF5BC07D7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7177" y="4427928"/>
            <a:ext cx="7693668" cy="12078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D35509-312A-4CF3-B691-3A5D25440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188" y="9398584"/>
            <a:ext cx="9078441" cy="19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8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82126" y="3489276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Joint </a:t>
            </a:r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Optimisation</a:t>
            </a:r>
            <a:endParaRPr lang="en-US" altLang="ko-KR" sz="2800" b="1" spc="-15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1304C1-0D12-4790-A9AA-CA60BAF2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33" y="4452079"/>
            <a:ext cx="6868706" cy="2311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7672AB-E7CA-4D1C-A983-6EEF81D51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369" y="4730318"/>
            <a:ext cx="6731671" cy="18779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8D3E30-B471-4A31-AD24-F227B8B8A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147" y="8468781"/>
            <a:ext cx="6450909" cy="17919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D6726D-9E0C-4E61-95F2-B7BDE2029029}"/>
              </a:ext>
            </a:extLst>
          </p:cNvPr>
          <p:cNvSpPr txBox="1"/>
          <p:nvPr/>
        </p:nvSpPr>
        <p:spPr>
          <a:xfrm>
            <a:off x="2258567" y="9193040"/>
            <a:ext cx="27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Optimisation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5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02782" y="3489276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Keyframe Selection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D6726D-9E0C-4E61-95F2-B7BDE2029029}"/>
              </a:ext>
            </a:extLst>
          </p:cNvPr>
          <p:cNvSpPr txBox="1"/>
          <p:nvPr/>
        </p:nvSpPr>
        <p:spPr>
          <a:xfrm>
            <a:off x="1102782" y="4572922"/>
            <a:ext cx="2292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Jointly optimizing the network parameters and camera poses using all images from a video is not computationally feasible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15B58-D473-451D-945A-C9A4E7E88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87" y="6015105"/>
            <a:ext cx="12524244" cy="28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2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436798"/>
            <a:ext cx="617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Active Sampling: image activate sampling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FC8D3F-9161-4BCF-BD7B-8B68E5055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5366830"/>
            <a:ext cx="9943362" cy="4589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F0252D-428B-4128-8931-D48EACB0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174" y="4857886"/>
            <a:ext cx="9314671" cy="19878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C8CF72-309B-4C79-BB63-0D603BF6B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6174" y="8481993"/>
            <a:ext cx="6981349" cy="2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035417" y="3436798"/>
            <a:ext cx="697659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/>
                <a:ea typeface="나눔고딕"/>
                <a:cs typeface="Nanum Gothic Bold" charset="-127"/>
              </a:rPr>
              <a:t>Active Sampling:  Bounded keyframe selection</a:t>
            </a:r>
            <a:endParaRPr lang="en-US" sz="2800" spc="-150" dirty="0">
              <a:solidFill>
                <a:srgbClr val="000000"/>
              </a:solidFill>
              <a:latin typeface="Calibri"/>
              <a:ea typeface="나눔고딕" panose="020D0604000000000000" pitchFamily="50" charset="-127"/>
              <a:cs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6A8739-92D8-42BC-8C8F-603478E5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46" y="5402755"/>
            <a:ext cx="10071670" cy="4479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E076B-D9BD-BBEA-F448-ECEE5D1676A3}"/>
              </a:ext>
            </a:extLst>
          </p:cNvPr>
          <p:cNvSpPr txBox="1"/>
          <p:nvPr/>
        </p:nvSpPr>
        <p:spPr>
          <a:xfrm>
            <a:off x="11815419" y="6620085"/>
            <a:ext cx="2259522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 bound joint </a:t>
            </a:r>
            <a:r>
              <a:rPr lang="en-US" dirty="0" err="1">
                <a:ea typeface="+mn-lt"/>
                <a:cs typeface="+mn-lt"/>
              </a:rPr>
              <a:t>optimisation</a:t>
            </a:r>
            <a:r>
              <a:rPr lang="en-US" dirty="0">
                <a:ea typeface="+mn-lt"/>
                <a:cs typeface="+mn-lt"/>
              </a:rPr>
              <a:t> computation, we choose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 fixed number (3 in the live system) of keyframes at each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iteration, randomly sampled according to the loss distribution.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5476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6610223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/>
                <a:ea typeface="나눔고딕"/>
                <a:cs typeface="Nanum Gothic ExtraBold" charset="-127"/>
              </a:rPr>
              <a:t>Experimental Results</a:t>
            </a:r>
            <a:endParaRPr lang="en-US" altLang="ko-KR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2311138" y="3455409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2800" b="1" spc="-150" dirty="0">
              <a:solidFill>
                <a:srgbClr val="002856"/>
              </a:solidFill>
              <a:latin typeface="나눔고딕"/>
              <a:ea typeface="나눔고딕" panose="020D0604000000000000" pitchFamily="50" charset="-127"/>
              <a:cs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2" name="그림 5" descr="다른, 물품, 여러개이(가) 표시된 사진&#10;&#10;자동 생성된 설명">
            <a:extLst>
              <a:ext uri="{FF2B5EF4-FFF2-40B4-BE49-F238E27FC236}">
                <a16:creationId xmlns:a16="http://schemas.microsoft.com/office/drawing/2014/main" id="{983BA0A7-2EE3-C8D0-7A4B-8CF7CE06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" y="4835565"/>
            <a:ext cx="9734366" cy="5998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74634-2B78-3EC1-209A-50D598D59F91}"/>
              </a:ext>
            </a:extLst>
          </p:cNvPr>
          <p:cNvSpPr txBox="1"/>
          <p:nvPr/>
        </p:nvSpPr>
        <p:spPr>
          <a:xfrm>
            <a:off x="10966906" y="4609839"/>
            <a:ext cx="12332992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Accuracy(cm):</a:t>
            </a:r>
            <a:r>
              <a:rPr lang="en-US" dirty="0">
                <a:ea typeface="+mn-lt"/>
                <a:cs typeface="+mn-lt"/>
              </a:rPr>
              <a:t> average distance between sampled points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from the reconstructed mesh and the nearest ground-truth point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3E290-B192-A1E1-3D6B-AAEB08B2661A}"/>
              </a:ext>
            </a:extLst>
          </p:cNvPr>
          <p:cNvSpPr txBox="1"/>
          <p:nvPr/>
        </p:nvSpPr>
        <p:spPr>
          <a:xfrm>
            <a:off x="10966906" y="6024244"/>
            <a:ext cx="12111008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br>
              <a:rPr lang="en-US" dirty="0"/>
            </a:br>
            <a:r>
              <a:rPr lang="en-US" dirty="0">
                <a:ea typeface="+mn-lt"/>
                <a:cs typeface="+mn-lt"/>
              </a:rPr>
              <a:t>Completion (cm): the average distance between sampled points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from the ground-truth mesh and the nearest reconstructed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4578A0-77FB-608C-A7F1-F0F474342FE5}"/>
              </a:ext>
            </a:extLst>
          </p:cNvPr>
          <p:cNvSpPr txBox="1"/>
          <p:nvPr/>
        </p:nvSpPr>
        <p:spPr>
          <a:xfrm>
            <a:off x="10966906" y="8592504"/>
            <a:ext cx="1066336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Completion Ratio(&lt;5cm %): the percentage of points </a:t>
            </a:r>
            <a:endParaRPr lang="ko-KR" altLang="en-US" dirty="0">
              <a:ea typeface="맑은 고딕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reconstructed mesh with Completion under 5 cm.</a:t>
            </a:r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9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5487017"/>
            <a:ext cx="55322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5" y="7315197"/>
            <a:ext cx="53495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Related Work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75" y="9143377"/>
            <a:ext cx="2751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</a:t>
            </a:r>
            <a:r>
              <a:rPr lang="en-US" altLang="ko-KR" sz="5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iMAP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3486010" y="5487017"/>
            <a:ext cx="7334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Experimental Result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3486010" y="7315197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6610223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/>
                <a:ea typeface="나눔고딕"/>
                <a:cs typeface="Nanum Gothic ExtraBold" charset="-127"/>
              </a:rPr>
              <a:t>Experimental Results</a:t>
            </a:r>
            <a:endParaRPr lang="en-US" altLang="ko-KR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2311138" y="3455409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2800" b="1" spc="-150" dirty="0">
              <a:solidFill>
                <a:srgbClr val="002856"/>
              </a:solidFill>
              <a:latin typeface="나눔고딕"/>
              <a:ea typeface="나눔고딕" panose="020D0604000000000000" pitchFamily="50" charset="-127"/>
              <a:cs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2AFD88F-1192-7114-0B19-65FFE28C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86" y="3802677"/>
            <a:ext cx="16299577" cy="3412110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18693BF-9A8F-2FDA-811B-C14BAD874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958" y="7612781"/>
            <a:ext cx="9994743" cy="46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6610223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/>
                <a:ea typeface="나눔고딕"/>
                <a:cs typeface="Nanum Gothic ExtraBold" charset="-127"/>
              </a:rPr>
              <a:t>Experimental Results</a:t>
            </a:r>
            <a:endParaRPr lang="en-US" altLang="ko-KR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2311138" y="3455409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2800" b="1" spc="-150" dirty="0">
              <a:solidFill>
                <a:srgbClr val="002856"/>
              </a:solidFill>
              <a:latin typeface="나눔고딕"/>
              <a:ea typeface="나눔고딕" panose="020D0604000000000000" pitchFamily="50" charset="-127"/>
              <a:cs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BC15FF6-6D81-518E-8740-820A7A2E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80" y="3711438"/>
            <a:ext cx="11296626" cy="404124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D2CC786A-1CDF-DBDE-D1D0-8FB94071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685" y="3451449"/>
            <a:ext cx="9399596" cy="4877604"/>
          </a:xfrm>
          <a:prstGeom prst="rect">
            <a:avLst/>
          </a:prstGeom>
        </p:spPr>
      </p:pic>
      <p:pic>
        <p:nvPicPr>
          <p:cNvPr id="6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FB1E57A-FC6E-F33F-5396-9CEF34E68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958" y="7524764"/>
            <a:ext cx="10180725" cy="46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6610223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/>
                <a:ea typeface="나눔고딕"/>
                <a:cs typeface="Nanum Gothic ExtraBold" charset="-127"/>
              </a:rPr>
              <a:t>Conclusion</a:t>
            </a:r>
            <a:endParaRPr lang="en-US" altLang="ko-KR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2311138" y="3455409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2800" b="1" spc="-150" dirty="0">
              <a:solidFill>
                <a:srgbClr val="002856"/>
              </a:solidFill>
              <a:latin typeface="나눔고딕"/>
              <a:ea typeface="나눔고딕" panose="020D0604000000000000" pitchFamily="50" charset="-127"/>
              <a:cs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8C4CE-4441-8431-3857-A4B31FEE7F94}"/>
              </a:ext>
            </a:extLst>
          </p:cNvPr>
          <p:cNvSpPr txBox="1"/>
          <p:nvPr/>
        </p:nvSpPr>
        <p:spPr>
          <a:xfrm>
            <a:off x="1184184" y="5670642"/>
            <a:ext cx="209353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keys to the real-time: parallel tracking and mapping, loss-guided pixel sampling for rapid </a:t>
            </a:r>
            <a:r>
              <a:rPr lang="en-US" dirty="0" err="1">
                <a:ea typeface="+mn-lt"/>
                <a:cs typeface="+mn-lt"/>
              </a:rPr>
              <a:t>optimisation</a:t>
            </a:r>
            <a:r>
              <a:rPr lang="en-US" dirty="0">
                <a:ea typeface="+mn-lt"/>
                <a:cs typeface="+mn-lt"/>
              </a:rPr>
              <a:t>, and intelligent keyframe selection as replay to avoid network forgetting.</a:t>
            </a:r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41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256354" y="3714689"/>
            <a:ext cx="38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The ideal Representation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991C-F697-6F5E-4F8F-B5426DB2E1A3}"/>
              </a:ext>
            </a:extLst>
          </p:cNvPr>
          <p:cNvSpPr/>
          <p:nvPr/>
        </p:nvSpPr>
        <p:spPr>
          <a:xfrm>
            <a:off x="1119188" y="4817017"/>
            <a:ext cx="22827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Efficient: the memory capacity available used adaptively in response to scene size and complexity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FDF5-5278-0BA8-CCA6-E375E9CF12D2}"/>
              </a:ext>
            </a:extLst>
          </p:cNvPr>
          <p:cNvSpPr/>
          <p:nvPr/>
        </p:nvSpPr>
        <p:spPr>
          <a:xfrm>
            <a:off x="1119187" y="6565612"/>
            <a:ext cx="1882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Predictive: able to plausibly estimate the shape of regions not directly observed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E50FB-9B13-65F8-923B-F19ECF637DFA}"/>
              </a:ext>
            </a:extLst>
          </p:cNvPr>
          <p:cNvSpPr/>
          <p:nvPr/>
        </p:nvSpPr>
        <p:spPr>
          <a:xfrm>
            <a:off x="1064503" y="8313922"/>
            <a:ext cx="135873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Flexible: not needing a large amount of training data </a:t>
            </a:r>
          </a:p>
          <a:p>
            <a:r>
              <a:rPr lang="en-US" altLang="ko-KR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	     or manual adjustment to run in a new scenario.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683064"/>
            <a:ext cx="4458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Implicit neural representation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991C-F697-6F5E-4F8F-B5426DB2E1A3}"/>
              </a:ext>
            </a:extLst>
          </p:cNvPr>
          <p:cNvSpPr/>
          <p:nvPr/>
        </p:nvSpPr>
        <p:spPr>
          <a:xfrm>
            <a:off x="1187768" y="9322833"/>
            <a:ext cx="14412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30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INR: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lang="en-US" altLang="ko-KR" sz="3200" dirty="0">
                <a:latin typeface="Arial Unicode MS"/>
                <a:ea typeface="inherit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method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of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parameterizing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all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kinds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of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signals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through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neural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network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26E02-0E40-3614-C3E9-6EEB54792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8" y="4928485"/>
            <a:ext cx="7894772" cy="3656824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B14CD78-908A-63F4-D663-242A1BD336AE}"/>
              </a:ext>
            </a:extLst>
          </p:cNvPr>
          <p:cNvSpPr/>
          <p:nvPr/>
        </p:nvSpPr>
        <p:spPr>
          <a:xfrm>
            <a:off x="559253" y="10668000"/>
            <a:ext cx="1257029" cy="584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02C1B9-9F15-7A18-D2B3-5E48DAB56B3E}"/>
              </a:ext>
            </a:extLst>
          </p:cNvPr>
          <p:cNvSpPr/>
          <p:nvPr/>
        </p:nvSpPr>
        <p:spPr>
          <a:xfrm>
            <a:off x="2258567" y="10488731"/>
            <a:ext cx="205953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300" dirty="0">
                <a:latin typeface="inherit"/>
                <a:ea typeface="나눔고딕" panose="020D0604000000000000" pitchFamily="50" charset="-127"/>
                <a:cs typeface="Nanum Gothic Bold" charset="-127"/>
              </a:rPr>
              <a:t>Even without prior training, the inherent priors present in the network structure allow it</a:t>
            </a:r>
          </a:p>
          <a:p>
            <a:r>
              <a:rPr lang="en-US" altLang="ko-KR" sz="3200" spc="300" dirty="0">
                <a:latin typeface="inherit"/>
                <a:ea typeface="나눔고딕" panose="020D0604000000000000" pitchFamily="50" charset="-127"/>
                <a:cs typeface="Nanum Gothic Bold" charset="-127"/>
              </a:rPr>
              <a:t>to make watertight geometry estimates from partial data, and plausible completion of unobserved</a:t>
            </a:r>
          </a:p>
          <a:p>
            <a:r>
              <a:rPr lang="en-US" altLang="ko-KR" sz="3200" spc="300" dirty="0">
                <a:latin typeface="inherit"/>
                <a:ea typeface="나눔고딕" panose="020D0604000000000000" pitchFamily="50" charset="-127"/>
                <a:cs typeface="Nanum Gothic Bold" charset="-127"/>
              </a:rPr>
              <a:t>region</a:t>
            </a:r>
            <a:endParaRPr lang="en-US" altLang="ko-KR" sz="3200" dirty="0">
              <a:latin typeface="inherit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7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61427"/>
            <a:ext cx="12022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iMAP</a:t>
            </a:r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: designed with keyframe structure and multi-processing computation flow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B14CD78-908A-63F4-D663-242A1BD336AE}"/>
              </a:ext>
            </a:extLst>
          </p:cNvPr>
          <p:cNvSpPr/>
          <p:nvPr/>
        </p:nvSpPr>
        <p:spPr>
          <a:xfrm>
            <a:off x="7161543" y="5202911"/>
            <a:ext cx="1257029" cy="584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3C6C8CE-1BBF-994F-5B53-C2C0B3B7EBA9}"/>
              </a:ext>
            </a:extLst>
          </p:cNvPr>
          <p:cNvSpPr/>
          <p:nvPr/>
        </p:nvSpPr>
        <p:spPr>
          <a:xfrm>
            <a:off x="1062459" y="5157037"/>
            <a:ext cx="4011761" cy="320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iMAP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B2BF0B4-5FBF-5084-849C-F9D716BE4B00}"/>
              </a:ext>
            </a:extLst>
          </p:cNvPr>
          <p:cNvSpPr/>
          <p:nvPr/>
        </p:nvSpPr>
        <p:spPr>
          <a:xfrm>
            <a:off x="7179473" y="7802911"/>
            <a:ext cx="1257029" cy="584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72662F-A465-8948-057A-9A8D6B392044}"/>
              </a:ext>
            </a:extLst>
          </p:cNvPr>
          <p:cNvSpPr/>
          <p:nvPr/>
        </p:nvSpPr>
        <p:spPr>
          <a:xfrm>
            <a:off x="10198839" y="7297985"/>
            <a:ext cx="2116055" cy="191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B7D859B-1B42-282F-4CA7-82BEE341BEBB}"/>
              </a:ext>
            </a:extLst>
          </p:cNvPr>
          <p:cNvSpPr/>
          <p:nvPr/>
        </p:nvSpPr>
        <p:spPr>
          <a:xfrm>
            <a:off x="10198839" y="4440642"/>
            <a:ext cx="2116055" cy="191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tracking</a:t>
            </a:r>
            <a:endParaRPr lang="ko-KR" altLang="en-US" dirty="0"/>
          </a:p>
        </p:txBody>
      </p:sp>
      <p:sp>
        <p:nvSpPr>
          <p:cNvPr id="18" name="텍스트 상자 3">
            <a:extLst>
              <a:ext uri="{FF2B5EF4-FFF2-40B4-BE49-F238E27FC236}">
                <a16:creationId xmlns:a16="http://schemas.microsoft.com/office/drawing/2014/main" id="{BDF87BB3-E03B-145C-8D50-3A97938CABC3}"/>
              </a:ext>
            </a:extLst>
          </p:cNvPr>
          <p:cNvSpPr txBox="1"/>
          <p:nvPr/>
        </p:nvSpPr>
        <p:spPr>
          <a:xfrm>
            <a:off x="12943637" y="4989671"/>
            <a:ext cx="9647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Tracking: align live RGB-D observation with rendered depth and </a:t>
            </a:r>
            <a:r>
              <a:rPr lang="en-US" altLang="ko-KR" sz="28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colour</a:t>
            </a:r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predictions from the MLP scene map</a:t>
            </a:r>
          </a:p>
        </p:txBody>
      </p:sp>
      <p:sp>
        <p:nvSpPr>
          <p:cNvPr id="23" name="텍스트 상자 3">
            <a:extLst>
              <a:ext uri="{FF2B5EF4-FFF2-40B4-BE49-F238E27FC236}">
                <a16:creationId xmlns:a16="http://schemas.microsoft.com/office/drawing/2014/main" id="{8E0E2095-FBF9-D3E6-7CAB-E6FA2533E048}"/>
              </a:ext>
            </a:extLst>
          </p:cNvPr>
          <p:cNvSpPr txBox="1"/>
          <p:nvPr/>
        </p:nvSpPr>
        <p:spPr>
          <a:xfrm>
            <a:off x="13081492" y="7520888"/>
            <a:ext cx="9647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Mapping: select and maintains a set of historic keyframes whose viewpoints span the scene, and uses these to continually train and improve the MLP, while jointly optimizing the keyframe poses</a:t>
            </a:r>
          </a:p>
        </p:txBody>
      </p:sp>
      <p:sp>
        <p:nvSpPr>
          <p:cNvPr id="24" name="텍스트 상자 3">
            <a:extLst>
              <a:ext uri="{FF2B5EF4-FFF2-40B4-BE49-F238E27FC236}">
                <a16:creationId xmlns:a16="http://schemas.microsoft.com/office/drawing/2014/main" id="{384095CD-704D-1D7D-212D-5FABE19A90D2}"/>
              </a:ext>
            </a:extLst>
          </p:cNvPr>
          <p:cNvSpPr txBox="1"/>
          <p:nvPr/>
        </p:nvSpPr>
        <p:spPr>
          <a:xfrm>
            <a:off x="1853724" y="10997488"/>
            <a:ext cx="1806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Dynamically sample the most informative RGB-D pixels to reduce geometric uncertainty, achieving real-time speed</a:t>
            </a:r>
          </a:p>
        </p:txBody>
      </p:sp>
    </p:spTree>
    <p:extLst>
      <p:ext uri="{BB962C8B-B14F-4D97-AF65-F5344CB8AC3E}">
        <p14:creationId xmlns:p14="http://schemas.microsoft.com/office/powerpoint/2010/main" val="42617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68210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Contribution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4" name="텍스트 상자 3">
            <a:extLst>
              <a:ext uri="{FF2B5EF4-FFF2-40B4-BE49-F238E27FC236}">
                <a16:creationId xmlns:a16="http://schemas.microsoft.com/office/drawing/2014/main" id="{384095CD-704D-1D7D-212D-5FABE19A90D2}"/>
              </a:ext>
            </a:extLst>
          </p:cNvPr>
          <p:cNvSpPr txBox="1"/>
          <p:nvPr/>
        </p:nvSpPr>
        <p:spPr>
          <a:xfrm>
            <a:off x="10201834" y="4641446"/>
            <a:ext cx="13445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The first dense real-time SLAM system that uses an implicit neural scene representation and is capable of jointly optimizing a full 3D map and camera poses</a:t>
            </a:r>
          </a:p>
        </p:txBody>
      </p:sp>
      <p:pic>
        <p:nvPicPr>
          <p:cNvPr id="7" name="그림 6" descr="실내이(가) 표시된 사진&#10;&#10;자동 생성된 설명">
            <a:extLst>
              <a:ext uri="{FF2B5EF4-FFF2-40B4-BE49-F238E27FC236}">
                <a16:creationId xmlns:a16="http://schemas.microsoft.com/office/drawing/2014/main" id="{F6C81CD3-82F9-5DBB-B91B-D07FFE4AE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4595573"/>
            <a:ext cx="7500613" cy="5621409"/>
          </a:xfrm>
          <a:prstGeom prst="rect">
            <a:avLst/>
          </a:prstGeom>
        </p:spPr>
      </p:pic>
      <p:sp>
        <p:nvSpPr>
          <p:cNvPr id="17" name="텍스트 상자 3">
            <a:extLst>
              <a:ext uri="{FF2B5EF4-FFF2-40B4-BE49-F238E27FC236}">
                <a16:creationId xmlns:a16="http://schemas.microsoft.com/office/drawing/2014/main" id="{D6FC6E0F-977E-E652-EF81-A9BE12E6FD26}"/>
              </a:ext>
            </a:extLst>
          </p:cNvPr>
          <p:cNvSpPr txBox="1"/>
          <p:nvPr/>
        </p:nvSpPr>
        <p:spPr>
          <a:xfrm>
            <a:off x="10201834" y="6380946"/>
            <a:ext cx="13445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The ability to incrementally train an implicit scene network in real-time, enabled by automated keyframe selection and loss guided sparse active sampling</a:t>
            </a:r>
          </a:p>
        </p:txBody>
      </p:sp>
      <p:sp>
        <p:nvSpPr>
          <p:cNvPr id="19" name="텍스트 상자 3">
            <a:extLst>
              <a:ext uri="{FF2B5EF4-FFF2-40B4-BE49-F238E27FC236}">
                <a16:creationId xmlns:a16="http://schemas.microsoft.com/office/drawing/2014/main" id="{C0458783-7A3D-9223-C2F5-A7643AEC34FB}"/>
              </a:ext>
            </a:extLst>
          </p:cNvPr>
          <p:cNvSpPr txBox="1"/>
          <p:nvPr/>
        </p:nvSpPr>
        <p:spPr>
          <a:xfrm>
            <a:off x="10201834" y="8141599"/>
            <a:ext cx="13445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A parallel implementation of our presented SLAM formulation which works online with a hand-held RGB-D camera</a:t>
            </a:r>
          </a:p>
        </p:txBody>
      </p:sp>
    </p:spTree>
    <p:extLst>
      <p:ext uri="{BB962C8B-B14F-4D97-AF65-F5344CB8AC3E}">
        <p14:creationId xmlns:p14="http://schemas.microsoft.com/office/powerpoint/2010/main" val="377046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69041"/>
            <a:ext cx="3118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Visual SLAM system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4" name="텍스트 상자 3">
            <a:extLst>
              <a:ext uri="{FF2B5EF4-FFF2-40B4-BE49-F238E27FC236}">
                <a16:creationId xmlns:a16="http://schemas.microsoft.com/office/drawing/2014/main" id="{384095CD-704D-1D7D-212D-5FABE19A90D2}"/>
              </a:ext>
            </a:extLst>
          </p:cNvPr>
          <p:cNvSpPr txBox="1"/>
          <p:nvPr/>
        </p:nvSpPr>
        <p:spPr>
          <a:xfrm>
            <a:off x="1187768" y="4597644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Dense SLAM</a:t>
            </a:r>
          </a:p>
        </p:txBody>
      </p:sp>
      <p:sp>
        <p:nvSpPr>
          <p:cNvPr id="17" name="텍스트 상자 3">
            <a:extLst>
              <a:ext uri="{FF2B5EF4-FFF2-40B4-BE49-F238E27FC236}">
                <a16:creationId xmlns:a16="http://schemas.microsoft.com/office/drawing/2014/main" id="{D6FC6E0F-977E-E652-EF81-A9BE12E6FD26}"/>
              </a:ext>
            </a:extLst>
          </p:cNvPr>
          <p:cNvSpPr txBox="1"/>
          <p:nvPr/>
        </p:nvSpPr>
        <p:spPr>
          <a:xfrm>
            <a:off x="1187768" y="5810914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Standard representation for volume using occupancy or signed distance functions </a:t>
            </a:r>
          </a:p>
        </p:txBody>
      </p:sp>
      <p:sp>
        <p:nvSpPr>
          <p:cNvPr id="19" name="텍스트 상자 3">
            <a:extLst>
              <a:ext uri="{FF2B5EF4-FFF2-40B4-BE49-F238E27FC236}">
                <a16:creationId xmlns:a16="http://schemas.microsoft.com/office/drawing/2014/main" id="{C0458783-7A3D-9223-C2F5-A7643AEC34FB}"/>
              </a:ext>
            </a:extLst>
          </p:cNvPr>
          <p:cNvSpPr txBox="1"/>
          <p:nvPr/>
        </p:nvSpPr>
        <p:spPr>
          <a:xfrm>
            <a:off x="1187768" y="8141599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Hierarchical approaches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6E0A239-A6B1-59C3-A785-CD9DCFE2946D}"/>
              </a:ext>
            </a:extLst>
          </p:cNvPr>
          <p:cNvSpPr/>
          <p:nvPr/>
        </p:nvSpPr>
        <p:spPr>
          <a:xfrm>
            <a:off x="1631576" y="6710342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상자 3">
            <a:extLst>
              <a:ext uri="{FF2B5EF4-FFF2-40B4-BE49-F238E27FC236}">
                <a16:creationId xmlns:a16="http://schemas.microsoft.com/office/drawing/2014/main" id="{428FEFAF-2F9D-9184-28B0-2A4300682FF0}"/>
              </a:ext>
            </a:extLst>
          </p:cNvPr>
          <p:cNvSpPr txBox="1"/>
          <p:nvPr/>
        </p:nvSpPr>
        <p:spPr>
          <a:xfrm>
            <a:off x="2846238" y="6718952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Very expensive in term of memory if a fixed resolution is used.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727A6C1-2102-B207-72E1-D6D70D5EE8E4}"/>
              </a:ext>
            </a:extLst>
          </p:cNvPr>
          <p:cNvSpPr/>
          <p:nvPr/>
        </p:nvSpPr>
        <p:spPr>
          <a:xfrm>
            <a:off x="1717907" y="9445949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32DCFF9B-6AC3-C84C-BA2D-E125A828E361}"/>
              </a:ext>
            </a:extLst>
          </p:cNvPr>
          <p:cNvSpPr txBox="1"/>
          <p:nvPr/>
        </p:nvSpPr>
        <p:spPr>
          <a:xfrm>
            <a:off x="2998638" y="9455358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Complicated to implement and usually offer only a small range of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7955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494948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Implicit Scene Representation with MLPs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4" name="텍스트 상자 3">
            <a:extLst>
              <a:ext uri="{FF2B5EF4-FFF2-40B4-BE49-F238E27FC236}">
                <a16:creationId xmlns:a16="http://schemas.microsoft.com/office/drawing/2014/main" id="{384095CD-704D-1D7D-212D-5FABE19A90D2}"/>
              </a:ext>
            </a:extLst>
          </p:cNvPr>
          <p:cNvSpPr txBox="1"/>
          <p:nvPr/>
        </p:nvSpPr>
        <p:spPr>
          <a:xfrm>
            <a:off x="1119188" y="4446893"/>
            <a:ext cx="2068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So far these methods have been considered as an offline tool, with computational requirements on the order of hours, days or weeks</a:t>
            </a:r>
          </a:p>
        </p:txBody>
      </p:sp>
      <p:sp>
        <p:nvSpPr>
          <p:cNvPr id="17" name="텍스트 상자 3">
            <a:extLst>
              <a:ext uri="{FF2B5EF4-FFF2-40B4-BE49-F238E27FC236}">
                <a16:creationId xmlns:a16="http://schemas.microsoft.com/office/drawing/2014/main" id="{D6FC6E0F-977E-E652-EF81-A9BE12E6FD26}"/>
              </a:ext>
            </a:extLst>
          </p:cNvPr>
          <p:cNvSpPr txBox="1"/>
          <p:nvPr/>
        </p:nvSpPr>
        <p:spPr>
          <a:xfrm>
            <a:off x="1119188" y="7150303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Continual Learning</a:t>
            </a:r>
          </a:p>
        </p:txBody>
      </p:sp>
      <p:sp>
        <p:nvSpPr>
          <p:cNvPr id="19" name="텍스트 상자 3">
            <a:extLst>
              <a:ext uri="{FF2B5EF4-FFF2-40B4-BE49-F238E27FC236}">
                <a16:creationId xmlns:a16="http://schemas.microsoft.com/office/drawing/2014/main" id="{C0458783-7A3D-9223-C2F5-A7643AEC34FB}"/>
              </a:ext>
            </a:extLst>
          </p:cNvPr>
          <p:cNvSpPr txBox="1"/>
          <p:nvPr/>
        </p:nvSpPr>
        <p:spPr>
          <a:xfrm>
            <a:off x="1187768" y="8141599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Plasticity (The ability to acquire new knowledge)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6E0A239-A6B1-59C3-A785-CD9DCFE2946D}"/>
              </a:ext>
            </a:extLst>
          </p:cNvPr>
          <p:cNvSpPr/>
          <p:nvPr/>
        </p:nvSpPr>
        <p:spPr>
          <a:xfrm>
            <a:off x="1303171" y="5299495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상자 3">
            <a:extLst>
              <a:ext uri="{FF2B5EF4-FFF2-40B4-BE49-F238E27FC236}">
                <a16:creationId xmlns:a16="http://schemas.microsoft.com/office/drawing/2014/main" id="{428FEFAF-2F9D-9184-28B0-2A4300682FF0}"/>
              </a:ext>
            </a:extLst>
          </p:cNvPr>
          <p:cNvSpPr txBox="1"/>
          <p:nvPr/>
        </p:nvSpPr>
        <p:spPr>
          <a:xfrm>
            <a:off x="2519681" y="5298364"/>
            <a:ext cx="15822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When depth images are available, and when guided sparse sampling is used for rendering and training, these methods are suitable for real-time SLAM</a:t>
            </a:r>
          </a:p>
        </p:txBody>
      </p:sp>
      <p:sp>
        <p:nvSpPr>
          <p:cNvPr id="7" name="텍스트 상자 3">
            <a:extLst>
              <a:ext uri="{FF2B5EF4-FFF2-40B4-BE49-F238E27FC236}">
                <a16:creationId xmlns:a16="http://schemas.microsoft.com/office/drawing/2014/main" id="{2220D25A-7782-8832-F9AE-D1C47880B0B4}"/>
              </a:ext>
            </a:extLst>
          </p:cNvPr>
          <p:cNvSpPr txBox="1"/>
          <p:nvPr/>
        </p:nvSpPr>
        <p:spPr>
          <a:xfrm>
            <a:off x="9836530" y="8141599"/>
            <a:ext cx="134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Stability (Preserving old knowledge)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42A5B-3B24-4191-9F0C-0627E1E21EB0}"/>
              </a:ext>
            </a:extLst>
          </p:cNvPr>
          <p:cNvSpPr/>
          <p:nvPr/>
        </p:nvSpPr>
        <p:spPr>
          <a:xfrm>
            <a:off x="8969207" y="7962262"/>
            <a:ext cx="286870" cy="9747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3F21F9-2214-AC8E-8CA4-472C423F737E}"/>
              </a:ext>
            </a:extLst>
          </p:cNvPr>
          <p:cNvSpPr/>
          <p:nvPr/>
        </p:nvSpPr>
        <p:spPr>
          <a:xfrm>
            <a:off x="8667210" y="8289529"/>
            <a:ext cx="890863" cy="3094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831619A-A2D6-BAAE-102E-3373F5CD9BE0}"/>
              </a:ext>
            </a:extLst>
          </p:cNvPr>
          <p:cNvSpPr/>
          <p:nvPr/>
        </p:nvSpPr>
        <p:spPr>
          <a:xfrm>
            <a:off x="1187768" y="9611472"/>
            <a:ext cx="888105" cy="52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상자 3">
            <a:extLst>
              <a:ext uri="{FF2B5EF4-FFF2-40B4-BE49-F238E27FC236}">
                <a16:creationId xmlns:a16="http://schemas.microsoft.com/office/drawing/2014/main" id="{C34CF5CD-7069-3516-2138-E582F206916C}"/>
              </a:ext>
            </a:extLst>
          </p:cNvPr>
          <p:cNvSpPr txBox="1"/>
          <p:nvPr/>
        </p:nvSpPr>
        <p:spPr>
          <a:xfrm>
            <a:off x="2519680" y="9541085"/>
            <a:ext cx="1582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Straightforward method: keyframes are automatically selected to store and compress past memories</a:t>
            </a:r>
          </a:p>
        </p:txBody>
      </p:sp>
      <p:sp>
        <p:nvSpPr>
          <p:cNvPr id="25" name="텍스트 상자 3">
            <a:extLst>
              <a:ext uri="{FF2B5EF4-FFF2-40B4-BE49-F238E27FC236}">
                <a16:creationId xmlns:a16="http://schemas.microsoft.com/office/drawing/2014/main" id="{2AB5289D-013D-8D5B-E168-83F4C17CF8F6}"/>
              </a:ext>
            </a:extLst>
          </p:cNvPr>
          <p:cNvSpPr txBox="1"/>
          <p:nvPr/>
        </p:nvSpPr>
        <p:spPr>
          <a:xfrm>
            <a:off x="2519681" y="10668387"/>
            <a:ext cx="15822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loss-guided random sampling: periodically replay and strengthen previously-observed scene regions, while continuing to add information via new keyframes.</a:t>
            </a:r>
          </a:p>
        </p:txBody>
      </p:sp>
    </p:spTree>
    <p:extLst>
      <p:ext uri="{BB962C8B-B14F-4D97-AF65-F5344CB8AC3E}">
        <p14:creationId xmlns:p14="http://schemas.microsoft.com/office/powerpoint/2010/main" val="41045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iMAP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9188" y="3585612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System overview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57E281-B8FF-CAF2-345E-D0424B71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4838732"/>
            <a:ext cx="10068765" cy="6526517"/>
          </a:xfrm>
          <a:prstGeom prst="rect">
            <a:avLst/>
          </a:prstGeom>
        </p:spPr>
      </p:pic>
      <p:sp>
        <p:nvSpPr>
          <p:cNvPr id="8" name="텍스트 상자 3">
            <a:extLst>
              <a:ext uri="{FF2B5EF4-FFF2-40B4-BE49-F238E27FC236}">
                <a16:creationId xmlns:a16="http://schemas.microsoft.com/office/drawing/2014/main" id="{C40169BF-22FE-7207-3E6D-4AFE0E341766}"/>
              </a:ext>
            </a:extLst>
          </p:cNvPr>
          <p:cNvSpPr txBox="1"/>
          <p:nvPr/>
        </p:nvSpPr>
        <p:spPr>
          <a:xfrm>
            <a:off x="10712136" y="5188702"/>
            <a:ext cx="1222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3D volumetric map is represented using a fully-connected neural network F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  </a:t>
            </a:r>
            <a:endParaRPr lang="en-US" altLang="ko-KR" sz="16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27" name="텍스트 상자 3">
            <a:extLst>
              <a:ext uri="{FF2B5EF4-FFF2-40B4-BE49-F238E27FC236}">
                <a16:creationId xmlns:a16="http://schemas.microsoft.com/office/drawing/2014/main" id="{6A939E42-8FA7-8BDB-5C55-BCE663648462}"/>
              </a:ext>
            </a:extLst>
          </p:cNvPr>
          <p:cNvSpPr txBox="1"/>
          <p:nvPr/>
        </p:nvSpPr>
        <p:spPr>
          <a:xfrm>
            <a:off x="10963044" y="6354064"/>
            <a:ext cx="11726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itchFamily="2" charset="-127"/>
                <a:ea typeface="나눔고딕" pitchFamily="2" charset="-127"/>
                <a:cs typeface="Nanum Gothic Bold" charset="-127"/>
              </a:rPr>
              <a:t>2. render the </a:t>
            </a:r>
            <a:r>
              <a:rPr lang="en-US" altLang="ko-KR" sz="2800" b="1" spc="-150" dirty="0" err="1">
                <a:latin typeface="나눔고딕" pitchFamily="2" charset="-127"/>
                <a:ea typeface="나눔고딕" pitchFamily="2" charset="-127"/>
                <a:cs typeface="Nanum Gothic Bold" charset="-127"/>
              </a:rPr>
              <a:t>colour</a:t>
            </a:r>
            <a:r>
              <a:rPr lang="en-US" altLang="ko-KR" sz="2800" b="1" spc="-150" dirty="0">
                <a:latin typeface="나눔고딕" pitchFamily="2" charset="-127"/>
                <a:ea typeface="나눔고딕" pitchFamily="2" charset="-127"/>
                <a:cs typeface="Nanum Gothic Bold" charset="-127"/>
              </a:rPr>
              <a:t> and depth of a pixel by accumulating network queries from samples in a back-projected ray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   </a:t>
            </a:r>
            <a:endParaRPr lang="en-US" altLang="ko-KR" sz="2800" b="1" spc="-150" dirty="0">
              <a:latin typeface="나눔고딕" pitchFamily="2" charset="-127"/>
              <a:ea typeface="나눔고딕" pitchFamily="2" charset="-127"/>
              <a:cs typeface="Nanum Gothic Bold" charset="-127"/>
            </a:endParaRPr>
          </a:p>
        </p:txBody>
      </p:sp>
      <p:sp>
        <p:nvSpPr>
          <p:cNvPr id="28" name="텍스트 상자 3">
            <a:extLst>
              <a:ext uri="{FF2B5EF4-FFF2-40B4-BE49-F238E27FC236}">
                <a16:creationId xmlns:a16="http://schemas.microsoft.com/office/drawing/2014/main" id="{8DB39A9C-332A-A96E-A4D7-0CE386374E7F}"/>
              </a:ext>
            </a:extLst>
          </p:cNvPr>
          <p:cNvSpPr txBox="1"/>
          <p:nvPr/>
        </p:nvSpPr>
        <p:spPr>
          <a:xfrm>
            <a:off x="10963044" y="7878713"/>
            <a:ext cx="1172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atin typeface="나눔고딕" pitchFamily="2" charset="-127"/>
                <a:ea typeface="나눔고딕" pitchFamily="2" charset="-127"/>
                <a:cs typeface="Nanum Gothic Bold" charset="-127"/>
              </a:rPr>
              <a:t>3. Two processes run concurrently (Tracking + Mapping)</a:t>
            </a:r>
          </a:p>
        </p:txBody>
      </p:sp>
    </p:spTree>
    <p:extLst>
      <p:ext uri="{BB962C8B-B14F-4D97-AF65-F5344CB8AC3E}">
        <p14:creationId xmlns:p14="http://schemas.microsoft.com/office/powerpoint/2010/main" val="108018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</TotalTime>
  <Words>847</Words>
  <Application>Microsoft Office PowerPoint</Application>
  <PresentationFormat>사용자 지정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 Unicode MS</vt:lpstr>
      <vt:lpstr>inherit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탁승준 (전기전자공학과)</cp:lastModifiedBy>
  <cp:revision>153</cp:revision>
  <dcterms:created xsi:type="dcterms:W3CDTF">2017-02-16T07:20:56Z</dcterms:created>
  <dcterms:modified xsi:type="dcterms:W3CDTF">2023-01-27T04:58:00Z</dcterms:modified>
</cp:coreProperties>
</file>