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2" r:id="rId4"/>
    <p:sldId id="303" r:id="rId5"/>
    <p:sldId id="304" r:id="rId6"/>
    <p:sldId id="307" r:id="rId7"/>
    <p:sldId id="308" r:id="rId8"/>
    <p:sldId id="281" r:id="rId9"/>
    <p:sldId id="306" r:id="rId10"/>
    <p:sldId id="285" r:id="rId11"/>
    <p:sldId id="309" r:id="rId12"/>
    <p:sldId id="310" r:id="rId13"/>
    <p:sldId id="311" r:id="rId14"/>
    <p:sldId id="312" r:id="rId15"/>
    <p:sldId id="313" r:id="rId16"/>
    <p:sldId id="314" r:id="rId17"/>
    <p:sldId id="280" r:id="rId18"/>
  </p:sldIdLst>
  <p:sldSz cx="12192000" cy="6858000"/>
  <p:notesSz cx="6858000" cy="9144000"/>
  <p:embeddedFontLst>
    <p:embeddedFont>
      <p:font typeface="Malgun Gothic" panose="020B0503020000020004" pitchFamily="50" charset="-127"/>
      <p:regular r:id="rId20"/>
      <p:bold r:id="rId21"/>
    </p:embeddedFont>
    <p:embeddedFont>
      <p:font typeface="Malgun Gothic" panose="020B0503020000020004" pitchFamily="50" charset="-127"/>
      <p:regular r:id="rId20"/>
      <p:bold r:id="rId21"/>
    </p:embeddedFont>
    <p:embeddedFont>
      <p:font typeface="Roboto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K0SBNd3JC57ZlfgvJnFu7AJl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08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Modified loss down-weights less certain regions in the reconstructed geometry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89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Modified loss down-weights less certain regions in the reconstructed geometry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7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frame</a:t>
            </a:r>
            <a:r>
              <a:rPr lang="ko-KR" altLang="en-US" dirty="0"/>
              <a:t>과 </a:t>
            </a:r>
            <a:r>
              <a:rPr lang="en-US" altLang="ko-KR" dirty="0"/>
              <a:t>overlap</a:t>
            </a:r>
            <a:r>
              <a:rPr lang="ko-KR" altLang="en-US" dirty="0"/>
              <a:t>되게 하면 </a:t>
            </a:r>
            <a:r>
              <a:rPr lang="en-US" altLang="ko-KR" dirty="0"/>
              <a:t>local </a:t>
            </a:r>
            <a:r>
              <a:rPr lang="en-US" altLang="ko-KR" dirty="0" err="1"/>
              <a:t>updat</a:t>
            </a:r>
            <a:r>
              <a:rPr lang="ko-KR" altLang="en-US" dirty="0"/>
              <a:t>가 가능하여서 </a:t>
            </a:r>
            <a:r>
              <a:rPr lang="en-US" altLang="ko-KR" dirty="0"/>
              <a:t>forgetting </a:t>
            </a:r>
            <a:r>
              <a:rPr lang="en-US" altLang="ko-KR" dirty="0" err="1"/>
              <a:t>proble</a:t>
            </a:r>
            <a:r>
              <a:rPr lang="ko-KR" altLang="en-US" dirty="0"/>
              <a:t>을 없앨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en-US" altLang="ko-KR" dirty="0"/>
              <a:t>keyframe</a:t>
            </a:r>
            <a:r>
              <a:rPr lang="ko-KR" altLang="en-US" dirty="0"/>
              <a:t>을 갖고 오면 </a:t>
            </a:r>
            <a:r>
              <a:rPr lang="en-US" altLang="ko-KR" dirty="0"/>
              <a:t>current view</a:t>
            </a:r>
            <a:r>
              <a:rPr lang="ko-KR" altLang="en-US" dirty="0"/>
              <a:t>밖의 </a:t>
            </a:r>
            <a:r>
              <a:rPr lang="en-US" altLang="ko-KR" dirty="0"/>
              <a:t>geometry</a:t>
            </a:r>
            <a:r>
              <a:rPr lang="ko-KR" altLang="en-US" dirty="0"/>
              <a:t>는 정적으로 만들고 </a:t>
            </a:r>
            <a:r>
              <a:rPr lang="en-US" altLang="ko-KR" dirty="0"/>
              <a:t>optimization</a:t>
            </a:r>
            <a:r>
              <a:rPr lang="ko-KR" altLang="en-US" dirty="0"/>
              <a:t>도 필요한 것만 해서 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74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frame</a:t>
            </a:r>
            <a:r>
              <a:rPr lang="ko-KR" altLang="en-US" dirty="0"/>
              <a:t>과 </a:t>
            </a:r>
            <a:r>
              <a:rPr lang="en-US" altLang="ko-KR" dirty="0"/>
              <a:t>overlap</a:t>
            </a:r>
            <a:r>
              <a:rPr lang="ko-KR" altLang="en-US" dirty="0"/>
              <a:t>되게 하면 </a:t>
            </a:r>
            <a:r>
              <a:rPr lang="en-US" altLang="ko-KR" dirty="0"/>
              <a:t>local </a:t>
            </a:r>
            <a:r>
              <a:rPr lang="en-US" altLang="ko-KR" dirty="0" err="1"/>
              <a:t>updat</a:t>
            </a:r>
            <a:r>
              <a:rPr lang="ko-KR" altLang="en-US" dirty="0"/>
              <a:t>가 가능하여서 </a:t>
            </a:r>
            <a:r>
              <a:rPr lang="en-US" altLang="ko-KR" dirty="0"/>
              <a:t>forgetting </a:t>
            </a:r>
            <a:r>
              <a:rPr lang="en-US" altLang="ko-KR" dirty="0" err="1"/>
              <a:t>proble</a:t>
            </a:r>
            <a:r>
              <a:rPr lang="ko-KR" altLang="en-US" dirty="0"/>
              <a:t>을 없앨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en-US" altLang="ko-KR" dirty="0"/>
              <a:t>keyframe</a:t>
            </a:r>
            <a:r>
              <a:rPr lang="ko-KR" altLang="en-US" dirty="0"/>
              <a:t>을 갖고 오면 </a:t>
            </a:r>
            <a:r>
              <a:rPr lang="en-US" altLang="ko-KR" dirty="0"/>
              <a:t>current view</a:t>
            </a:r>
            <a:r>
              <a:rPr lang="ko-KR" altLang="en-US" dirty="0"/>
              <a:t>밖의 </a:t>
            </a:r>
            <a:r>
              <a:rPr lang="en-US" altLang="ko-KR" dirty="0"/>
              <a:t>geometry</a:t>
            </a:r>
            <a:r>
              <a:rPr lang="ko-KR" altLang="en-US" dirty="0"/>
              <a:t>는 정적으로 만들고 </a:t>
            </a:r>
            <a:r>
              <a:rPr lang="en-US" altLang="ko-KR" dirty="0"/>
              <a:t>optimization</a:t>
            </a:r>
            <a:r>
              <a:rPr lang="ko-KR" altLang="en-US" dirty="0"/>
              <a:t>도 필요한 것만 해서 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6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frame</a:t>
            </a:r>
            <a:r>
              <a:rPr lang="ko-KR" altLang="en-US" dirty="0"/>
              <a:t>과 </a:t>
            </a:r>
            <a:r>
              <a:rPr lang="en-US" altLang="ko-KR" dirty="0"/>
              <a:t>overlap</a:t>
            </a:r>
            <a:r>
              <a:rPr lang="ko-KR" altLang="en-US" dirty="0"/>
              <a:t>되게 하면 </a:t>
            </a:r>
            <a:r>
              <a:rPr lang="en-US" altLang="ko-KR" dirty="0"/>
              <a:t>local </a:t>
            </a:r>
            <a:r>
              <a:rPr lang="en-US" altLang="ko-KR" dirty="0" err="1"/>
              <a:t>updat</a:t>
            </a:r>
            <a:r>
              <a:rPr lang="ko-KR" altLang="en-US" dirty="0"/>
              <a:t>가 가능하여서 </a:t>
            </a:r>
            <a:r>
              <a:rPr lang="en-US" altLang="ko-KR" dirty="0"/>
              <a:t>forgetting </a:t>
            </a:r>
            <a:r>
              <a:rPr lang="en-US" altLang="ko-KR" dirty="0" err="1"/>
              <a:t>proble</a:t>
            </a:r>
            <a:r>
              <a:rPr lang="ko-KR" altLang="en-US" dirty="0"/>
              <a:t>을 없앨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en-US" altLang="ko-KR" dirty="0"/>
              <a:t>keyframe</a:t>
            </a:r>
            <a:r>
              <a:rPr lang="ko-KR" altLang="en-US" dirty="0"/>
              <a:t>을 갖고 오면 </a:t>
            </a:r>
            <a:r>
              <a:rPr lang="en-US" altLang="ko-KR" dirty="0"/>
              <a:t>current view</a:t>
            </a:r>
            <a:r>
              <a:rPr lang="ko-KR" altLang="en-US" dirty="0"/>
              <a:t>밖의 </a:t>
            </a:r>
            <a:r>
              <a:rPr lang="en-US" altLang="ko-KR" dirty="0"/>
              <a:t>geometry</a:t>
            </a:r>
            <a:r>
              <a:rPr lang="ko-KR" altLang="en-US" dirty="0"/>
              <a:t>는 정적으로 만들고 </a:t>
            </a:r>
            <a:r>
              <a:rPr lang="en-US" altLang="ko-KR" dirty="0"/>
              <a:t>optimization</a:t>
            </a:r>
            <a:r>
              <a:rPr lang="ko-KR" altLang="en-US" dirty="0"/>
              <a:t>도 필요한 것만 해서 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688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frame</a:t>
            </a:r>
            <a:r>
              <a:rPr lang="ko-KR" altLang="en-US" dirty="0"/>
              <a:t>과 </a:t>
            </a:r>
            <a:r>
              <a:rPr lang="en-US" altLang="ko-KR" dirty="0"/>
              <a:t>overlap</a:t>
            </a:r>
            <a:r>
              <a:rPr lang="ko-KR" altLang="en-US" dirty="0"/>
              <a:t>되게 하면 </a:t>
            </a:r>
            <a:r>
              <a:rPr lang="en-US" altLang="ko-KR" dirty="0"/>
              <a:t>local </a:t>
            </a:r>
            <a:r>
              <a:rPr lang="en-US" altLang="ko-KR" dirty="0" err="1"/>
              <a:t>updat</a:t>
            </a:r>
            <a:r>
              <a:rPr lang="ko-KR" altLang="en-US" dirty="0"/>
              <a:t>가 가능하여서 </a:t>
            </a:r>
            <a:r>
              <a:rPr lang="en-US" altLang="ko-KR" dirty="0"/>
              <a:t>forgetting </a:t>
            </a:r>
            <a:r>
              <a:rPr lang="en-US" altLang="ko-KR" dirty="0" err="1"/>
              <a:t>proble</a:t>
            </a:r>
            <a:r>
              <a:rPr lang="ko-KR" altLang="en-US" dirty="0"/>
              <a:t>을 없앨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en-US" altLang="ko-KR" dirty="0"/>
              <a:t>keyframe</a:t>
            </a:r>
            <a:r>
              <a:rPr lang="ko-KR" altLang="en-US" dirty="0"/>
              <a:t>을 갖고 오면 </a:t>
            </a:r>
            <a:r>
              <a:rPr lang="en-US" altLang="ko-KR" dirty="0"/>
              <a:t>current view</a:t>
            </a:r>
            <a:r>
              <a:rPr lang="ko-KR" altLang="en-US" dirty="0"/>
              <a:t>밖의 </a:t>
            </a:r>
            <a:r>
              <a:rPr lang="en-US" altLang="ko-KR" dirty="0"/>
              <a:t>geometry</a:t>
            </a:r>
            <a:r>
              <a:rPr lang="ko-KR" altLang="en-US" dirty="0"/>
              <a:t>는 정적으로 만들고 </a:t>
            </a:r>
            <a:r>
              <a:rPr lang="en-US" altLang="ko-KR" dirty="0"/>
              <a:t>optimization</a:t>
            </a:r>
            <a:r>
              <a:rPr lang="ko-KR" altLang="en-US" dirty="0"/>
              <a:t>도 필요한 것만 해서 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845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33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Scene </a:t>
            </a:r>
            <a:r>
              <a:rPr lang="en-US" dirty="0" err="1"/>
              <a:t>geometr</a:t>
            </a:r>
            <a:r>
              <a:rPr lang="ko-KR" altLang="en-US" dirty="0"/>
              <a:t>와 </a:t>
            </a:r>
            <a:r>
              <a:rPr lang="en-US" altLang="ko-KR" dirty="0" err="1"/>
              <a:t>appearanc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feature grid</a:t>
            </a:r>
            <a:r>
              <a:rPr lang="ko-KR" altLang="en-US" dirty="0"/>
              <a:t>와 그것에 따른 </a:t>
            </a:r>
            <a:r>
              <a:rPr lang="en-US" altLang="ko-KR" dirty="0"/>
              <a:t>decoder</a:t>
            </a:r>
            <a:r>
              <a:rPr lang="ko-KR" altLang="en-US" dirty="0"/>
              <a:t>를 통해서 나타낼 것이다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Rendering</a:t>
            </a:r>
            <a:r>
              <a:rPr lang="ko-KR" altLang="en-US" dirty="0"/>
              <a:t>은 </a:t>
            </a:r>
            <a:r>
              <a:rPr lang="en-US" altLang="ko-KR" dirty="0" err="1"/>
              <a:t>NeRF</a:t>
            </a:r>
            <a:r>
              <a:rPr lang="ko-KR" altLang="en-US" dirty="0"/>
              <a:t>에서 </a:t>
            </a:r>
            <a:r>
              <a:rPr lang="ko-KR" altLang="en-US" dirty="0" err="1"/>
              <a:t>썼듯이</a:t>
            </a:r>
            <a:r>
              <a:rPr lang="ko-KR" altLang="en-US" dirty="0"/>
              <a:t> </a:t>
            </a:r>
            <a:r>
              <a:rPr lang="en-US" altLang="ko-KR" dirty="0"/>
              <a:t>volume rendering </a:t>
            </a:r>
            <a:r>
              <a:rPr lang="ko-KR" altLang="en-US" dirty="0"/>
              <a:t>기법을 사용 </a:t>
            </a:r>
            <a:r>
              <a:rPr lang="en-US" altLang="ko-KR" dirty="0"/>
              <a:t>= &gt; loss</a:t>
            </a:r>
            <a:r>
              <a:rPr lang="ko-KR" altLang="en-US" dirty="0"/>
              <a:t>들을 </a:t>
            </a:r>
            <a:r>
              <a:rPr lang="en-US" altLang="ko-KR" dirty="0" err="1"/>
              <a:t>minimizin</a:t>
            </a:r>
            <a:r>
              <a:rPr lang="ko-KR" altLang="en-US" dirty="0"/>
              <a:t>하면서 </a:t>
            </a:r>
            <a:r>
              <a:rPr lang="en-US" altLang="ko-KR" dirty="0"/>
              <a:t>camera pose</a:t>
            </a:r>
            <a:r>
              <a:rPr lang="ko-KR" altLang="en-US" dirty="0"/>
              <a:t>와 </a:t>
            </a:r>
            <a:r>
              <a:rPr lang="en-US" altLang="ko-KR" dirty="0"/>
              <a:t>scene </a:t>
            </a:r>
            <a:r>
              <a:rPr lang="en-US" altLang="ko-KR" dirty="0" err="1"/>
              <a:t>geometr</a:t>
            </a:r>
            <a:r>
              <a:rPr lang="ko-KR" altLang="en-US" dirty="0"/>
              <a:t>를 둘 다 </a:t>
            </a:r>
            <a:r>
              <a:rPr lang="en-US" altLang="ko-KR" dirty="0"/>
              <a:t>selected keyframe</a:t>
            </a:r>
            <a:r>
              <a:rPr lang="ko-KR" altLang="en-US" dirty="0"/>
              <a:t>에서 </a:t>
            </a:r>
            <a:r>
              <a:rPr lang="en-US" altLang="ko-KR" dirty="0"/>
              <a:t>optimizing</a:t>
            </a:r>
            <a:r>
              <a:rPr lang="ko-KR" altLang="en-US" dirty="0"/>
              <a:t>을 할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11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Theta</a:t>
            </a:r>
            <a:r>
              <a:rPr lang="ko-KR" altLang="en-US" dirty="0"/>
              <a:t>는 </a:t>
            </a:r>
            <a:r>
              <a:rPr lang="en-US" altLang="ko-KR" dirty="0"/>
              <a:t>feature of grid</a:t>
            </a:r>
            <a:r>
              <a:rPr lang="ko-KR" altLang="en-US" dirty="0"/>
              <a:t>고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color</a:t>
            </a:r>
            <a:r>
              <a:rPr lang="ko-KR" altLang="en-US" dirty="0"/>
              <a:t>의 </a:t>
            </a:r>
            <a:r>
              <a:rPr lang="en-US" altLang="ko-KR" dirty="0"/>
              <a:t>weigh</a:t>
            </a:r>
            <a:r>
              <a:rPr lang="ko-KR" altLang="en-US" dirty="0"/>
              <a:t>입니다</a:t>
            </a:r>
            <a:r>
              <a:rPr lang="en-US" altLang="ko-KR" dirty="0"/>
              <a:t>. Decoder f</a:t>
            </a:r>
            <a:r>
              <a:rPr lang="ko-KR" altLang="en-US" dirty="0"/>
              <a:t>는 미리 </a:t>
            </a:r>
            <a:r>
              <a:rPr lang="en-US" altLang="ko-KR" dirty="0"/>
              <a:t>training </a:t>
            </a:r>
            <a:r>
              <a:rPr lang="ko-KR" altLang="en-US" dirty="0"/>
              <a:t>시켜 </a:t>
            </a:r>
            <a:r>
              <a:rPr lang="ko-KR" altLang="en-US" dirty="0" err="1"/>
              <a:t>놓은걸</a:t>
            </a:r>
            <a:r>
              <a:rPr lang="ko-KR" altLang="en-US" dirty="0"/>
              <a:t> 넣으면서 </a:t>
            </a:r>
            <a:r>
              <a:rPr lang="en-US" altLang="ko-KR" dirty="0"/>
              <a:t>feature grid</a:t>
            </a:r>
            <a:r>
              <a:rPr lang="ko-KR" altLang="en-US" dirty="0"/>
              <a:t>들을 </a:t>
            </a:r>
            <a:r>
              <a:rPr lang="en-US" altLang="ko-KR" dirty="0" err="1"/>
              <a:t>optimizin</a:t>
            </a:r>
            <a:r>
              <a:rPr lang="ko-KR" altLang="en-US" dirty="0"/>
              <a:t>시킵니다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65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Coarse level feature grid</a:t>
            </a:r>
            <a:r>
              <a:rPr lang="ko-KR" altLang="en-US" dirty="0"/>
              <a:t>는 벽이나 바닥같은 큰 물체를 캡처하기 위해 사용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coarse-level geometric Representation</a:t>
            </a:r>
            <a:r>
              <a:rPr lang="ko-KR" altLang="en-US" dirty="0"/>
              <a:t>을 통해서 보지 않은 물체를 </a:t>
            </a:r>
            <a:r>
              <a:rPr lang="en-US" altLang="ko-KR" dirty="0"/>
              <a:t>prediction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02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</a:t>
            </a:r>
            <a:r>
              <a:rPr lang="ko-KR" altLang="en-US" dirty="0"/>
              <a:t>자체는 전체 </a:t>
            </a:r>
            <a:r>
              <a:rPr lang="en-US" altLang="ko-KR" dirty="0"/>
              <a:t>scene</a:t>
            </a:r>
            <a:r>
              <a:rPr lang="ko-KR" altLang="en-US" dirty="0"/>
              <a:t>에서 한 </a:t>
            </a:r>
            <a:r>
              <a:rPr lang="en-US" altLang="ko-KR" dirty="0"/>
              <a:t>MLP</a:t>
            </a:r>
            <a:r>
              <a:rPr lang="ko-KR" altLang="en-US" dirty="0"/>
              <a:t>만 쓰기 때문에 </a:t>
            </a:r>
            <a:r>
              <a:rPr lang="en-US" altLang="ko-KR" dirty="0"/>
              <a:t>forgetting problem</a:t>
            </a:r>
            <a:r>
              <a:rPr lang="ko-KR" altLang="en-US" dirty="0"/>
              <a:t>이 나올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31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</a:t>
            </a:r>
            <a:r>
              <a:rPr lang="ko-KR" altLang="en-US" dirty="0"/>
              <a:t>들의 </a:t>
            </a:r>
            <a:r>
              <a:rPr lang="en-US" altLang="ko-KR" dirty="0"/>
              <a:t>occupancy</a:t>
            </a:r>
            <a:r>
              <a:rPr lang="ko-KR" altLang="en-US" dirty="0"/>
              <a:t>를 넣어서 확률을 구함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56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336496"/>
            <a:ext cx="1219200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dirty="0"/>
              <a:t>eung Jun </a:t>
            </a:r>
            <a:r>
              <a:rPr lang="en-US" sz="2400" b="1" dirty="0" err="1"/>
              <a:t>Tak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February. 3, 2023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" y="1293460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NICE-SLAM</a:t>
            </a:r>
          </a:p>
        </p:txBody>
      </p:sp>
      <p:cxnSp>
        <p:nvCxnSpPr>
          <p:cNvPr id="90" name="Google Shape;90;p1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80EBA-F92B-4061-A82C-9436536EB83B}"/>
              </a:ext>
            </a:extLst>
          </p:cNvPr>
          <p:cNvSpPr txBox="1"/>
          <p:nvPr/>
        </p:nvSpPr>
        <p:spPr>
          <a:xfrm>
            <a:off x="539497" y="205939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Mapping. </a:t>
            </a:r>
            <a:endParaRPr lang="ko-KR" altLang="en-US" dirty="0"/>
          </a:p>
        </p:txBody>
      </p:sp>
      <p:sp>
        <p:nvSpPr>
          <p:cNvPr id="12" name="Google Shape;103;p2">
            <a:extLst>
              <a:ext uri="{FF2B5EF4-FFF2-40B4-BE49-F238E27FC236}">
                <a16:creationId xmlns:a16="http://schemas.microsoft.com/office/drawing/2014/main" id="{EA64E60C-5197-4D94-897F-7FB09969A311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and Tracking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398FD2-0C2C-4F0D-AAFD-3B8BAEF2A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947" y="2337840"/>
            <a:ext cx="5239481" cy="115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BA8F82-BE7D-4900-8DEC-9047B3440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743" y="3463904"/>
            <a:ext cx="3362794" cy="11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EFA99B-02C3-4442-9894-918624D3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97" y="5119734"/>
            <a:ext cx="4608854" cy="98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0369D-DA2E-4E1F-98F8-AF7C9802116B}"/>
              </a:ext>
            </a:extLst>
          </p:cNvPr>
          <p:cNvSpPr txBox="1"/>
          <p:nvPr/>
        </p:nvSpPr>
        <p:spPr>
          <a:xfrm>
            <a:off x="546792" y="270921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Geometric loss: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DAE4A-81E4-4D8A-9069-358723FC82F1}"/>
              </a:ext>
            </a:extLst>
          </p:cNvPr>
          <p:cNvSpPr txBox="1"/>
          <p:nvPr/>
        </p:nvSpPr>
        <p:spPr>
          <a:xfrm>
            <a:off x="539497" y="386544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Photometric loss: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80EBA-F92B-4061-A82C-9436536EB83B}"/>
              </a:ext>
            </a:extLst>
          </p:cNvPr>
          <p:cNvSpPr txBox="1"/>
          <p:nvPr/>
        </p:nvSpPr>
        <p:spPr>
          <a:xfrm>
            <a:off x="539497" y="205939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Tracking. </a:t>
            </a:r>
            <a:endParaRPr lang="ko-KR" altLang="en-US" dirty="0"/>
          </a:p>
        </p:txBody>
      </p:sp>
      <p:sp>
        <p:nvSpPr>
          <p:cNvPr id="12" name="Google Shape;103;p2">
            <a:extLst>
              <a:ext uri="{FF2B5EF4-FFF2-40B4-BE49-F238E27FC236}">
                <a16:creationId xmlns:a16="http://schemas.microsoft.com/office/drawing/2014/main" id="{EA64E60C-5197-4D94-897F-7FB09969A311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and Tracking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A8F82-BE7D-4900-8DEC-9047B3440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89" y="3800402"/>
            <a:ext cx="3362794" cy="1133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0369D-DA2E-4E1F-98F8-AF7C9802116B}"/>
              </a:ext>
            </a:extLst>
          </p:cNvPr>
          <p:cNvSpPr txBox="1"/>
          <p:nvPr/>
        </p:nvSpPr>
        <p:spPr>
          <a:xfrm>
            <a:off x="546792" y="270921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Geometric loss: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DAE4A-81E4-4D8A-9069-358723FC82F1}"/>
              </a:ext>
            </a:extLst>
          </p:cNvPr>
          <p:cNvSpPr txBox="1"/>
          <p:nvPr/>
        </p:nvSpPr>
        <p:spPr>
          <a:xfrm>
            <a:off x="566749" y="4245140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Photometric loss: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A54651-D617-4B4D-B440-1593E732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89" y="2133821"/>
            <a:ext cx="5782482" cy="1409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8D2E5A-2271-4E58-98A7-F1DAB8608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49" y="5301093"/>
            <a:ext cx="3557035" cy="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3;p2">
            <a:extLst>
              <a:ext uri="{FF2B5EF4-FFF2-40B4-BE49-F238E27FC236}">
                <a16:creationId xmlns:a16="http://schemas.microsoft.com/office/drawing/2014/main" id="{EA64E60C-5197-4D94-897F-7FB09969A311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Robustness to Dynamic Object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8D2E5A-2271-4E58-98A7-F1DAB860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90" y="2002106"/>
            <a:ext cx="3557035" cy="863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99035F-98E7-4EF3-81D2-88E3A1EAF23E}"/>
              </a:ext>
            </a:extLst>
          </p:cNvPr>
          <p:cNvSpPr txBox="1"/>
          <p:nvPr/>
        </p:nvSpPr>
        <p:spPr>
          <a:xfrm>
            <a:off x="539497" y="3121223"/>
            <a:ext cx="849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loss </a:t>
            </a:r>
            <a:r>
              <a:rPr lang="ko-KR" altLang="en-US" dirty="0"/>
              <a:t>가 </a:t>
            </a:r>
            <a:r>
              <a:rPr lang="en-US" altLang="ko-KR" dirty="0"/>
              <a:t>median loss</a:t>
            </a:r>
            <a:r>
              <a:rPr lang="ko-KR" altLang="en-US" dirty="0"/>
              <a:t>보다 </a:t>
            </a:r>
            <a:r>
              <a:rPr lang="en-US" altLang="ko-KR" dirty="0"/>
              <a:t>10</a:t>
            </a:r>
            <a:r>
              <a:rPr lang="ko-KR" altLang="en-US" dirty="0"/>
              <a:t>배 큰 모든 </a:t>
            </a:r>
            <a:r>
              <a:rPr lang="en-US" altLang="ko-KR" dirty="0"/>
              <a:t>pixel</a:t>
            </a:r>
            <a:r>
              <a:rPr lang="ko-KR" altLang="en-US" dirty="0"/>
              <a:t>을 </a:t>
            </a:r>
            <a:r>
              <a:rPr lang="en-US" altLang="ko-KR" dirty="0"/>
              <a:t>frame</a:t>
            </a:r>
            <a:r>
              <a:rPr lang="ko-KR" altLang="en-US" dirty="0"/>
              <a:t>에서 제거한다</a:t>
            </a:r>
            <a:r>
              <a:rPr lang="en-US" altLang="ko-KR" dirty="0"/>
              <a:t>. =&gt; Dynamic </a:t>
            </a:r>
            <a:r>
              <a:rPr lang="ko-KR" altLang="en-US" dirty="0"/>
              <a:t>물체를 제거할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23BB0-3E75-48EE-A1A7-E051F739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93" y="3731728"/>
            <a:ext cx="689706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2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3;p2">
            <a:extLst>
              <a:ext uri="{FF2B5EF4-FFF2-40B4-BE49-F238E27FC236}">
                <a16:creationId xmlns:a16="http://schemas.microsoft.com/office/drawing/2014/main" id="{EA64E60C-5197-4D94-897F-7FB09969A311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Key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Frame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7FCC5-8CF1-45DA-A562-05A766E4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7" y="2012973"/>
            <a:ext cx="5990492" cy="1350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F346D6-AB11-4528-B331-65A27676B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08" y="3542046"/>
            <a:ext cx="6124453" cy="26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EB3AB7-58A1-4A5D-9331-FEFDC872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0" y="1162193"/>
            <a:ext cx="5799894" cy="3218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1CA70-BEF1-4CF4-A84C-E902962DA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90" y="4453352"/>
            <a:ext cx="705901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40E8C7-592F-47A3-A192-F8BDF837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8" y="1464083"/>
            <a:ext cx="5107866" cy="3250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944A4E-F75C-4520-BD57-20A364C4283E}"/>
              </a:ext>
            </a:extLst>
          </p:cNvPr>
          <p:cNvSpPr txBox="1"/>
          <p:nvPr/>
        </p:nvSpPr>
        <p:spPr>
          <a:xfrm>
            <a:off x="539497" y="50436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(Large Scale).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37B8EC-E39D-4573-A8B3-6DE2B9674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451" y="1464082"/>
            <a:ext cx="5849368" cy="325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536805-6472-4B7E-879D-D0390B982265}"/>
              </a:ext>
            </a:extLst>
          </p:cNvPr>
          <p:cNvSpPr txBox="1"/>
          <p:nvPr/>
        </p:nvSpPr>
        <p:spPr>
          <a:xfrm>
            <a:off x="5834451" y="500966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(Prediction)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335042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E35E35FC-ED44-4AF6-A5AD-81D3F8E682CA}"/>
              </a:ext>
            </a:extLst>
          </p:cNvPr>
          <p:cNvSpPr/>
          <p:nvPr/>
        </p:nvSpPr>
        <p:spPr>
          <a:xfrm>
            <a:off x="631807" y="1582711"/>
            <a:ext cx="1092838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NICE-SLAM demonstrates that representation guarantees not only fine-detailed mapping and high tracking accuracy but also faster speed and much less computation due to the benefit of local scene updates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NICE-SLAM is able to fill small holes and extrapolate scene geometry into unobserved regions, which in turn stabilizes the camera tracking.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C1F3B-E5C9-403C-A89C-7D9EE2BFA5A7}"/>
              </a:ext>
            </a:extLst>
          </p:cNvPr>
          <p:cNvSpPr txBox="1"/>
          <p:nvPr/>
        </p:nvSpPr>
        <p:spPr>
          <a:xfrm>
            <a:off x="631807" y="4476984"/>
            <a:ext cx="82990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Limitation: 1) The predictive ability of our method is restricted to the scale of the coarse representation.</a:t>
            </a:r>
          </a:p>
          <a:p>
            <a:r>
              <a:rPr lang="en-US" altLang="ko-KR" dirty="0"/>
              <a:t>                  2) Nice-slam does not perform loop closure</a:t>
            </a:r>
          </a:p>
          <a:p>
            <a:r>
              <a:rPr lang="en-US" altLang="ko-KR" dirty="0"/>
              <a:t>                  3) There is still a performance gap to the learning-based approaches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4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>
            <a:off x="-1" y="1958473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5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25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1" name="Google Shape;431;p25"/>
          <p:cNvSpPr/>
          <p:nvPr/>
        </p:nvSpPr>
        <p:spPr>
          <a:xfrm>
            <a:off x="304800" y="6436770"/>
            <a:ext cx="2947851" cy="31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 to AI Programming II</a:t>
            </a:r>
            <a:endParaRPr sz="1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33" name="Google Shape;4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31806" y="2348521"/>
            <a:ext cx="1092838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Real-time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ability to make reasonable predictions for regions without observation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system should be able to scale up to large scenes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3;p2">
            <a:extLst>
              <a:ext uri="{FF2B5EF4-FFF2-40B4-BE49-F238E27FC236}">
                <a16:creationId xmlns:a16="http://schemas.microsoft.com/office/drawing/2014/main" id="{2CB80A9E-D975-491E-84F7-9931D6522B46}"/>
              </a:ext>
            </a:extLst>
          </p:cNvPr>
          <p:cNvSpPr/>
          <p:nvPr/>
        </p:nvSpPr>
        <p:spPr>
          <a:xfrm>
            <a:off x="631806" y="1515110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SLAM Desire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2">
            <a:extLst>
              <a:ext uri="{FF2B5EF4-FFF2-40B4-BE49-F238E27FC236}">
                <a16:creationId xmlns:a16="http://schemas.microsoft.com/office/drawing/2014/main" id="{C2AB1627-2AFB-465A-84FA-E326B2DF97E1}"/>
              </a:ext>
            </a:extLst>
          </p:cNvPr>
          <p:cNvSpPr/>
          <p:nvPr/>
        </p:nvSpPr>
        <p:spPr>
          <a:xfrm>
            <a:off x="631806" y="4036928"/>
            <a:ext cx="1092838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Implicit neural representation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사용하여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dense SLAM system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만든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iMAP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5C5EC4-8ED1-4FCD-B253-6664015503DD}"/>
              </a:ext>
            </a:extLst>
          </p:cNvPr>
          <p:cNvSpPr/>
          <p:nvPr/>
        </p:nvSpPr>
        <p:spPr>
          <a:xfrm>
            <a:off x="998690" y="4943136"/>
            <a:ext cx="594911" cy="4539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04;p2">
            <a:extLst>
              <a:ext uri="{FF2B5EF4-FFF2-40B4-BE49-F238E27FC236}">
                <a16:creationId xmlns:a16="http://schemas.microsoft.com/office/drawing/2014/main" id="{3AFE1B11-61C6-4BB4-B782-630918CD1097}"/>
              </a:ext>
            </a:extLst>
          </p:cNvPr>
          <p:cNvSpPr/>
          <p:nvPr/>
        </p:nvSpPr>
        <p:spPr>
          <a:xfrm>
            <a:off x="1778725" y="4881231"/>
            <a:ext cx="1092838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증가시키면 성능이 저하되는 문제 발생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scene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나타내는데 하나의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MLP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쓰기 때문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DE906A41-5A50-47B9-93EA-72185F20DB6E}"/>
              </a:ext>
            </a:extLst>
          </p:cNvPr>
          <p:cNvSpPr/>
          <p:nvPr/>
        </p:nvSpPr>
        <p:spPr>
          <a:xfrm>
            <a:off x="631806" y="2401223"/>
            <a:ext cx="1092838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Real-time capable, scalable, predictive, and robust to various challenging scenarios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Hierarchical, grid-based neural implicit encoding =&gt; Representation allows for local updates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907ED40D-6502-4BAB-96C8-6DB77A5AADE2}"/>
              </a:ext>
            </a:extLst>
          </p:cNvPr>
          <p:cNvSpPr/>
          <p:nvPr/>
        </p:nvSpPr>
        <p:spPr>
          <a:xfrm>
            <a:off x="631806" y="1515110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NICE-SLAM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9EBE6-E9F4-4E62-85CD-43F9FAAD4D01}"/>
              </a:ext>
            </a:extLst>
          </p:cNvPr>
          <p:cNvSpPr txBox="1"/>
          <p:nvPr/>
        </p:nvSpPr>
        <p:spPr>
          <a:xfrm>
            <a:off x="631806" y="4942822"/>
            <a:ext cx="1157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idea: representing the scene geometry and appearance with hierarchical feature grids and incorporate the inductive biases of neural implicit</a:t>
            </a:r>
          </a:p>
          <a:p>
            <a:r>
              <a:rPr lang="en-US" altLang="ko-KR" dirty="0"/>
              <a:t>Decoders pre trained at different spatial resolutions.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94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274812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</a:t>
            </a:r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C9FC0-4F2E-4A23-ABC2-FD85E28DD6A8}"/>
              </a:ext>
            </a:extLst>
          </p:cNvPr>
          <p:cNvSpPr txBox="1"/>
          <p:nvPr/>
        </p:nvSpPr>
        <p:spPr>
          <a:xfrm>
            <a:off x="539497" y="2078283"/>
            <a:ext cx="680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Mapping: 1. view-centric-3D geometry</a:t>
            </a:r>
            <a:r>
              <a:rPr lang="ko-KR" altLang="en-US" dirty="0"/>
              <a:t>를 특정 </a:t>
            </a:r>
            <a:r>
              <a:rPr lang="en-US" altLang="ko-KR" dirty="0"/>
              <a:t>keyframe</a:t>
            </a:r>
            <a:r>
              <a:rPr lang="ko-KR" altLang="en-US" dirty="0"/>
              <a:t>에 고정하여 </a:t>
            </a:r>
            <a:r>
              <a:rPr lang="en-US" altLang="ko-KR" dirty="0"/>
              <a:t>mapping</a:t>
            </a:r>
          </a:p>
          <a:p>
            <a:endParaRPr lang="en-US" altLang="ko-KR" dirty="0"/>
          </a:p>
          <a:p>
            <a:r>
              <a:rPr lang="en-US" altLang="ko-KR" dirty="0"/>
              <a:t>                2. World-centric-3D geometry</a:t>
            </a:r>
            <a:r>
              <a:rPr lang="ko-KR" altLang="en-US" dirty="0"/>
              <a:t>를 </a:t>
            </a:r>
            <a:r>
              <a:rPr lang="en-US" altLang="ko-KR" dirty="0"/>
              <a:t>uniform coordinates</a:t>
            </a:r>
            <a:r>
              <a:rPr lang="ko-KR" altLang="en-US" dirty="0"/>
              <a:t>에 고정하여 </a:t>
            </a:r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DC305-702E-47E5-AE50-ADED4EFAD12C}"/>
              </a:ext>
            </a:extLst>
          </p:cNvPr>
          <p:cNvSpPr txBox="1"/>
          <p:nvPr/>
        </p:nvSpPr>
        <p:spPr>
          <a:xfrm>
            <a:off x="585678" y="4161318"/>
            <a:ext cx="25090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Geometry representation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Scene Completion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Novel view synthesis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Generative modeling</a:t>
            </a:r>
            <a:endParaRPr lang="ko-KR" altLang="en-US" dirty="0"/>
          </a:p>
        </p:txBody>
      </p:sp>
      <p:sp>
        <p:nvSpPr>
          <p:cNvPr id="10" name="Google Shape;103;p2">
            <a:extLst>
              <a:ext uri="{FF2B5EF4-FFF2-40B4-BE49-F238E27FC236}">
                <a16:creationId xmlns:a16="http://schemas.microsoft.com/office/drawing/2014/main" id="{AB2AA0DA-059D-4BFB-AC0D-0CD54965663C}"/>
              </a:ext>
            </a:extLst>
          </p:cNvPr>
          <p:cNvSpPr/>
          <p:nvPr/>
        </p:nvSpPr>
        <p:spPr>
          <a:xfrm>
            <a:off x="585678" y="1500399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Visual SLAM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9FF71AD-D03F-4BDA-8B57-B38E5C175CFB}"/>
              </a:ext>
            </a:extLst>
          </p:cNvPr>
          <p:cNvSpPr/>
          <p:nvPr/>
        </p:nvSpPr>
        <p:spPr>
          <a:xfrm>
            <a:off x="767336" y="3017855"/>
            <a:ext cx="594911" cy="4539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54552-2085-4C14-9411-B2247C70150A}"/>
              </a:ext>
            </a:extLst>
          </p:cNvPr>
          <p:cNvSpPr txBox="1"/>
          <p:nvPr/>
        </p:nvSpPr>
        <p:spPr>
          <a:xfrm>
            <a:off x="1553557" y="3091428"/>
            <a:ext cx="434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NICE-SLAM</a:t>
            </a:r>
            <a:r>
              <a:rPr lang="ko-KR" altLang="en-US" dirty="0"/>
              <a:t>에서는 </a:t>
            </a:r>
            <a:r>
              <a:rPr lang="en-US" altLang="ko-KR" dirty="0"/>
              <a:t>world-centric</a:t>
            </a:r>
            <a:r>
              <a:rPr lang="ko-KR" altLang="en-US" dirty="0"/>
              <a:t>의 </a:t>
            </a:r>
            <a:r>
              <a:rPr lang="en-US" altLang="ko-KR" dirty="0"/>
              <a:t>voxel grid</a:t>
            </a:r>
            <a:r>
              <a:rPr lang="ko-KR" altLang="en-US" dirty="0"/>
              <a:t>를 사용</a:t>
            </a:r>
          </a:p>
        </p:txBody>
      </p:sp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A8E9E79A-3B4C-498D-9D80-91F42A98AC3D}"/>
              </a:ext>
            </a:extLst>
          </p:cNvPr>
          <p:cNvSpPr/>
          <p:nvPr/>
        </p:nvSpPr>
        <p:spPr>
          <a:xfrm>
            <a:off x="539497" y="361125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Neural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Implicit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Representations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132F0-8763-4DAE-9951-5EAB1730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00" y="1258374"/>
            <a:ext cx="10084656" cy="40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274812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C9FC0-4F2E-4A23-ABC2-FD85E28DD6A8}"/>
              </a:ext>
            </a:extLst>
          </p:cNvPr>
          <p:cNvSpPr txBox="1"/>
          <p:nvPr/>
        </p:nvSpPr>
        <p:spPr>
          <a:xfrm>
            <a:off x="585678" y="2082145"/>
            <a:ext cx="5966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Multi-level grid features + pre-trained decoders for occupancy predictions</a:t>
            </a:r>
            <a:endParaRPr lang="ko-KR" altLang="en-US" dirty="0"/>
          </a:p>
        </p:txBody>
      </p:sp>
      <p:sp>
        <p:nvSpPr>
          <p:cNvPr id="10" name="Google Shape;103;p2">
            <a:extLst>
              <a:ext uri="{FF2B5EF4-FFF2-40B4-BE49-F238E27FC236}">
                <a16:creationId xmlns:a16="http://schemas.microsoft.com/office/drawing/2014/main" id="{AB2AA0DA-059D-4BFB-AC0D-0CD54965663C}"/>
              </a:ext>
            </a:extLst>
          </p:cNvPr>
          <p:cNvSpPr/>
          <p:nvPr/>
        </p:nvSpPr>
        <p:spPr>
          <a:xfrm>
            <a:off x="585678" y="1500399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Hierarchical Scene Representation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54552-2085-4C14-9411-B2247C70150A}"/>
              </a:ext>
            </a:extLst>
          </p:cNvPr>
          <p:cNvSpPr txBox="1"/>
          <p:nvPr/>
        </p:nvSpPr>
        <p:spPr>
          <a:xfrm>
            <a:off x="585678" y="2692401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grid: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518CA-0390-4776-A1B4-0FF0C3A8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631" y="2641474"/>
            <a:ext cx="419158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23928-2835-4299-A6F2-A080F32C4E80}"/>
              </a:ext>
            </a:extLst>
          </p:cNvPr>
          <p:cNvSpPr txBox="1"/>
          <p:nvPr/>
        </p:nvSpPr>
        <p:spPr>
          <a:xfrm>
            <a:off x="3343657" y="273100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MLP decoder: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BFE5F-B386-4710-A33B-18C070FD9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710228"/>
            <a:ext cx="304843" cy="419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C90098-6D4A-4310-9807-9B9718D93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023" y="2686458"/>
            <a:ext cx="438211" cy="362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0BC636-F70B-4793-96D5-8D90C113E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792" y="2731008"/>
            <a:ext cx="400106" cy="362001"/>
          </a:xfrm>
          <a:prstGeom prst="rect">
            <a:avLst/>
          </a:prstGeom>
        </p:spPr>
      </p:pic>
      <p:pic>
        <p:nvPicPr>
          <p:cNvPr id="1026" name="Picture 2" descr="https://blog.kakaocdn.net/dn/NjoKM/btrP5r7Gamo/5sKIbWq8TO5hsKQYY6ixB1/img.jpg">
            <a:extLst>
              <a:ext uri="{FF2B5EF4-FFF2-40B4-BE49-F238E27FC236}">
                <a16:creationId xmlns:a16="http://schemas.microsoft.com/office/drawing/2014/main" id="{9CFBBF66-C7C3-4896-A34F-A483DBFD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4" y="4081822"/>
            <a:ext cx="33718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bhuvWQ/btrP3SkQu05/ok6EQk6iRyUtnesRoykBu0/img.jpg">
            <a:extLst>
              <a:ext uri="{FF2B5EF4-FFF2-40B4-BE49-F238E27FC236}">
                <a16:creationId xmlns:a16="http://schemas.microsoft.com/office/drawing/2014/main" id="{CA866582-C8FB-40FA-BC38-EDE9408F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54" y="4054935"/>
            <a:ext cx="53435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bvUvN3/btrP3MrnPFH/Z60mnXXOURG1DoxlkAdUK0/img.jpg">
            <a:extLst>
              <a:ext uri="{FF2B5EF4-FFF2-40B4-BE49-F238E27FC236}">
                <a16:creationId xmlns:a16="http://schemas.microsoft.com/office/drawing/2014/main" id="{98396A05-F6B7-4743-9541-D8E53E65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4" y="5379601"/>
            <a:ext cx="3286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">
            <a:extLst>
              <a:ext uri="{FF2B5EF4-FFF2-40B4-BE49-F238E27FC236}">
                <a16:creationId xmlns:a16="http://schemas.microsoft.com/office/drawing/2014/main" id="{AFEAC172-9F88-4896-BAFF-AC1A166B30FF}"/>
              </a:ext>
            </a:extLst>
          </p:cNvPr>
          <p:cNvSpPr/>
          <p:nvPr/>
        </p:nvSpPr>
        <p:spPr>
          <a:xfrm>
            <a:off x="584864" y="3300544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Mid&amp;Fine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level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Geometric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Representation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274812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Method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3;p2">
            <a:extLst>
              <a:ext uri="{FF2B5EF4-FFF2-40B4-BE49-F238E27FC236}">
                <a16:creationId xmlns:a16="http://schemas.microsoft.com/office/drawing/2014/main" id="{AB2AA0DA-059D-4BFB-AC0D-0CD54965663C}"/>
              </a:ext>
            </a:extLst>
          </p:cNvPr>
          <p:cNvSpPr/>
          <p:nvPr/>
        </p:nvSpPr>
        <p:spPr>
          <a:xfrm>
            <a:off x="585678" y="1500399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Coarse-level Geometric  Representation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s://blog.kakaocdn.net/dn/rASb5/btrP6c3szVx/eYRMtaiWcve7YUJDBTvtnk/img.jpg">
            <a:extLst>
              <a:ext uri="{FF2B5EF4-FFF2-40B4-BE49-F238E27FC236}">
                <a16:creationId xmlns:a16="http://schemas.microsoft.com/office/drawing/2014/main" id="{2CDAAAB2-9BFF-4247-B411-0CAC9D9C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4" y="2186014"/>
            <a:ext cx="35718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D37CFE-BA3B-47E2-8557-421C21F962DC}"/>
              </a:ext>
            </a:extLst>
          </p:cNvPr>
          <p:cNvSpPr txBox="1"/>
          <p:nvPr/>
        </p:nvSpPr>
        <p:spPr>
          <a:xfrm>
            <a:off x="744884" y="3604047"/>
            <a:ext cx="1102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coarse-grid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able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predict</a:t>
            </a:r>
            <a:r>
              <a:rPr lang="ko-KR" altLang="en-US" dirty="0"/>
              <a:t> </a:t>
            </a:r>
            <a:r>
              <a:rPr lang="en-US" altLang="ko-KR" dirty="0"/>
              <a:t>approximate</a:t>
            </a:r>
            <a:r>
              <a:rPr lang="ko-KR" altLang="en-US" dirty="0"/>
              <a:t> </a:t>
            </a:r>
            <a:r>
              <a:rPr lang="en-US" altLang="ko-KR" dirty="0"/>
              <a:t>occupancy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 </a:t>
            </a:r>
            <a:r>
              <a:rPr lang="en-US" altLang="ko-KR" dirty="0"/>
              <a:t>outside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observed</a:t>
            </a:r>
            <a:r>
              <a:rPr lang="ko-KR" altLang="en-US" dirty="0"/>
              <a:t> </a:t>
            </a:r>
            <a:r>
              <a:rPr lang="en-US" altLang="ko-KR" dirty="0"/>
              <a:t>geometry =&gt; very low resolution</a:t>
            </a:r>
            <a:endParaRPr lang="ko-KR" altLang="en-US" dirty="0"/>
          </a:p>
        </p:txBody>
      </p:sp>
      <p:sp>
        <p:nvSpPr>
          <p:cNvPr id="20" name="Google Shape;103;p2">
            <a:extLst>
              <a:ext uri="{FF2B5EF4-FFF2-40B4-BE49-F238E27FC236}">
                <a16:creationId xmlns:a16="http://schemas.microsoft.com/office/drawing/2014/main" id="{99279925-0E8A-4630-B8CF-264EBBBE4154}"/>
              </a:ext>
            </a:extLst>
          </p:cNvPr>
          <p:cNvSpPr/>
          <p:nvPr/>
        </p:nvSpPr>
        <p:spPr>
          <a:xfrm>
            <a:off x="585678" y="4063406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Pre-training Feature Decoders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82A2C-54AF-4AFE-A880-CA98BDC877CD}"/>
              </a:ext>
            </a:extLst>
          </p:cNvPr>
          <p:cNvSpPr txBox="1"/>
          <p:nvPr/>
        </p:nvSpPr>
        <p:spPr>
          <a:xfrm>
            <a:off x="744884" y="4848187"/>
            <a:ext cx="5489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r>
              <a:rPr lang="ko-KR" altLang="en-US" dirty="0"/>
              <a:t>들은 </a:t>
            </a:r>
            <a:r>
              <a:rPr lang="en-US" altLang="ko-KR" dirty="0"/>
              <a:t>convolutional occupancy network</a:t>
            </a:r>
            <a:r>
              <a:rPr lang="ko-KR" altLang="en-US" dirty="0"/>
              <a:t>로 </a:t>
            </a:r>
            <a:r>
              <a:rPr lang="en-US" altLang="ko-KR" dirty="0"/>
              <a:t>pre-training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4BE8963-1AB3-4421-87D8-84907F2F5F7E}"/>
              </a:ext>
            </a:extLst>
          </p:cNvPr>
          <p:cNvSpPr/>
          <p:nvPr/>
        </p:nvSpPr>
        <p:spPr>
          <a:xfrm>
            <a:off x="847346" y="5416942"/>
            <a:ext cx="594911" cy="4539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6551-D6E7-46CC-B3A2-9BBE5352D748}"/>
              </a:ext>
            </a:extLst>
          </p:cNvPr>
          <p:cNvSpPr txBox="1"/>
          <p:nvPr/>
        </p:nvSpPr>
        <p:spPr>
          <a:xfrm>
            <a:off x="1697384" y="5490037"/>
            <a:ext cx="6603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Predicted value</a:t>
            </a:r>
            <a:r>
              <a:rPr lang="ko-KR" altLang="en-US" dirty="0"/>
              <a:t>와 </a:t>
            </a:r>
            <a:r>
              <a:rPr lang="en-US" altLang="ko-KR" dirty="0"/>
              <a:t>ground truth value</a:t>
            </a:r>
            <a:r>
              <a:rPr lang="ko-KR" altLang="en-US" dirty="0"/>
              <a:t>의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cross-entropy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로 </a:t>
            </a:r>
            <a:r>
              <a:rPr lang="en-US" altLang="ko-KR" dirty="0"/>
              <a:t>training </a:t>
            </a:r>
            <a:r>
              <a:rPr lang="ko-KR" altLang="en-US" dirty="0"/>
              <a:t>진행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2357FD-F73A-4044-A398-D8635A818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384" y="5924937"/>
            <a:ext cx="5692140" cy="5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E0D67599-8434-479E-8306-6CC4F8BB1442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Representation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B1A87-6635-45B5-9708-232421AA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7" y="2031121"/>
            <a:ext cx="3389066" cy="89382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40EFE2-6A2E-4CF9-B4E1-37BD5966BAE6}"/>
              </a:ext>
            </a:extLst>
          </p:cNvPr>
          <p:cNvSpPr/>
          <p:nvPr/>
        </p:nvSpPr>
        <p:spPr>
          <a:xfrm>
            <a:off x="4129489" y="2251047"/>
            <a:ext cx="594911" cy="4539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B337F-8B3C-4684-8F26-014EA2567BEE}"/>
              </a:ext>
            </a:extLst>
          </p:cNvPr>
          <p:cNvSpPr txBox="1"/>
          <p:nvPr/>
        </p:nvSpPr>
        <p:spPr>
          <a:xfrm>
            <a:off x="4925326" y="2216421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Geometry representation</a:t>
            </a:r>
            <a:r>
              <a:rPr lang="ko-KR" altLang="en-US" dirty="0"/>
              <a:t>에서는 </a:t>
            </a:r>
            <a:r>
              <a:rPr lang="en-US" altLang="ko-KR" dirty="0"/>
              <a:t>decode</a:t>
            </a:r>
            <a:r>
              <a:rPr lang="ko-KR" altLang="en-US" dirty="0"/>
              <a:t>를 줬지만 여기서는 </a:t>
            </a:r>
            <a:r>
              <a:rPr lang="en-US" altLang="ko-KR" dirty="0"/>
              <a:t>decoder</a:t>
            </a:r>
            <a:r>
              <a:rPr lang="ko-KR" altLang="en-US" dirty="0"/>
              <a:t>와 </a:t>
            </a:r>
            <a:r>
              <a:rPr lang="en-US" altLang="ko-KR" dirty="0"/>
              <a:t>feature grid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같이 </a:t>
            </a:r>
            <a:r>
              <a:rPr lang="en-US" altLang="ko-KR" dirty="0"/>
              <a:t>optimizing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Google Shape;103;p2">
            <a:extLst>
              <a:ext uri="{FF2B5EF4-FFF2-40B4-BE49-F238E27FC236}">
                <a16:creationId xmlns:a16="http://schemas.microsoft.com/office/drawing/2014/main" id="{E73C9B98-40FE-4700-A070-02AD24C4A76F}"/>
              </a:ext>
            </a:extLst>
          </p:cNvPr>
          <p:cNvSpPr/>
          <p:nvPr/>
        </p:nvSpPr>
        <p:spPr>
          <a:xfrm>
            <a:off x="539497" y="3679455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0FBB4-5345-4C57-9F55-C70195305138}"/>
              </a:ext>
            </a:extLst>
          </p:cNvPr>
          <p:cNvSpPr txBox="1"/>
          <p:nvPr/>
        </p:nvSpPr>
        <p:spPr>
          <a:xfrm>
            <a:off x="539497" y="4276623"/>
            <a:ext cx="7183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r>
              <a:rPr lang="ko-KR" altLang="en-US" dirty="0"/>
              <a:t>는 </a:t>
            </a: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feature dimension</a:t>
            </a:r>
            <a:r>
              <a:rPr lang="ko-KR" altLang="en-US" dirty="0"/>
              <a:t>과 </a:t>
            </a:r>
            <a:r>
              <a:rPr lang="en-US" altLang="ko-KR" dirty="0"/>
              <a:t>5 fully connected block</a:t>
            </a:r>
            <a:r>
              <a:rPr lang="ko-KR" altLang="en-US" dirty="0"/>
              <a:t>으로 구성되어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414E5-FF37-4B1A-AD07-30C76965F2DD}"/>
              </a:ext>
            </a:extLst>
          </p:cNvPr>
          <p:cNvSpPr txBox="1"/>
          <p:nvPr/>
        </p:nvSpPr>
        <p:spPr>
          <a:xfrm>
            <a:off x="539497" y="4900075"/>
            <a:ext cx="1039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에 대해 </a:t>
            </a:r>
            <a:r>
              <a:rPr lang="en-US" altLang="ko-KR" dirty="0"/>
              <a:t>Gaussian positional encoding</a:t>
            </a:r>
            <a:r>
              <a:rPr lang="ko-KR" altLang="en-US" dirty="0"/>
              <a:t>을 적용 </a:t>
            </a:r>
            <a:r>
              <a:rPr lang="en-US" altLang="ko-KR" dirty="0"/>
              <a:t>=&gt; geometry </a:t>
            </a:r>
            <a:r>
              <a:rPr lang="ko-KR" altLang="en-US" dirty="0"/>
              <a:t>와 </a:t>
            </a:r>
            <a:r>
              <a:rPr lang="en-US" altLang="ko-KR" dirty="0"/>
              <a:t>appearance </a:t>
            </a:r>
            <a:r>
              <a:rPr lang="ko-KR" altLang="en-US" dirty="0"/>
              <a:t>의 </a:t>
            </a:r>
            <a:r>
              <a:rPr lang="en-US" altLang="ko-KR" dirty="0"/>
              <a:t>high frequency detail </a:t>
            </a:r>
            <a:r>
              <a:rPr lang="ko-KR" altLang="en-US" dirty="0"/>
              <a:t>을 발견할 수 있게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7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212121"/>
                </a:solidFill>
                <a:latin typeface="Roboto"/>
                <a:ea typeface="Roboto"/>
                <a:cs typeface="Arial"/>
                <a:sym typeface="Roboto"/>
              </a:rPr>
              <a:t>Method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DAFD0C-E4A5-4993-B60B-25389A8DF529}"/>
              </a:ext>
            </a:extLst>
          </p:cNvPr>
          <p:cNvSpPr/>
          <p:nvPr/>
        </p:nvSpPr>
        <p:spPr>
          <a:xfrm>
            <a:off x="3749511" y="2171724"/>
            <a:ext cx="757382" cy="3077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90C0609E-1500-40A3-8AAA-7D1CC3B87138}"/>
              </a:ext>
            </a:extLst>
          </p:cNvPr>
          <p:cNvSpPr/>
          <p:nvPr/>
        </p:nvSpPr>
        <p:spPr>
          <a:xfrm>
            <a:off x="539497" y="1434627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and Color Rendering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F99AB-B6CB-4F53-861C-6C012BB4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7" y="2032540"/>
            <a:ext cx="2554131" cy="498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5BA597-808A-41D3-85A8-1508AC9B6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306" y="2006784"/>
            <a:ext cx="2621803" cy="611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199EBB-7C37-4771-B612-3E15C68B7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867" y="2978968"/>
            <a:ext cx="3453548" cy="49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199C3C-74B6-49F0-AD12-BB3569FC6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762" y="3674920"/>
            <a:ext cx="6106377" cy="11050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42E879-7C59-45A9-977D-30037C22E33F}"/>
              </a:ext>
            </a:extLst>
          </p:cNvPr>
          <p:cNvSpPr txBox="1"/>
          <p:nvPr/>
        </p:nvSpPr>
        <p:spPr>
          <a:xfrm>
            <a:off x="745237" y="310947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Probability: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ACC40-7CE2-4C12-987D-BED78573546D}"/>
              </a:ext>
            </a:extLst>
          </p:cNvPr>
          <p:cNvSpPr txBox="1"/>
          <p:nvPr/>
        </p:nvSpPr>
        <p:spPr>
          <a:xfrm>
            <a:off x="745236" y="407355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Rendered value: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5837F-D569-4387-A4BE-B9146484466D}"/>
              </a:ext>
            </a:extLst>
          </p:cNvPr>
          <p:cNvSpPr txBox="1"/>
          <p:nvPr/>
        </p:nvSpPr>
        <p:spPr>
          <a:xfrm>
            <a:off x="810158" y="520331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Variance: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12D867-5B84-455D-AFCA-8BA3AE8D7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787" y="4779973"/>
            <a:ext cx="663032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795</Words>
  <Application>Microsoft Office PowerPoint</Application>
  <PresentationFormat>와이드스크린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</vt:lpstr>
      <vt:lpstr>Noto Sans Symbols</vt:lpstr>
      <vt:lpstr>Arial</vt:lpstr>
      <vt:lpstr>Malgun Gothic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최상학 (경영공학과)</dc:creator>
  <cp:lastModifiedBy>(학생) 탁승준 (전기전자공학과)</cp:lastModifiedBy>
  <cp:revision>76</cp:revision>
  <dcterms:created xsi:type="dcterms:W3CDTF">2021-04-27T13:33:58Z</dcterms:created>
  <dcterms:modified xsi:type="dcterms:W3CDTF">2023-02-03T02:41:14Z</dcterms:modified>
</cp:coreProperties>
</file>