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2" r:id="rId4"/>
    <p:sldId id="303" r:id="rId5"/>
    <p:sldId id="304" r:id="rId6"/>
    <p:sldId id="281" r:id="rId7"/>
    <p:sldId id="306" r:id="rId8"/>
    <p:sldId id="285" r:id="rId9"/>
    <p:sldId id="307" r:id="rId10"/>
    <p:sldId id="311" r:id="rId11"/>
    <p:sldId id="308" r:id="rId12"/>
    <p:sldId id="309" r:id="rId13"/>
    <p:sldId id="310" r:id="rId14"/>
    <p:sldId id="280" r:id="rId15"/>
  </p:sldIdLst>
  <p:sldSz cx="12192000" cy="6858000"/>
  <p:notesSz cx="6858000" cy="9144000"/>
  <p:embeddedFontLst>
    <p:embeddedFont>
      <p:font typeface="Malgun Gothic" panose="020B0503020000020004" pitchFamily="50" charset="-127"/>
      <p:regular r:id="rId17"/>
      <p:bold r:id="rId18"/>
    </p:embeddedFont>
    <p:embeddedFont>
      <p:font typeface="Malgun Gothic" panose="020B0503020000020004" pitchFamily="50" charset="-12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K0SBNd3JC57ZlfgvJnFu7AJl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57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87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040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402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33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1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11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31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Proxy: </a:t>
            </a:r>
            <a:r>
              <a:rPr lang="ko-KR" altLang="en-US" dirty="0"/>
              <a:t>어떤 기능을 바로 실행하기보다는 모았다가 한번에 실행하도록 하는 것이 효율적인 경우에 사용할 수 있는 패턴이다</a:t>
            </a:r>
            <a:r>
              <a:rPr lang="en-US" altLang="ko-KR" dirty="0"/>
              <a:t>. </a:t>
            </a:r>
            <a:r>
              <a:rPr lang="ko-KR" altLang="en-US" dirty="0"/>
              <a:t>또는 어떤 </a:t>
            </a:r>
            <a:r>
              <a:rPr lang="ko-KR" altLang="en-US" dirty="0" err="1"/>
              <a:t>입력값에</a:t>
            </a:r>
            <a:r>
              <a:rPr lang="ko-KR" altLang="en-US" dirty="0"/>
              <a:t> 대한 결과를 별도로 저장해 뒀다가 동일한 </a:t>
            </a:r>
            <a:r>
              <a:rPr lang="ko-KR" altLang="en-US" dirty="0" err="1"/>
              <a:t>입력값에</a:t>
            </a:r>
            <a:r>
              <a:rPr lang="ko-KR" altLang="en-US" dirty="0"/>
              <a:t> 대한 결과를 다시 </a:t>
            </a:r>
            <a:r>
              <a:rPr lang="ko-KR" altLang="en-US" dirty="0" err="1"/>
              <a:t>요청받았을때</a:t>
            </a:r>
            <a:r>
              <a:rPr lang="ko-KR" altLang="en-US" dirty="0"/>
              <a:t> 미리 저장해둔 결과를 전달해 속도 향상을 </a:t>
            </a:r>
            <a:r>
              <a:rPr lang="ko-KR" altLang="en-US" dirty="0" err="1"/>
              <a:t>꽤할</a:t>
            </a:r>
            <a:r>
              <a:rPr lang="ko-KR" altLang="en-US" dirty="0"/>
              <a:t> 수 있는 패턴이다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56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08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43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4336496"/>
            <a:ext cx="12192000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dirty="0"/>
              <a:t>eung Jun </a:t>
            </a:r>
            <a:r>
              <a:rPr lang="en-US" sz="2400" b="1" dirty="0" err="1"/>
              <a:t>Tak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Feb. 1</a:t>
            </a:r>
            <a:r>
              <a:rPr lang="en-US" sz="2400" dirty="0"/>
              <a:t>3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" y="1293460"/>
            <a:ext cx="12192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Legged Locomotion in Challenging terrains using Egocentric vision</a:t>
            </a:r>
          </a:p>
        </p:txBody>
      </p:sp>
      <p:cxnSp>
        <p:nvCxnSpPr>
          <p:cNvPr id="90" name="Google Shape;90;p1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304800" y="6436770"/>
            <a:ext cx="2947851" cy="3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philosophy of Science</a:t>
            </a: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Method: Legged Locomotion from Egocentric Vision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3A941-D7F9-4E05-90C5-6FB3F1547F98}"/>
              </a:ext>
            </a:extLst>
          </p:cNvPr>
          <p:cNvSpPr txBox="1"/>
          <p:nvPr/>
        </p:nvSpPr>
        <p:spPr>
          <a:xfrm>
            <a:off x="809743" y="147320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Reward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7C741-5B45-420F-8079-A92A0E0C7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70" y="1943284"/>
            <a:ext cx="1004075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3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Method: Legged Locomotion from Egocentric Vision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/>
          <p:nvPr/>
        </p:nvSpPr>
        <p:spPr>
          <a:xfrm>
            <a:off x="304800" y="6436770"/>
            <a:ext cx="294785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lang="en-US" altLang="ko-KR"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3A941-D7F9-4E05-90C5-6FB3F1547F98}"/>
              </a:ext>
            </a:extLst>
          </p:cNvPr>
          <p:cNvSpPr txBox="1"/>
          <p:nvPr/>
        </p:nvSpPr>
        <p:spPr>
          <a:xfrm>
            <a:off x="809743" y="147320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Phase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1EB83-63A9-4E89-8E4A-58585CE27AE9}"/>
              </a:ext>
            </a:extLst>
          </p:cNvPr>
          <p:cNvSpPr txBox="1"/>
          <p:nvPr/>
        </p:nvSpPr>
        <p:spPr>
          <a:xfrm>
            <a:off x="974217" y="200095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monolithic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CABAE-E187-424E-BDE5-B01B70790E67}"/>
              </a:ext>
            </a:extLst>
          </p:cNvPr>
          <p:cNvSpPr txBox="1"/>
          <p:nvPr/>
        </p:nvSpPr>
        <p:spPr>
          <a:xfrm>
            <a:off x="6756140" y="187463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RMA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A93264-5F7A-45EC-B5B8-D2EA9BF78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98" y="2716771"/>
            <a:ext cx="2924583" cy="914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B9ADC8-E229-464F-8971-367E35853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956" y="2386670"/>
            <a:ext cx="327705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Experiment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6C6C5-7844-4A92-929C-55B41949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767" y="1256821"/>
            <a:ext cx="8372582" cy="2189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EA7729-BE83-41E8-9ECB-19ADA48AC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573" y="3446573"/>
            <a:ext cx="8654970" cy="28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Limitation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44F70-1719-4AFE-934F-B75D34DE7518}"/>
              </a:ext>
            </a:extLst>
          </p:cNvPr>
          <p:cNvSpPr txBox="1"/>
          <p:nvPr/>
        </p:nvSpPr>
        <p:spPr>
          <a:xfrm>
            <a:off x="696593" y="2253617"/>
            <a:ext cx="7133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Simulation</a:t>
            </a:r>
            <a:r>
              <a:rPr lang="ko-KR" altLang="en-US" dirty="0"/>
              <a:t>으로 학습했기 때문에 실제 환경과의 차이로 발생하는 실패가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더 실제와 같은 환경으로 </a:t>
            </a:r>
            <a:r>
              <a:rPr lang="en-US" altLang="ko-KR" dirty="0"/>
              <a:t>simulation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22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>
            <a:off x="-1" y="1958473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25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0" name="Google Shape;430;p25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1" name="Google Shape;431;p25"/>
          <p:cNvSpPr/>
          <p:nvPr/>
        </p:nvSpPr>
        <p:spPr>
          <a:xfrm>
            <a:off x="304800" y="6436770"/>
            <a:ext cx="2947851" cy="3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 to AI Programming II</a:t>
            </a:r>
            <a:endParaRPr sz="1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5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33" name="Google Shape;4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/>
          <p:nvPr/>
        </p:nvSpPr>
        <p:spPr>
          <a:xfrm>
            <a:off x="304800" y="6436770"/>
            <a:ext cx="2947851" cy="3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02264" y="1919433"/>
            <a:ext cx="10928386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Reinforcement Learning(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 학습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환경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(environment)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학습대상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(Agent)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최대 보상을 받을 수 있도록 학습하는 것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Environment: Agent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행동을 취하는 환경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에서의 상황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Act: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행동을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갖고 있음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(Discrete Action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continuous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나누어짐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Policy: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궁극적으로 학습을 통해 구하려는 것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Exploitation: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학습한 결과를 바탕으로 탐색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Exploration: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학습이 제시한 가이드라인 밖을 벗어난 방법을 탐색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Episode: initial state =&gt; terminal state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/>
          <p:nvPr/>
        </p:nvSpPr>
        <p:spPr>
          <a:xfrm>
            <a:off x="304800" y="6436770"/>
            <a:ext cx="2947851" cy="3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5080A98D-0B4E-4AEA-AA52-A8DF0880209B}"/>
              </a:ext>
            </a:extLst>
          </p:cNvPr>
          <p:cNvSpPr/>
          <p:nvPr/>
        </p:nvSpPr>
        <p:spPr>
          <a:xfrm>
            <a:off x="445444" y="1665537"/>
            <a:ext cx="10928386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Vision in navigation: map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landmark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이용하여 장애물을 피해 목적지에 도달하는 길을 만드는 역할을 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03D02DC-8518-4A71-BBB6-787E9E34B5C2}"/>
              </a:ext>
            </a:extLst>
          </p:cNvPr>
          <p:cNvSpPr/>
          <p:nvPr/>
        </p:nvSpPr>
        <p:spPr>
          <a:xfrm>
            <a:off x="818170" y="2778039"/>
            <a:ext cx="984503" cy="4525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32D4F-FF8D-4499-8474-5705F893A329}"/>
              </a:ext>
            </a:extLst>
          </p:cNvPr>
          <p:cNvSpPr txBox="1"/>
          <p:nvPr/>
        </p:nvSpPr>
        <p:spPr>
          <a:xfrm>
            <a:off x="2084619" y="2850436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장애물이 많은 곳에서는 </a:t>
            </a:r>
            <a:r>
              <a:rPr lang="en-US" altLang="ko-KR" dirty="0"/>
              <a:t>vision</a:t>
            </a:r>
            <a:r>
              <a:rPr lang="ko-KR" altLang="en-US" dirty="0"/>
              <a:t>이 중요한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3BCDAC-B595-415B-9303-457806D1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3997994"/>
            <a:ext cx="5123389" cy="17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4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/>
          <p:nvPr/>
        </p:nvSpPr>
        <p:spPr>
          <a:xfrm>
            <a:off x="304800" y="6436770"/>
            <a:ext cx="2947851" cy="3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/>
              <a:t>Introduction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DC305-702E-47E5-AE50-ADED4EFAD12C}"/>
              </a:ext>
            </a:extLst>
          </p:cNvPr>
          <p:cNvSpPr txBox="1"/>
          <p:nvPr/>
        </p:nvSpPr>
        <p:spPr>
          <a:xfrm>
            <a:off x="2090059" y="3109885"/>
            <a:ext cx="773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어릴 때부터 시행착오를 거치면서 어른일때 자연스럽게 무의식적으로 발 위치를 조정할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Google Shape;104;p2">
            <a:extLst>
              <a:ext uri="{FF2B5EF4-FFF2-40B4-BE49-F238E27FC236}">
                <a16:creationId xmlns:a16="http://schemas.microsoft.com/office/drawing/2014/main" id="{E9CA7556-5F45-4D0D-9A28-300F9F4DD8D0}"/>
              </a:ext>
            </a:extLst>
          </p:cNvPr>
          <p:cNvSpPr/>
          <p:nvPr/>
        </p:nvSpPr>
        <p:spPr>
          <a:xfrm>
            <a:off x="631806" y="1309622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Egocentric stream of vision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발 위치를 조정하기 위해 받는다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=&gt;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무의식적으로 행동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85AC4F3-D91B-4D7E-BACB-DCC34EDB9E43}"/>
              </a:ext>
            </a:extLst>
          </p:cNvPr>
          <p:cNvSpPr/>
          <p:nvPr/>
        </p:nvSpPr>
        <p:spPr>
          <a:xfrm>
            <a:off x="631806" y="3044328"/>
            <a:ext cx="984503" cy="4525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703477E3-608B-4D1C-904B-558AB5130B2A}"/>
              </a:ext>
            </a:extLst>
          </p:cNvPr>
          <p:cNvSpPr/>
          <p:nvPr/>
        </p:nvSpPr>
        <p:spPr>
          <a:xfrm>
            <a:off x="631806" y="2034409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발위치를 보기 위해 밑을 보지는 않는다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 =&gt;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본 시야를 통해 발 밑을 예측하여 움직임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A3650BE-917E-4B42-B701-F522D27AB996}"/>
              </a:ext>
            </a:extLst>
          </p:cNvPr>
          <p:cNvSpPr/>
          <p:nvPr/>
        </p:nvSpPr>
        <p:spPr>
          <a:xfrm>
            <a:off x="3119718" y="2964740"/>
            <a:ext cx="849854" cy="568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DDBE206-3E0C-41E9-A39C-9D41005CECFE}"/>
              </a:ext>
            </a:extLst>
          </p:cNvPr>
          <p:cNvCxnSpPr>
            <a:stCxn id="2" idx="4"/>
          </p:cNvCxnSpPr>
          <p:nvPr/>
        </p:nvCxnSpPr>
        <p:spPr>
          <a:xfrm flipH="1">
            <a:off x="3252651" y="3532742"/>
            <a:ext cx="291994" cy="888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9B819-8591-4929-927F-3EE541FF6DA9}"/>
              </a:ext>
            </a:extLst>
          </p:cNvPr>
          <p:cNvSpPr txBox="1"/>
          <p:nvPr/>
        </p:nvSpPr>
        <p:spPr>
          <a:xfrm>
            <a:off x="1616309" y="4541011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강화학습을 통해 로봇을 학습</a:t>
            </a:r>
          </a:p>
        </p:txBody>
      </p:sp>
    </p:spTree>
    <p:extLst>
      <p:ext uri="{BB962C8B-B14F-4D97-AF65-F5344CB8AC3E}">
        <p14:creationId xmlns:p14="http://schemas.microsoft.com/office/powerpoint/2010/main" val="16668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/>
          <p:nvPr/>
        </p:nvSpPr>
        <p:spPr>
          <a:xfrm>
            <a:off x="304800" y="6436770"/>
            <a:ext cx="294785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lang="en-US" altLang="ko-KR"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F6A5B8A-831C-487D-9757-DC91D07AE9A0}"/>
              </a:ext>
            </a:extLst>
          </p:cNvPr>
          <p:cNvSpPr/>
          <p:nvPr/>
        </p:nvSpPr>
        <p:spPr>
          <a:xfrm>
            <a:off x="539497" y="2706255"/>
            <a:ext cx="984503" cy="4525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CB36-AE65-4ED2-A30B-2D03BE5DB322}"/>
              </a:ext>
            </a:extLst>
          </p:cNvPr>
          <p:cNvSpPr txBox="1"/>
          <p:nvPr/>
        </p:nvSpPr>
        <p:spPr>
          <a:xfrm>
            <a:off x="1761890" y="2778652"/>
            <a:ext cx="353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논문 방식</a:t>
            </a:r>
            <a:r>
              <a:rPr lang="en-US" altLang="ko-KR" dirty="0"/>
              <a:t>: Vision</a:t>
            </a:r>
            <a:r>
              <a:rPr lang="ko-KR" altLang="en-US" dirty="0"/>
              <a:t>을 활용하여</a:t>
            </a:r>
            <a:r>
              <a:rPr lang="en-US" altLang="ko-KR" dirty="0"/>
              <a:t> </a:t>
            </a:r>
            <a:r>
              <a:rPr lang="ko-KR" altLang="en-US" dirty="0"/>
              <a:t>밑을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1E41A-1BB7-439E-98F7-C881A645F844}"/>
              </a:ext>
            </a:extLst>
          </p:cNvPr>
          <p:cNvSpPr txBox="1"/>
          <p:nvPr/>
        </p:nvSpPr>
        <p:spPr>
          <a:xfrm>
            <a:off x="623574" y="3622835"/>
            <a:ext cx="1057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다양한 장애물 크기에 그때 그때 대응할 수 있고 더 높은 장애물을 올라갈 수 있다</a:t>
            </a:r>
            <a:r>
              <a:rPr lang="en-US" altLang="ko-KR" dirty="0"/>
              <a:t>.(prior</a:t>
            </a:r>
            <a:r>
              <a:rPr lang="ko-KR" altLang="en-US" dirty="0"/>
              <a:t>들을 넣으면 장애물이 일반화돼서 안됨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방식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 밑의 주어진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이용하여 로봇을 제어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noise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때문에 어렵다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878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/>
              <a:t>Introduction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/>
          <p:nvPr/>
        </p:nvSpPr>
        <p:spPr>
          <a:xfrm>
            <a:off x="304800" y="6436770"/>
            <a:ext cx="294785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lang="en-US" altLang="ko-KR"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4;p2">
            <a:extLst>
              <a:ext uri="{FF2B5EF4-FFF2-40B4-BE49-F238E27FC236}">
                <a16:creationId xmlns:a16="http://schemas.microsoft.com/office/drawing/2014/main" id="{8B950193-7D12-4228-AF96-47E75A13A5A7}"/>
              </a:ext>
            </a:extLst>
          </p:cNvPr>
          <p:cNvSpPr/>
          <p:nvPr/>
        </p:nvSpPr>
        <p:spPr>
          <a:xfrm>
            <a:off x="539497" y="1535532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논문은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tracking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필요 없는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feed forward pass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계산한다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8244D50-6A6D-4DFD-9BA2-761FE6129A4A}"/>
              </a:ext>
            </a:extLst>
          </p:cNvPr>
          <p:cNvSpPr/>
          <p:nvPr/>
        </p:nvSpPr>
        <p:spPr>
          <a:xfrm>
            <a:off x="794222" y="2443353"/>
            <a:ext cx="984503" cy="4525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04;p2">
            <a:extLst>
              <a:ext uri="{FF2B5EF4-FFF2-40B4-BE49-F238E27FC236}">
                <a16:creationId xmlns:a16="http://schemas.microsoft.com/office/drawing/2014/main" id="{8DF4D84B-5696-445F-8C01-9A467B59B2D6}"/>
              </a:ext>
            </a:extLst>
          </p:cNvPr>
          <p:cNvSpPr/>
          <p:nvPr/>
        </p:nvSpPr>
        <p:spPr>
          <a:xfrm>
            <a:off x="1880744" y="2401203"/>
            <a:ext cx="1092838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계산하는데 비싼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hardware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필요한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optimization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것과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localization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피할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>
            <a:extLst>
              <a:ext uri="{FF2B5EF4-FFF2-40B4-BE49-F238E27FC236}">
                <a16:creationId xmlns:a16="http://schemas.microsoft.com/office/drawing/2014/main" id="{D87E61F1-9019-4D53-8599-A63CBAF99BE4}"/>
              </a:ext>
            </a:extLst>
          </p:cNvPr>
          <p:cNvSpPr/>
          <p:nvPr/>
        </p:nvSpPr>
        <p:spPr>
          <a:xfrm>
            <a:off x="1196898" y="4435572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학습과 시야 사용을 통해 효과적으로 로봇을 움직일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876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Method: Legged Locomotion from Egocentric Vision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/>
          <p:nvPr/>
        </p:nvSpPr>
        <p:spPr>
          <a:xfrm>
            <a:off x="304800" y="6436770"/>
            <a:ext cx="294785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lang="en-US" altLang="ko-KR"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4235CE-FAE0-4C11-A7B7-E17DF673F8CB}"/>
              </a:ext>
            </a:extLst>
          </p:cNvPr>
          <p:cNvSpPr txBox="1"/>
          <p:nvPr/>
        </p:nvSpPr>
        <p:spPr>
          <a:xfrm>
            <a:off x="809743" y="1473206"/>
            <a:ext cx="67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GOAL: 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고유 감각과 깊이 입력을 대상 관절 각도에 매핑하는 보행 </a:t>
            </a:r>
            <a:r>
              <a:rPr lang="en-US" altLang="ko-KR" dirty="0">
                <a:solidFill>
                  <a:srgbClr val="202124"/>
                </a:solidFill>
                <a:latin typeface="Arial Unicode MS"/>
                <a:ea typeface="inherit"/>
              </a:rPr>
              <a:t>policy</a:t>
            </a:r>
            <a:r>
              <a:rPr lang="ko-KR" altLang="en-US" dirty="0">
                <a:solidFill>
                  <a:srgbClr val="202124"/>
                </a:solidFill>
                <a:latin typeface="Arial Unicode MS"/>
                <a:ea typeface="inherit"/>
              </a:rPr>
              <a:t>를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배</a:t>
            </a:r>
            <a:r>
              <a:rPr lang="ko-KR" altLang="en-US" dirty="0">
                <a:solidFill>
                  <a:srgbClr val="202124"/>
                </a:solidFill>
                <a:latin typeface="Arial Unicode MS"/>
                <a:ea typeface="inherit"/>
              </a:rPr>
              <a:t>우는 것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44635-BD03-4BB6-9874-9B1921BBA003}"/>
              </a:ext>
            </a:extLst>
          </p:cNvPr>
          <p:cNvSpPr txBox="1"/>
          <p:nvPr/>
        </p:nvSpPr>
        <p:spPr>
          <a:xfrm>
            <a:off x="2041946" y="2727659"/>
            <a:ext cx="291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two-phase training scheme</a:t>
            </a:r>
            <a:r>
              <a:rPr lang="ko-KR" altLang="en-US" dirty="0"/>
              <a:t>을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20A6C-3C25-4F25-8445-3B2AB4FF3947}"/>
              </a:ext>
            </a:extLst>
          </p:cNvPr>
          <p:cNvSpPr txBox="1"/>
          <p:nvPr/>
        </p:nvSpPr>
        <p:spPr>
          <a:xfrm>
            <a:off x="832148" y="2111890"/>
            <a:ext cx="778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rendering</a:t>
            </a:r>
            <a:r>
              <a:rPr lang="ko-KR" altLang="en-US" dirty="0"/>
              <a:t>이 </a:t>
            </a:r>
            <a:r>
              <a:rPr lang="en-US" altLang="ko-KR" dirty="0"/>
              <a:t>simulation</a:t>
            </a:r>
            <a:r>
              <a:rPr lang="ko-KR" altLang="en-US" dirty="0"/>
              <a:t>을 느리게 해서 직접적인 </a:t>
            </a:r>
            <a:r>
              <a:rPr lang="en-US" altLang="ko-KR" dirty="0"/>
              <a:t>training</a:t>
            </a:r>
            <a:r>
              <a:rPr lang="ko-KR" altLang="en-US" dirty="0"/>
              <a:t>은 </a:t>
            </a:r>
            <a:r>
              <a:rPr lang="ko-KR" altLang="en-US" dirty="0" err="1"/>
              <a:t>수십억개의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4FADE04-CD6F-4E10-9525-F734EA8E3283}"/>
              </a:ext>
            </a:extLst>
          </p:cNvPr>
          <p:cNvSpPr/>
          <p:nvPr/>
        </p:nvSpPr>
        <p:spPr>
          <a:xfrm>
            <a:off x="886856" y="2655261"/>
            <a:ext cx="984503" cy="4525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957E4-559D-4E7F-B8F7-C14697C3A00B}"/>
              </a:ext>
            </a:extLst>
          </p:cNvPr>
          <p:cNvSpPr txBox="1"/>
          <p:nvPr/>
        </p:nvSpPr>
        <p:spPr>
          <a:xfrm>
            <a:off x="832148" y="3948130"/>
            <a:ext cx="10166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two-phase training scheme: 1) using</a:t>
            </a:r>
            <a:r>
              <a:rPr lang="ko-KR" altLang="en-US" dirty="0"/>
              <a:t> </a:t>
            </a:r>
            <a:r>
              <a:rPr lang="en-US" altLang="ko-KR" dirty="0"/>
              <a:t>low-resolution</a:t>
            </a:r>
            <a:r>
              <a:rPr lang="ko-KR" altLang="en-US" dirty="0"/>
              <a:t> </a:t>
            </a:r>
            <a:r>
              <a:rPr lang="en-US" altLang="ko-KR" dirty="0" err="1"/>
              <a:t>scandots</a:t>
            </a:r>
            <a:r>
              <a:rPr lang="ko-KR" altLang="en-US" dirty="0"/>
              <a:t> </a:t>
            </a:r>
            <a:r>
              <a:rPr lang="en-US" altLang="ko-KR" dirty="0"/>
              <a:t>located</a:t>
            </a:r>
            <a:r>
              <a:rPr lang="ko-KR" altLang="en-US" dirty="0"/>
              <a:t> </a:t>
            </a:r>
            <a:r>
              <a:rPr lang="en-US" altLang="ko-KR" dirty="0"/>
              <a:t>under</a:t>
            </a:r>
            <a:r>
              <a:rPr lang="ko-KR" altLang="en-US" dirty="0"/>
              <a:t> </a:t>
            </a:r>
            <a:r>
              <a:rPr lang="en-US" altLang="ko-KR" dirty="0"/>
              <a:t>the robot as a proxy for depth images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        2) Using depth and proprioception as input to an RNN to implicitly track the terrain under the robot</a:t>
            </a:r>
          </a:p>
          <a:p>
            <a:r>
              <a:rPr lang="en-US" altLang="ko-KR" dirty="0"/>
              <a:t>		            and directly predict the target joint angles at 50Hz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3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Method: Legged Locomotion from Egocentric Vision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/>
          <p:nvPr/>
        </p:nvSpPr>
        <p:spPr>
          <a:xfrm>
            <a:off x="304800" y="6436770"/>
            <a:ext cx="294785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lang="en-US" altLang="ko-KR"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3A941-D7F9-4E05-90C5-6FB3F1547F98}"/>
              </a:ext>
            </a:extLst>
          </p:cNvPr>
          <p:cNvSpPr txBox="1"/>
          <p:nvPr/>
        </p:nvSpPr>
        <p:spPr>
          <a:xfrm>
            <a:off x="809743" y="1473206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8D91D-8851-4CCA-ACF4-71777A1B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70" y="1990915"/>
            <a:ext cx="6394347" cy="35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Method: Legged Locomotion from Egocentric Vision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/>
          <p:nvPr/>
        </p:nvSpPr>
        <p:spPr>
          <a:xfrm>
            <a:off x="304800" y="6436770"/>
            <a:ext cx="294785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0" i="0" u="none" strike="noStrik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philosophy of Science</a:t>
            </a:r>
            <a:endParaRPr lang="en-US" altLang="ko-KR"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3A941-D7F9-4E05-90C5-6FB3F1547F98}"/>
              </a:ext>
            </a:extLst>
          </p:cNvPr>
          <p:cNvSpPr txBox="1"/>
          <p:nvPr/>
        </p:nvSpPr>
        <p:spPr>
          <a:xfrm>
            <a:off x="809743" y="147320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2373A0-2772-47FF-ABA0-6C8BD5FA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3" y="2349775"/>
            <a:ext cx="3667785" cy="1096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C72DC1-B16E-47D7-89E2-FB36BF0DF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872" y="2321384"/>
            <a:ext cx="3162741" cy="1200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11EB83-63A9-4E89-8E4A-58585CE27AE9}"/>
              </a:ext>
            </a:extLst>
          </p:cNvPr>
          <p:cNvSpPr txBox="1"/>
          <p:nvPr/>
        </p:nvSpPr>
        <p:spPr>
          <a:xfrm>
            <a:off x="974217" y="200095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monolithic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CABAE-E187-424E-BDE5-B01B70790E67}"/>
              </a:ext>
            </a:extLst>
          </p:cNvPr>
          <p:cNvSpPr txBox="1"/>
          <p:nvPr/>
        </p:nvSpPr>
        <p:spPr>
          <a:xfrm>
            <a:off x="6756140" y="187463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RMA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B0B07-F2B9-4579-A6E2-59D38822FB01}"/>
              </a:ext>
            </a:extLst>
          </p:cNvPr>
          <p:cNvSpPr txBox="1"/>
          <p:nvPr/>
        </p:nvSpPr>
        <p:spPr>
          <a:xfrm>
            <a:off x="809743" y="4769139"/>
            <a:ext cx="10833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</a:t>
            </a:r>
            <a:r>
              <a:rPr lang="en-US" altLang="ko-KR" dirty="0" err="1"/>
              <a:t>evironment</a:t>
            </a:r>
            <a:r>
              <a:rPr lang="en-US" altLang="ko-KR" dirty="0"/>
              <a:t>: </a:t>
            </a:r>
            <a:r>
              <a:rPr lang="ko-KR" altLang="en-US" dirty="0"/>
              <a:t>난이도 별로 환경을 나열 해놓고 통과하면 더 높은 난이도 학습 </a:t>
            </a:r>
            <a:r>
              <a:rPr lang="en-US" altLang="ko-KR" dirty="0"/>
              <a:t>+ </a:t>
            </a:r>
            <a:r>
              <a:rPr lang="ko-KR" altLang="en-US" dirty="0"/>
              <a:t>절반 이상 가지 못하면 더 낮은 난이도 다시 학습</a:t>
            </a:r>
          </a:p>
        </p:txBody>
      </p:sp>
    </p:spTree>
    <p:extLst>
      <p:ext uri="{BB962C8B-B14F-4D97-AF65-F5344CB8AC3E}">
        <p14:creationId xmlns:p14="http://schemas.microsoft.com/office/powerpoint/2010/main" val="21824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552</Words>
  <Application>Microsoft Office PowerPoint</Application>
  <PresentationFormat>와이드스크린</PresentationFormat>
  <Paragraphs>86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</vt:lpstr>
      <vt:lpstr>Arial</vt:lpstr>
      <vt:lpstr>Malgun Gothic</vt:lpstr>
      <vt:lpstr>Arial Unicode MS</vt:lpstr>
      <vt:lpstr>Noto Sans Symbols</vt:lpstr>
      <vt:lpstr>inherit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최상학 (경영공학과)</dc:creator>
  <cp:lastModifiedBy>(학생) 탁승준 (전기전자공학과)</cp:lastModifiedBy>
  <cp:revision>69</cp:revision>
  <dcterms:created xsi:type="dcterms:W3CDTF">2021-04-27T13:33:58Z</dcterms:created>
  <dcterms:modified xsi:type="dcterms:W3CDTF">2023-02-13T03:56:12Z</dcterms:modified>
</cp:coreProperties>
</file>