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62" r:id="rId5"/>
    <p:sldId id="328" r:id="rId6"/>
    <p:sldId id="303" r:id="rId7"/>
    <p:sldId id="338" r:id="rId8"/>
    <p:sldId id="329" r:id="rId9"/>
    <p:sldId id="331" r:id="rId10"/>
    <p:sldId id="330" r:id="rId11"/>
    <p:sldId id="332" r:id="rId12"/>
    <p:sldId id="335" r:id="rId13"/>
    <p:sldId id="336" r:id="rId14"/>
    <p:sldId id="333" r:id="rId15"/>
    <p:sldId id="334" r:id="rId16"/>
    <p:sldId id="337" r:id="rId17"/>
    <p:sldId id="327" r:id="rId18"/>
    <p:sldId id="326" r:id="rId19"/>
    <p:sldId id="339" r:id="rId20"/>
    <p:sldId id="277" r:id="rId21"/>
    <p:sldId id="282" r:id="rId22"/>
  </p:sldIdLst>
  <p:sldSz cx="14224000" cy="889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9"/>
    <p:restoredTop sz="88915" autoAdjust="0"/>
  </p:normalViewPr>
  <p:slideViewPr>
    <p:cSldViewPr snapToGrid="0">
      <p:cViewPr varScale="1">
        <p:scale>
          <a:sx n="78" d="100"/>
          <a:sy n="78" d="100"/>
        </p:scale>
        <p:origin x="175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66748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4895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야코비안을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 통해서 비선형 변환을 국소적 영역에서 선형적으로 볼 수 없을까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62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지능형 로봇의 기능 중에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map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구축이나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state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를 추정하는 건 가장 기본적인 전제 조건 중 하나임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실시간성이 보장되는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6-DOF 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을 위해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vision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이나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Lidar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등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열시미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 시도해 왔음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altLang="ko-KR" dirty="0">
                <a:effectLst/>
              </a:rPr>
              <a:t>Vision SLAM</a:t>
            </a:r>
          </a:p>
          <a:p>
            <a:r>
              <a:rPr lang="en-US" altLang="ko-KR" dirty="0">
                <a:effectLst/>
              </a:rPr>
              <a:t>loop-closure detection</a:t>
            </a:r>
            <a:r>
              <a:rPr lang="ko-KR" altLang="en-US" dirty="0">
                <a:effectLst/>
              </a:rPr>
              <a:t>에 좋음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근데 조명이나 관점이 변화하는 거에 민감해서 이것만 사용하는 건 신뢰성이 낮음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Lidar SLAM</a:t>
            </a:r>
          </a:p>
          <a:p>
            <a:r>
              <a:rPr lang="ko-KR" altLang="en-US" dirty="0">
                <a:effectLst/>
              </a:rPr>
              <a:t>야간에도 기능할 수 있고 고해상도여서 장거리 환경의 미세한 디테일까지도 포착할 수 있음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두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Lidar scan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간의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transformation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을 찾기 위한 가장 일반적인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approach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ICP(Iterative closet point)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방식임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point-wise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수준에서 대응관계를 찾음으로써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stopping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기준이 만족될 때 까지 반복적으로 두 개의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point set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를 정렬함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scan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에 점이 많이 포함될 경우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, 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는 계산비용 높아질 수 있음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그래서 효율성과 정확성을 위해 변형된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방식들이 제안되었음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(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참고문헌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[3]~[8]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까지 다양한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소개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)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#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Feature-based, Plane-based, Segmentation-based –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알아볼것</a:t>
            </a: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LOAM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은 좋은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알고리즘인건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맞는데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무인지상차량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같은 자율주행자동차 같은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애들한테서는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조금 불리한 모습을 보인다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리소스가 제한되거나 소음이 많은 환경에서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LOAM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에는 문제가 발생한다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이를통해서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drift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가 커져서 정확한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estimation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이 불가능하게 된다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이를 위해서 </a:t>
            </a:r>
            <a:r>
              <a:rPr lang="en-US" altLang="ko-KR" dirty="0" err="1">
                <a:solidFill>
                  <a:srgbClr val="444444"/>
                </a:solidFill>
                <a:latin typeface="Noto Sans" panose="020B0502040504020204" pitchFamily="34" charset="0"/>
              </a:rPr>
              <a:t>lego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 loam 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제안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465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지능형 로봇의 기능 중에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map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구축이나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state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를 추정하는 건 가장 기본적인 전제 조건 중 하나임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실시간성이 보장되는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6-DOF 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을 위해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vision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이나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Lidar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등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열시미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 시도해 왔음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altLang="ko-KR" dirty="0">
                <a:effectLst/>
              </a:rPr>
              <a:t>Vision SLAM</a:t>
            </a:r>
          </a:p>
          <a:p>
            <a:r>
              <a:rPr lang="en-US" altLang="ko-KR" dirty="0">
                <a:effectLst/>
              </a:rPr>
              <a:t>loop-closure detection</a:t>
            </a:r>
            <a:r>
              <a:rPr lang="ko-KR" altLang="en-US" dirty="0">
                <a:effectLst/>
              </a:rPr>
              <a:t>에 좋음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근데 조명이나 관점이 변화하는 거에 민감해서 이것만 사용하는 건 신뢰성이 낮음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Lidar SLAM</a:t>
            </a:r>
          </a:p>
          <a:p>
            <a:r>
              <a:rPr lang="ko-KR" altLang="en-US" dirty="0">
                <a:effectLst/>
              </a:rPr>
              <a:t>야간에도 기능할 수 있고 고해상도여서 장거리 환경의 미세한 디테일까지도 포착할 수 있음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두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Lidar scan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간의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transformation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을 찾기 위한 가장 일반적인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approach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ICP(Iterative closet point)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방식임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point-wise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수준에서 대응관계를 찾음으로써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stopping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기준이 만족될 때 까지 반복적으로 두 개의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point set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를 정렬함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scan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에 점이 많이 포함될 경우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, 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는 계산비용 높아질 수 있음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그래서 효율성과 정확성을 위해 변형된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방식들이 제안되었음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(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참고문헌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[3]~[8]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까지 다양한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소개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)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#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Feature-based, Plane-based, Segmentation-based –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알아볼것</a:t>
            </a: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LOAM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은 좋은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알고리즘인건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맞는데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무인지상차량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같은 자율주행자동차 같은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애들한테서는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조금 불리한 모습을 보인다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리소스가 제한되거나 소음이 많은 환경에서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LOAM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에는 문제가 발생한다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이를통해서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drift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가 커져서 정확한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estimation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이 불가능하게 된다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이를 위해서 </a:t>
            </a:r>
            <a:r>
              <a:rPr lang="en-US" altLang="ko-KR" dirty="0" err="1">
                <a:solidFill>
                  <a:srgbClr val="444444"/>
                </a:solidFill>
                <a:latin typeface="Noto Sans" panose="020B0502040504020204" pitchFamily="34" charset="0"/>
              </a:rPr>
              <a:t>lego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 loam 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제안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539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지능형 로봇의 기능 중에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map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구축이나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state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를 추정하는 건 가장 기본적인 전제 조건 중 하나임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실시간성이 보장되는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6-DOF 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을 위해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vision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이나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Lidar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등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열시미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 시도해 왔음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altLang="ko-KR" dirty="0">
                <a:effectLst/>
              </a:rPr>
              <a:t>Vision SLAM</a:t>
            </a:r>
          </a:p>
          <a:p>
            <a:r>
              <a:rPr lang="en-US" altLang="ko-KR" dirty="0">
                <a:effectLst/>
              </a:rPr>
              <a:t>loop-closure detection</a:t>
            </a:r>
            <a:r>
              <a:rPr lang="ko-KR" altLang="en-US" dirty="0">
                <a:effectLst/>
              </a:rPr>
              <a:t>에 좋음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근데 조명이나 관점이 변화하는 거에 민감해서 이것만 사용하는 건 신뢰성이 낮음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Lidar SLAM</a:t>
            </a:r>
          </a:p>
          <a:p>
            <a:r>
              <a:rPr lang="ko-KR" altLang="en-US" dirty="0">
                <a:effectLst/>
              </a:rPr>
              <a:t>야간에도 기능할 수 있고 고해상도여서 장거리 환경의 미세한 디테일까지도 포착할 수 있음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두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Lidar scan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간의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transformation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을 찾기 위한 가장 일반적인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approach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ICP(Iterative closet point)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방식임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point-wise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수준에서 대응관계를 찾음으로써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stopping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기준이 만족될 때 까지 반복적으로 두 개의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point set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를 정렬함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scan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에 점이 많이 포함될 경우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, 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는 계산비용 높아질 수 있음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그래서 효율성과 정확성을 위해 변형된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방식들이 제안되었음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(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참고문헌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[3]~[8]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까지 다양한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소개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)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#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Feature-based, Plane-based, Segmentation-based –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알아볼것</a:t>
            </a: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LOAM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은 좋은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알고리즘인건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맞는데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무인지상차량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같은 자율주행자동차 같은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애들한테서는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조금 불리한 모습을 보인다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리소스가 제한되거나 소음이 많은 환경에서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LOAM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에는 문제가 발생한다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이를통해서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drift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가 커져서 정확한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estimation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이 불가능하게 된다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이를 위해서 </a:t>
            </a:r>
            <a:r>
              <a:rPr lang="en-US" altLang="ko-KR" dirty="0" err="1">
                <a:solidFill>
                  <a:srgbClr val="444444"/>
                </a:solidFill>
                <a:latin typeface="Noto Sans" panose="020B0502040504020204" pitchFamily="34" charset="0"/>
              </a:rPr>
              <a:t>lego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 loam 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제안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506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지능형 로봇의 기능 중에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map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구축이나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state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를 추정하는 건 가장 기본적인 전제 조건 중 하나임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실시간성이 보장되는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6-DOF 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을 위해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vision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이나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Lidar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등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열시미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 시도해 왔음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altLang="ko-KR" dirty="0">
                <a:effectLst/>
              </a:rPr>
              <a:t>Vision SLAM</a:t>
            </a:r>
          </a:p>
          <a:p>
            <a:r>
              <a:rPr lang="en-US" altLang="ko-KR" dirty="0">
                <a:effectLst/>
              </a:rPr>
              <a:t>loop-closure detection</a:t>
            </a:r>
            <a:r>
              <a:rPr lang="ko-KR" altLang="en-US" dirty="0">
                <a:effectLst/>
              </a:rPr>
              <a:t>에 좋음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근데 조명이나 관점이 변화하는 거에 민감해서 이것만 사용하는 건 신뢰성이 낮음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Lidar SLAM</a:t>
            </a:r>
          </a:p>
          <a:p>
            <a:r>
              <a:rPr lang="ko-KR" altLang="en-US" dirty="0">
                <a:effectLst/>
              </a:rPr>
              <a:t>야간에도 기능할 수 있고 고해상도여서 장거리 환경의 미세한 디테일까지도 포착할 수 있음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두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Lidar scan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간의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transformation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을 찾기 위한 가장 일반적인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approach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ICP(Iterative closet point)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방식임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point-wise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수준에서 대응관계를 찾음으로써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stopping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기준이 만족될 때 까지 반복적으로 두 개의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point set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를 정렬함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scan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에 점이 많이 포함될 경우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, 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는 계산비용 높아질 수 있음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그래서 효율성과 정확성을 위해 변형된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방식들이 제안되었음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(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참고문헌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[3]~[8]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까지 다양한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소개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)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#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Feature-based, Plane-based, Segmentation-based –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알아볼것</a:t>
            </a: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LOAM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은 좋은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알고리즘인건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맞는데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무인지상차량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같은 자율주행자동차 같은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애들한테서는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조금 불리한 모습을 보인다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리소스가 제한되거나 소음이 많은 환경에서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LOAM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에는 문제가 발생한다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이를통해서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drift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가 커져서 정확한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estimation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이 불가능하게 된다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이를 위해서 </a:t>
            </a:r>
            <a:r>
              <a:rPr lang="en-US" altLang="ko-KR" dirty="0" err="1">
                <a:solidFill>
                  <a:srgbClr val="444444"/>
                </a:solidFill>
                <a:latin typeface="Noto Sans" panose="020B0502040504020204" pitchFamily="34" charset="0"/>
              </a:rPr>
              <a:t>lego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 loam 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제안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653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지능형 로봇의 기능 중에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map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구축이나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state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를 추정하는 건 가장 기본적인 전제 조건 중 하나임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실시간성이 보장되는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6-DOF 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을 위해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vision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이나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Lidar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등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열시미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 시도해 왔음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altLang="ko-KR" dirty="0">
                <a:effectLst/>
              </a:rPr>
              <a:t>Vision SLAM</a:t>
            </a:r>
          </a:p>
          <a:p>
            <a:r>
              <a:rPr lang="en-US" altLang="ko-KR" dirty="0">
                <a:effectLst/>
              </a:rPr>
              <a:t>loop-closure detection</a:t>
            </a:r>
            <a:r>
              <a:rPr lang="ko-KR" altLang="en-US" dirty="0">
                <a:effectLst/>
              </a:rPr>
              <a:t>에 좋음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근데 조명이나 관점이 변화하는 거에 민감해서 이것만 사용하는 건 신뢰성이 낮음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Lidar SLAM</a:t>
            </a:r>
          </a:p>
          <a:p>
            <a:r>
              <a:rPr lang="ko-KR" altLang="en-US" dirty="0">
                <a:effectLst/>
              </a:rPr>
              <a:t>야간에도 기능할 수 있고 고해상도여서 장거리 환경의 미세한 디테일까지도 포착할 수 있음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두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Lidar scan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간의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transformation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을 찾기 위한 가장 일반적인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approach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ICP(Iterative closet point)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방식임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point-wise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수준에서 대응관계를 찾음으로써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stopping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기준이 만족될 때 까지 반복적으로 두 개의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point set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를 정렬함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scan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에 점이 많이 포함될 경우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, 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는 계산비용 높아질 수 있음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그래서 효율성과 정확성을 위해 변형된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방식들이 제안되었음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(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참고문헌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[3]~[8]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까지 다양한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소개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)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#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Feature-based, Plane-based, Segmentation-based –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알아볼것</a:t>
            </a: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LOAM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은 좋은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알고리즘인건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맞는데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무인지상차량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같은 자율주행자동차 같은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애들한테서는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조금 불리한 모습을 보인다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리소스가 제한되거나 소음이 많은 환경에서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LOAM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에는 문제가 발생한다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이를통해서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drift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가 커져서 정확한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estimation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이 불가능하게 된다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이를 위해서 </a:t>
            </a:r>
            <a:r>
              <a:rPr lang="en-US" altLang="ko-KR" dirty="0" err="1">
                <a:solidFill>
                  <a:srgbClr val="444444"/>
                </a:solidFill>
                <a:latin typeface="Noto Sans" panose="020B0502040504020204" pitchFamily="34" charset="0"/>
              </a:rPr>
              <a:t>lego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 loam 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제안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5747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지능형 로봇의 기능 중에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map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구축이나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state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를 추정하는 건 가장 기본적인 전제 조건 중 하나임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실시간성이 보장되는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6-DOF 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을 위해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vision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이나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Lidar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등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열시미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 시도해 왔음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altLang="ko-KR" dirty="0">
                <a:effectLst/>
              </a:rPr>
              <a:t>Vision SLAM</a:t>
            </a:r>
          </a:p>
          <a:p>
            <a:r>
              <a:rPr lang="en-US" altLang="ko-KR" dirty="0">
                <a:effectLst/>
              </a:rPr>
              <a:t>loop-closure detection</a:t>
            </a:r>
            <a:r>
              <a:rPr lang="ko-KR" altLang="en-US" dirty="0">
                <a:effectLst/>
              </a:rPr>
              <a:t>에 좋음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근데 조명이나 관점이 변화하는 거에 민감해서 이것만 사용하는 건 신뢰성이 낮음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Lidar SLAM</a:t>
            </a:r>
          </a:p>
          <a:p>
            <a:r>
              <a:rPr lang="ko-KR" altLang="en-US" dirty="0">
                <a:effectLst/>
              </a:rPr>
              <a:t>야간에도 기능할 수 있고 고해상도여서 장거리 환경의 미세한 디테일까지도 포착할 수 있음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두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Lidar scan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간의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transformation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을 찾기 위한 가장 일반적인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approach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ICP(Iterative closet point)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방식임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point-wise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수준에서 대응관계를 찾음으로써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stopping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기준이 만족될 때 까지 반복적으로 두 개의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point set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를 정렬함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scan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에 점이 많이 포함될 경우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, 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는 계산비용 높아질 수 있음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그래서 효율성과 정확성을 위해 변형된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방식들이 제안되었음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(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참고문헌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[3]~[8]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까지 다양한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소개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)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#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Feature-based, Plane-based, Segmentation-based –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알아볼것</a:t>
            </a: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LOAM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은 좋은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알고리즘인건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맞는데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무인지상차량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같은 자율주행자동차 같은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애들한테서는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조금 불리한 모습을 보인다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리소스가 제한되거나 소음이 많은 환경에서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LOAM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에는 문제가 발생한다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이를통해서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drift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가 커져서 정확한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estimation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이 불가능하게 된다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이를 위해서 </a:t>
            </a:r>
            <a:r>
              <a:rPr lang="en-US" altLang="ko-KR" dirty="0" err="1">
                <a:solidFill>
                  <a:srgbClr val="444444"/>
                </a:solidFill>
                <a:latin typeface="Noto Sans" panose="020B0502040504020204" pitchFamily="34" charset="0"/>
              </a:rPr>
              <a:t>lego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 loam 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제안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440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="0" i="0" dirty="0">
                <a:solidFill>
                  <a:srgbClr val="000000"/>
                </a:solidFill>
                <a:effectLst/>
                <a:latin typeface="noto"/>
              </a:rPr>
              <a:t>Global BA </a:t>
            </a:r>
            <a:r>
              <a:rPr kumimoji="1"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할때</a:t>
            </a:r>
            <a:r>
              <a:rPr kumimoji="1" lang="ko-KR" altLang="en-US" b="0" i="0" dirty="0">
                <a:solidFill>
                  <a:srgbClr val="000000"/>
                </a:solidFill>
                <a:effectLst/>
                <a:latin typeface="noto"/>
              </a:rPr>
              <a:t> 필요한 카메라 개수 나타내고 오버랩 비율에 따라서 시간을 줄일 수 있다</a:t>
            </a:r>
            <a:r>
              <a:rPr kumimoji="1"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2093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="0" i="0" dirty="0">
                <a:solidFill>
                  <a:srgbClr val="000000"/>
                </a:solidFill>
                <a:effectLst/>
                <a:latin typeface="noto"/>
              </a:rPr>
              <a:t>Global BA </a:t>
            </a:r>
            <a:r>
              <a:rPr kumimoji="1"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할때</a:t>
            </a:r>
            <a:r>
              <a:rPr kumimoji="1" lang="ko-KR" altLang="en-US" b="0" i="0" dirty="0">
                <a:solidFill>
                  <a:srgbClr val="000000"/>
                </a:solidFill>
                <a:effectLst/>
                <a:latin typeface="noto"/>
              </a:rPr>
              <a:t> 필요한 카메라 개수 나타내고 오버랩 비율에 따라서 시간을 줄일 수 있다</a:t>
            </a:r>
            <a:r>
              <a:rPr kumimoji="1"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4975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란삭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무작위 샘플링</a:t>
            </a:r>
            <a:endParaRPr lang="en-US" altLang="ko-KR" dirty="0"/>
          </a:p>
          <a:p>
            <a:r>
              <a:rPr lang="ko-KR" altLang="en-US" dirty="0"/>
              <a:t>사실 다른 </a:t>
            </a:r>
            <a:r>
              <a:rPr lang="en-US" altLang="ko-KR" dirty="0"/>
              <a:t>constraint </a:t>
            </a:r>
            <a:r>
              <a:rPr lang="ko-KR" altLang="en-US" dirty="0"/>
              <a:t>를 제공해주고 해서 크게 </a:t>
            </a:r>
            <a:r>
              <a:rPr lang="ko-KR" altLang="en-US" dirty="0" err="1"/>
              <a:t>문제될거라고</a:t>
            </a:r>
            <a:r>
              <a:rPr lang="ko-KR" altLang="en-US" dirty="0"/>
              <a:t> 생각은 </a:t>
            </a:r>
            <a:r>
              <a:rPr lang="ko-KR" altLang="en-US" dirty="0" err="1"/>
              <a:t>안드는데</a:t>
            </a:r>
            <a:endParaRPr lang="en-US" altLang="ko-KR" dirty="0"/>
          </a:p>
          <a:p>
            <a:r>
              <a:rPr lang="ko-KR" altLang="en-US" dirty="0"/>
              <a:t>그래도 무작위 </a:t>
            </a:r>
            <a:r>
              <a:rPr lang="ko-KR" altLang="en-US" dirty="0" err="1"/>
              <a:t>샘플링이라는데에서</a:t>
            </a:r>
            <a:r>
              <a:rPr lang="ko-KR" altLang="en-US" dirty="0"/>
              <a:t> 시행마다 </a:t>
            </a:r>
            <a:r>
              <a:rPr lang="en-US" altLang="ko-KR" dirty="0"/>
              <a:t>100</a:t>
            </a:r>
            <a:r>
              <a:rPr lang="ko-KR" altLang="en-US" dirty="0"/>
              <a:t>퍼센트 동일한 결과를 도출하긴 </a:t>
            </a:r>
            <a:r>
              <a:rPr lang="ko-KR" altLang="en-US" dirty="0" err="1"/>
              <a:t>힘들거</a:t>
            </a:r>
            <a:r>
              <a:rPr lang="ko-KR" altLang="en-US" dirty="0"/>
              <a:t>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289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초록입니다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초록에서는 앞선 </a:t>
            </a:r>
            <a:r>
              <a:rPr lang="en-US" altLang="ko-KR" dirty="0"/>
              <a:t>LOAM</a:t>
            </a:r>
            <a:r>
              <a:rPr lang="ko-KR" altLang="en-US" dirty="0"/>
              <a:t>에 빗대어 </a:t>
            </a:r>
            <a:r>
              <a:rPr lang="en-US" altLang="ko-KR" dirty="0" err="1"/>
              <a:t>LeGO</a:t>
            </a:r>
            <a:r>
              <a:rPr lang="en-US" altLang="ko-KR" dirty="0"/>
              <a:t>-LOAM </a:t>
            </a:r>
            <a:r>
              <a:rPr lang="ko-KR" altLang="en-US" dirty="0"/>
              <a:t>알고리즘의 변화된 부분과 </a:t>
            </a:r>
            <a:r>
              <a:rPr lang="en-US" altLang="ko-KR" dirty="0" err="1"/>
              <a:t>LeGO</a:t>
            </a:r>
            <a:r>
              <a:rPr lang="ko-KR" altLang="en-US" dirty="0"/>
              <a:t>라는 부분이 무엇인지 알려주고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 err="1"/>
              <a:t>LeGO</a:t>
            </a:r>
            <a:r>
              <a:rPr lang="ko-KR" altLang="en-US" dirty="0"/>
              <a:t>에서 </a:t>
            </a:r>
            <a:r>
              <a:rPr lang="en-US" altLang="ko-KR" dirty="0"/>
              <a:t>Le</a:t>
            </a:r>
            <a:r>
              <a:rPr lang="ko-KR" altLang="en-US" dirty="0"/>
              <a:t>가 뜻하는 단어는 </a:t>
            </a:r>
            <a:r>
              <a:rPr lang="en-US" altLang="ko-KR" dirty="0"/>
              <a:t>lightweight</a:t>
            </a:r>
            <a:r>
              <a:rPr lang="ko-KR" altLang="en-US" dirty="0"/>
              <a:t> 입니다</a:t>
            </a:r>
            <a:r>
              <a:rPr lang="en-US" altLang="ko-KR" dirty="0"/>
              <a:t>. Lightweight</a:t>
            </a:r>
            <a:r>
              <a:rPr lang="ko-KR" altLang="en-US" dirty="0"/>
              <a:t>라는 것은 말 그대로 적은 파워를 사용한다는 것을 의미하고 더하여 뒤에 나올 내용으로 </a:t>
            </a:r>
            <a:r>
              <a:rPr lang="ko-KR" altLang="en-US" dirty="0" err="1"/>
              <a:t>미루어보자면</a:t>
            </a:r>
            <a:r>
              <a:rPr lang="ko-KR" altLang="en-US" dirty="0"/>
              <a:t> 적은 </a:t>
            </a:r>
            <a:r>
              <a:rPr lang="ko-KR" altLang="en-US" dirty="0" err="1"/>
              <a:t>연산량을</a:t>
            </a:r>
            <a:r>
              <a:rPr lang="ko-KR" altLang="en-US" dirty="0"/>
              <a:t> 의미하는 것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GO</a:t>
            </a:r>
            <a:r>
              <a:rPr lang="ko-KR" altLang="en-US" dirty="0"/>
              <a:t>가 뜻하는 것은</a:t>
            </a:r>
            <a:r>
              <a:rPr lang="en-US" altLang="ko-KR" dirty="0"/>
              <a:t> ground-optimize</a:t>
            </a:r>
            <a:r>
              <a:rPr lang="ko-KR" altLang="en-US" dirty="0"/>
              <a:t>라는 뜻인데</a:t>
            </a:r>
            <a:r>
              <a:rPr lang="en-US" altLang="ko-KR" dirty="0"/>
              <a:t>, </a:t>
            </a:r>
            <a:r>
              <a:rPr lang="ko-KR" altLang="en-US" dirty="0"/>
              <a:t>처음에 논문을 읽기전에는 그라운드를 분석하는데 적합한 알고리즘인가</a:t>
            </a:r>
            <a:r>
              <a:rPr lang="en-US" altLang="ko-KR" dirty="0"/>
              <a:t>? </a:t>
            </a:r>
            <a:r>
              <a:rPr lang="ko-KR" altLang="en-US" dirty="0"/>
              <a:t>라고 생각이 </a:t>
            </a:r>
            <a:r>
              <a:rPr lang="ko-KR" altLang="en-US" dirty="0" err="1"/>
              <a:t>들있다</a:t>
            </a:r>
            <a:r>
              <a:rPr lang="en-US" altLang="ko-KR" dirty="0"/>
              <a:t>. ground</a:t>
            </a:r>
            <a:r>
              <a:rPr lang="ko-KR" altLang="en-US" dirty="0"/>
              <a:t>라는 것을 특정 식을 통해서 분류하여 원하는 포인트 들에 대해서 </a:t>
            </a:r>
            <a:r>
              <a:rPr lang="en-US" altLang="ko-KR" dirty="0"/>
              <a:t>ground point</a:t>
            </a:r>
            <a:r>
              <a:rPr lang="ko-KR" altLang="en-US" dirty="0"/>
              <a:t>라고 취급하는 방식 때문에 </a:t>
            </a:r>
            <a:r>
              <a:rPr lang="ko-KR" altLang="en-US" dirty="0" err="1"/>
              <a:t>이름지은것</a:t>
            </a:r>
            <a:r>
              <a:rPr lang="ko-KR" altLang="en-US" dirty="0"/>
              <a:t>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LOAM</a:t>
            </a:r>
            <a:r>
              <a:rPr lang="ko-KR" altLang="en-US" dirty="0"/>
              <a:t>과 유사한 부분도 상당히 많지만</a:t>
            </a:r>
            <a:r>
              <a:rPr lang="en-US" altLang="ko-KR" dirty="0"/>
              <a:t>, odometry </a:t>
            </a:r>
            <a:r>
              <a:rPr lang="ko-KR" altLang="en-US" dirty="0"/>
              <a:t>단계를 두 단계로 </a:t>
            </a:r>
            <a:r>
              <a:rPr lang="ko-KR" altLang="en-US" dirty="0" err="1"/>
              <a:t>나눈다거나</a:t>
            </a:r>
            <a:r>
              <a:rPr lang="en-US" altLang="ko-KR" dirty="0"/>
              <a:t>, </a:t>
            </a:r>
            <a:r>
              <a:rPr lang="en-US" altLang="ko-KR" dirty="0" err="1"/>
              <a:t>lm-optimiztation</a:t>
            </a:r>
            <a:r>
              <a:rPr lang="ko-KR" altLang="en-US" dirty="0"/>
              <a:t>을 두 단계로 나누는 등의 다른 부분도 존재한다는 것을 말하고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</a:t>
            </a:r>
            <a:r>
              <a:rPr lang="ko-KR" altLang="en-US" dirty="0" err="1"/>
              <a:t>특성들ㅇ르</a:t>
            </a:r>
            <a:r>
              <a:rPr lang="ko-KR" altLang="en-US" dirty="0"/>
              <a:t> 기반으로 </a:t>
            </a:r>
            <a:r>
              <a:rPr lang="en-US" altLang="ko-KR" dirty="0" err="1"/>
              <a:t>lego</a:t>
            </a:r>
            <a:r>
              <a:rPr lang="en-US" altLang="ko-KR" dirty="0"/>
              <a:t> loam</a:t>
            </a:r>
            <a:r>
              <a:rPr lang="ko-KR" altLang="en-US" dirty="0"/>
              <a:t>은 기존의 </a:t>
            </a:r>
            <a:r>
              <a:rPr lang="en-US" altLang="ko-KR" dirty="0"/>
              <a:t>loam </a:t>
            </a:r>
            <a:r>
              <a:rPr lang="ko-KR" altLang="en-US" dirty="0"/>
              <a:t>보다 적은 연산으로 더 좋거나 비슷한 성능을 보여주고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4673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일반적으로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GPS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사용할 수 없는 실내 환경 지도의 획득은 지난 수십 년 동안 로봇 커뮤니티에서 주요 연구 초점이 되어 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포즈 불확실성 하에서 학습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맵을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종종 동시 현지화 및 매핑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(SLAM)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문제라고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노드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–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엣지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기반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SLAM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556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지능형 로봇의 기능 중에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map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구축이나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state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를 추정하는 건 가장 기본적인 전제 조건 중 하나임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실시간성이 보장되는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6-DOF 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을 위해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vision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이나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Lidar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등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열시미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 시도해 왔음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altLang="ko-KR" dirty="0">
                <a:effectLst/>
              </a:rPr>
              <a:t>Vision SLAM</a:t>
            </a:r>
          </a:p>
          <a:p>
            <a:r>
              <a:rPr lang="en-US" altLang="ko-KR" dirty="0">
                <a:effectLst/>
              </a:rPr>
              <a:t>loop-closure detection</a:t>
            </a:r>
            <a:r>
              <a:rPr lang="ko-KR" altLang="en-US" dirty="0">
                <a:effectLst/>
              </a:rPr>
              <a:t>에 좋음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근데 조명이나 관점이 변화하는 거에 민감해서 이것만 사용하는 건 신뢰성이 낮음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Lidar SLAM</a:t>
            </a:r>
          </a:p>
          <a:p>
            <a:r>
              <a:rPr lang="ko-KR" altLang="en-US" dirty="0">
                <a:effectLst/>
              </a:rPr>
              <a:t>야간에도 기능할 수 있고 고해상도여서 장거리 환경의 미세한 디테일까지도 포착할 수 있음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두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Lidar scan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간의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transformation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을 찾기 위한 가장 일반적인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approach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ICP(Iterative closet point)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방식임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point-wise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수준에서 대응관계를 찾음으로써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stopping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기준이 만족될 때 까지 반복적으로 두 개의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point set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를 정렬함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scan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에 점이 많이 포함될 경우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, 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는 계산비용 높아질 수 있음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그래서 효율성과 정확성을 위해 변형된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방식들이 제안되었음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(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참고문헌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[3]~[8]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까지 다양한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소개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)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#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Feature-based, Plane-based, Segmentation-based –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알아볼것</a:t>
            </a: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LOAM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은 좋은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알고리즘인건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맞는데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무인지상차량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같은 자율주행자동차 같은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애들한테서는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조금 불리한 모습을 보인다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리소스가 제한되거나 소음이 많은 환경에서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LOAM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에는 문제가 발생한다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이를통해서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drift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가 커져서 정확한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estimation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이 불가능하게 된다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이를 위해서 </a:t>
            </a:r>
            <a:r>
              <a:rPr lang="en-US" altLang="ko-KR" dirty="0" err="1">
                <a:solidFill>
                  <a:srgbClr val="444444"/>
                </a:solidFill>
                <a:latin typeface="Noto Sans" panose="020B0502040504020204" pitchFamily="34" charset="0"/>
              </a:rPr>
              <a:t>lego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 loam 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제안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65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r>
              <a:rPr lang="ko-KR" altLang="en-US" dirty="0"/>
              <a:t>은 환경의 특성</a:t>
            </a:r>
            <a:r>
              <a:rPr lang="en-US" altLang="ko-KR" dirty="0"/>
              <a:t>, </a:t>
            </a:r>
            <a:r>
              <a:rPr lang="ko-KR" altLang="en-US" dirty="0"/>
              <a:t>센서</a:t>
            </a:r>
            <a:r>
              <a:rPr lang="en-US" altLang="ko-KR" dirty="0"/>
              <a:t>, </a:t>
            </a:r>
            <a:r>
              <a:rPr lang="ko-KR" altLang="en-US" dirty="0"/>
              <a:t>추정 알고리즘을 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162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 KR"/>
              </a:rPr>
              <a:t>GraphSLAM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Pipeline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은 크게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Front-end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와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Back-end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로 구분할 수 있는데 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 KR"/>
              </a:rPr>
              <a:t>로봇의 센서를 입력으로 받아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Noto Sans KR"/>
              </a:rPr>
              <a:t>Pose Graph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 KR"/>
              </a:rPr>
              <a:t>를 생성하는 부분을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Noto Sans KR"/>
              </a:rPr>
              <a:t>Front-end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 KR"/>
              </a:rPr>
              <a:t>라고 부르며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Noto Sans KR"/>
              </a:rPr>
              <a:t>Front-end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 KR"/>
              </a:rPr>
              <a:t>는 시간이 지날수록 노이즈로 인한 에러가 누적된다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 KR"/>
              </a:rPr>
              <a:t>이렇게 누적된 에러를 최적화하는 부분을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Noto Sans KR"/>
              </a:rPr>
              <a:t>Back-end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 KR"/>
              </a:rPr>
              <a:t>라고 부르며 이 때 사용하는 알고리즘을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Noto Sans KR"/>
              </a:rPr>
              <a:t>Pose Graph Optimization (PGO)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 KR"/>
              </a:rPr>
              <a:t>라고 한다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PGO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는 로봇의 포즈만 변경시키고 맵 상에 존재하는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맵포인트들은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최적화하지 않는다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PGO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와 달리 로봇의 포즈와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맵포인트를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동시에 최적화하는 방법을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Bundle Adjustment (BA)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라고 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BA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는 일반적으로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reprojection error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에러함수로 설정하여 최적화를 수행하지만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PGO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relative pose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에러함수로 설정하여 최적화를 수행한다는 점이 다르다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해당 포스트에서는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PGO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만을 다룬다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958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지능형 로봇의 기능 중에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map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구축이나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state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를 추정하는 건 가장 기본적인 전제 조건 중 하나임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실시간성이 보장되는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6-DOF 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을 위해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vision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이나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Lidar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등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열시미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 시도해 왔음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altLang="ko-KR" dirty="0">
                <a:effectLst/>
              </a:rPr>
              <a:t>Vision SLAM</a:t>
            </a:r>
          </a:p>
          <a:p>
            <a:r>
              <a:rPr lang="en-US" altLang="ko-KR" dirty="0">
                <a:effectLst/>
              </a:rPr>
              <a:t>loop-closure detection</a:t>
            </a:r>
            <a:r>
              <a:rPr lang="ko-KR" altLang="en-US" dirty="0">
                <a:effectLst/>
              </a:rPr>
              <a:t>에 좋음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근데 조명이나 관점이 변화하는 거에 민감해서 이것만 사용하는 건 신뢰성이 낮음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Lidar SLAM</a:t>
            </a:r>
          </a:p>
          <a:p>
            <a:r>
              <a:rPr lang="ko-KR" altLang="en-US" dirty="0">
                <a:effectLst/>
              </a:rPr>
              <a:t>야간에도 기능할 수 있고 고해상도여서 장거리 환경의 미세한 디테일까지도 포착할 수 있음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두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Lidar scan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간의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transformation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을 찾기 위한 가장 일반적인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approach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ICP(Iterative closet point)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방식임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point-wise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수준에서 대응관계를 찾음으로써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stopping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기준이 만족될 때 까지 반복적으로 두 개의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point set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를 정렬함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scan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에 점이 많이 포함될 경우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, 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는 계산비용 높아질 수 있음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그래서 효율성과 정확성을 위해 변형된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방식들이 제안되었음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(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참고문헌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[3]~[8]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까지 다양한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소개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)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#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Feature-based, Plane-based, Segmentation-based –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알아볼것</a:t>
            </a: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LOAM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은 좋은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알고리즘인건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맞는데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무인지상차량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같은 자율주행자동차 같은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애들한테서는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조금 불리한 모습을 보인다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리소스가 제한되거나 소음이 많은 환경에서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LOAM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에는 문제가 발생한다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이를통해서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drift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가 커져서 정확한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estimation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이 불가능하게 된다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이를 위해서 </a:t>
            </a:r>
            <a:r>
              <a:rPr lang="en-US" altLang="ko-KR" dirty="0" err="1">
                <a:solidFill>
                  <a:srgbClr val="444444"/>
                </a:solidFill>
                <a:latin typeface="Noto Sans" panose="020B0502040504020204" pitchFamily="34" charset="0"/>
              </a:rPr>
              <a:t>lego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 loam 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제안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20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지능형 로봇의 기능 중에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map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구축이나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state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를 추정하는 건 가장 기본적인 전제 조건 중 하나임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실시간성이 보장되는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6-DOF 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을 위해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vision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이나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Lidar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등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열시미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 시도해 왔음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altLang="ko-KR" dirty="0">
                <a:effectLst/>
              </a:rPr>
              <a:t>Vision SLAM</a:t>
            </a:r>
          </a:p>
          <a:p>
            <a:r>
              <a:rPr lang="en-US" altLang="ko-KR" dirty="0">
                <a:effectLst/>
              </a:rPr>
              <a:t>loop-closure detection</a:t>
            </a:r>
            <a:r>
              <a:rPr lang="ko-KR" altLang="en-US" dirty="0">
                <a:effectLst/>
              </a:rPr>
              <a:t>에 좋음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근데 조명이나 관점이 변화하는 거에 민감해서 이것만 사용하는 건 신뢰성이 낮음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Lidar SLAM</a:t>
            </a:r>
          </a:p>
          <a:p>
            <a:r>
              <a:rPr lang="ko-KR" altLang="en-US" dirty="0">
                <a:effectLst/>
              </a:rPr>
              <a:t>야간에도 기능할 수 있고 고해상도여서 장거리 환경의 미세한 디테일까지도 포착할 수 있음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두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Lidar scan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간의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transformation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을 찾기 위한 가장 일반적인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approach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ICP(Iterative closet point)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방식임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point-wise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수준에서 대응관계를 찾음으로써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stopping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기준이 만족될 때 까지 반복적으로 두 개의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point set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를 정렬함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scan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에 점이 많이 포함될 경우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, 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는 계산비용 높아질 수 있음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그래서 효율성과 정확성을 위해 변형된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방식들이 제안되었음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(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참고문헌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[3]~[8]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까지 다양한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소개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)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#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Feature-based, Plane-based, Segmentation-based –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알아볼것</a:t>
            </a: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LOAM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은 좋은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알고리즘인건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맞는데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무인지상차량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같은 자율주행자동차 같은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애들한테서는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조금 불리한 모습을 보인다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리소스가 제한되거나 소음이 많은 환경에서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LOAM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에는 문제가 발생한다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이를통해서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drift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가 커져서 정확한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estimation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이 불가능하게 된다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이를 위해서 </a:t>
            </a:r>
            <a:r>
              <a:rPr lang="en-US" altLang="ko-KR" dirty="0" err="1">
                <a:solidFill>
                  <a:srgbClr val="444444"/>
                </a:solidFill>
                <a:latin typeface="Noto Sans" panose="020B0502040504020204" pitchFamily="34" charset="0"/>
              </a:rPr>
              <a:t>lego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 loam 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제안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972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지능형 로봇의 기능 중에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map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구축이나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state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를 추정하는 건 가장 기본적인 전제 조건 중 하나임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실시간성이 보장되는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6-DOF 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을 위해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vision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이나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Lidar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등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열시미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 시도해 왔음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altLang="ko-KR" dirty="0">
                <a:effectLst/>
              </a:rPr>
              <a:t>Vision SLAM</a:t>
            </a:r>
          </a:p>
          <a:p>
            <a:r>
              <a:rPr lang="en-US" altLang="ko-KR" dirty="0">
                <a:effectLst/>
              </a:rPr>
              <a:t>loop-closure detection</a:t>
            </a:r>
            <a:r>
              <a:rPr lang="ko-KR" altLang="en-US" dirty="0">
                <a:effectLst/>
              </a:rPr>
              <a:t>에 좋음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근데 조명이나 관점이 변화하는 거에 민감해서 이것만 사용하는 건 신뢰성이 낮음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Lidar SLAM</a:t>
            </a:r>
          </a:p>
          <a:p>
            <a:r>
              <a:rPr lang="ko-KR" altLang="en-US" dirty="0">
                <a:effectLst/>
              </a:rPr>
              <a:t>야간에도 기능할 수 있고 고해상도여서 장거리 환경의 미세한 디테일까지도 포착할 수 있음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두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Lidar scan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간의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transformation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을 찾기 위한 가장 일반적인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approach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ICP(Iterative closet point)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방식임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point-wise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수준에서 대응관계를 찾음으로써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stopping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기준이 만족될 때 까지 반복적으로 두 개의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point set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를 정렬함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scan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에 점이 많이 포함될 경우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, 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는 계산비용 높아질 수 있음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그래서 효율성과 정확성을 위해 변형된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방식들이 제안되었음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(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참고문헌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[3]~[8]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까지 다양한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소개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)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#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Feature-based, Plane-based, Segmentation-based –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알아볼것</a:t>
            </a: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LOAM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은 좋은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알고리즘인건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맞는데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무인지상차량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같은 자율주행자동차 같은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애들한테서는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조금 불리한 모습을 보인다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리소스가 제한되거나 소음이 많은 환경에서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LOAM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에는 문제가 발생한다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이를통해서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drift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가 커져서 정확한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estimation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이 불가능하게 된다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이를 위해서 </a:t>
            </a:r>
            <a:r>
              <a:rPr lang="en-US" altLang="ko-KR" dirty="0" err="1">
                <a:solidFill>
                  <a:srgbClr val="444444"/>
                </a:solidFill>
                <a:latin typeface="Noto Sans" panose="020B0502040504020204" pitchFamily="34" charset="0"/>
              </a:rPr>
              <a:t>lego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 loam 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제안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95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2342885" y="1493242"/>
            <a:ext cx="9538230" cy="3009636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2342885" y="4583906"/>
            <a:ext cx="9538230" cy="103022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1185333" y="0"/>
            <a:ext cx="11853334" cy="889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342885" y="2940182"/>
            <a:ext cx="9538230" cy="300963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7308784" y="578776"/>
            <a:ext cx="4861719" cy="75009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053497" y="578776"/>
            <a:ext cx="4861720" cy="3634714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제목 텍스트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053497" y="4340820"/>
            <a:ext cx="4861720" cy="373889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7308783" y="2372981"/>
            <a:ext cx="4861720" cy="57298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053497" y="2372981"/>
            <a:ext cx="4861720" cy="5729884"/>
          </a:xfrm>
          <a:prstGeom prst="rect">
            <a:avLst/>
          </a:prstGeom>
        </p:spPr>
        <p:txBody>
          <a:bodyPr/>
          <a:lstStyle>
            <a:lvl1pPr marL="293914" indent="-293914">
              <a:spcBef>
                <a:spcPts val="2900"/>
              </a:spcBef>
              <a:defRPr sz="2400"/>
            </a:lvl1pPr>
            <a:lvl2pPr marL="636814" indent="-293914">
              <a:spcBef>
                <a:spcPts val="2900"/>
              </a:spcBef>
              <a:defRPr sz="2400"/>
            </a:lvl2pPr>
            <a:lvl3pPr marL="979714" indent="-293914">
              <a:spcBef>
                <a:spcPts val="2900"/>
              </a:spcBef>
              <a:defRPr sz="2400"/>
            </a:lvl3pPr>
            <a:lvl4pPr marL="1322614" indent="-293914">
              <a:spcBef>
                <a:spcPts val="2900"/>
              </a:spcBef>
              <a:defRPr sz="2400"/>
            </a:lvl4pPr>
            <a:lvl5pPr marL="1665514" indent="-293914">
              <a:spcBef>
                <a:spcPts val="2900"/>
              </a:spcBef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053497" y="1157552"/>
            <a:ext cx="10117006" cy="657489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308784" y="4641784"/>
            <a:ext cx="4861719" cy="34379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7314451" y="810286"/>
            <a:ext cx="4861720" cy="343793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2053497" y="810286"/>
            <a:ext cx="4861720" cy="726942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42885" y="5799335"/>
            <a:ext cx="9538230" cy="431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42885" y="3889375"/>
            <a:ext cx="9538230" cy="62507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053497" y="405143"/>
            <a:ext cx="10117006" cy="19678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053497" y="2372981"/>
            <a:ext cx="10117006" cy="57298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953585" y="8432766"/>
            <a:ext cx="305254" cy="333905"/>
          </a:xfrm>
          <a:prstGeom prst="rect">
            <a:avLst/>
          </a:prstGeom>
          <a:ln w="3175">
            <a:miter lim="400000"/>
          </a:ln>
        </p:spPr>
        <p:txBody>
          <a:bodyPr wrap="none" lIns="46302" tIns="46302" rIns="46302" bIns="46302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395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839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284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728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173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617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062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06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3951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776784" y="3020087"/>
            <a:ext cx="3965974" cy="1047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400" b="1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 Tutorial on Graph-Based SLAM</a:t>
            </a:r>
          </a:p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400" b="1" spc="-150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 Review</a:t>
            </a:r>
          </a:p>
          <a:p>
            <a:pPr algn="r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endParaRPr lang="en-US" altLang="ko-KR" sz="1400"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537633" y="2943357"/>
            <a:ext cx="68462" cy="1048677"/>
          </a:xfrm>
          <a:prstGeom prst="rect">
            <a:avLst/>
          </a:prstGeom>
          <a:blipFill>
            <a:blip r:embed="rId4"/>
          </a:blip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445441" y="7959679"/>
            <a:ext cx="1462473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algn="l">
              <a:defRPr sz="2000" spc="-200">
                <a:solidFill>
                  <a:srgbClr val="4F4F4F"/>
                </a:solidFill>
              </a:defRPr>
            </a:pPr>
            <a:r>
              <a:rPr lang="ko-KR" alt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발표자 </a:t>
            </a:r>
            <a:r>
              <a:rPr lang="en-US" altLang="ko-KR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: </a:t>
            </a:r>
            <a:r>
              <a:rPr lang="ko-KR" alt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고대걸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4" name="Shape 124"/>
          <p:cNvSpPr/>
          <p:nvPr/>
        </p:nvSpPr>
        <p:spPr>
          <a:xfrm flipV="1">
            <a:off x="-8467" y="8501575"/>
            <a:ext cx="388425" cy="3884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" name="Shape 120">
            <a:extLst>
              <a:ext uri="{FF2B5EF4-FFF2-40B4-BE49-F238E27FC236}">
                <a16:creationId xmlns:a16="http://schemas.microsoft.com/office/drawing/2014/main" id="{0B55CD13-A69D-83C7-1D3C-F8A5DB09A53C}"/>
              </a:ext>
            </a:extLst>
          </p:cNvPr>
          <p:cNvSpPr/>
          <p:nvPr/>
        </p:nvSpPr>
        <p:spPr>
          <a:xfrm>
            <a:off x="11509706" y="176366"/>
            <a:ext cx="2701594" cy="370507"/>
          </a:xfrm>
          <a:prstGeom prst="rect">
            <a:avLst/>
          </a:prstGeom>
          <a:solidFill>
            <a:schemeClr val="bg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29" y="817302"/>
            <a:ext cx="4471661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Graph-Based SLAM</a:t>
            </a:r>
          </a:p>
        </p:txBody>
      </p:sp>
      <p:sp>
        <p:nvSpPr>
          <p:cNvPr id="198" name="Shape 198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2" name="Shape 120">
            <a:extLst>
              <a:ext uri="{FF2B5EF4-FFF2-40B4-BE49-F238E27FC236}">
                <a16:creationId xmlns:a16="http://schemas.microsoft.com/office/drawing/2014/main" id="{E78F06DB-C3BE-49C2-A68D-A693E1EF659E}"/>
              </a:ext>
            </a:extLst>
          </p:cNvPr>
          <p:cNvSpPr/>
          <p:nvPr/>
        </p:nvSpPr>
        <p:spPr>
          <a:xfrm>
            <a:off x="11509706" y="188723"/>
            <a:ext cx="2701594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8694B5EC-C3C8-D225-3C4B-F8C10597F9A0}"/>
              </a:ext>
            </a:extLst>
          </p:cNvPr>
          <p:cNvSpPr/>
          <p:nvPr/>
        </p:nvSpPr>
        <p:spPr>
          <a:xfrm>
            <a:off x="11509706" y="176366"/>
            <a:ext cx="2701594" cy="370507"/>
          </a:xfrm>
          <a:prstGeom prst="rect">
            <a:avLst/>
          </a:prstGeom>
          <a:solidFill>
            <a:schemeClr val="bg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D87553-F5F1-FD28-A5D0-2262D8B2E615}"/>
              </a:ext>
            </a:extLst>
          </p:cNvPr>
          <p:cNvGrpSpPr/>
          <p:nvPr/>
        </p:nvGrpSpPr>
        <p:grpSpPr>
          <a:xfrm>
            <a:off x="481529" y="1743035"/>
            <a:ext cx="5810250" cy="3169014"/>
            <a:chOff x="769054" y="2319297"/>
            <a:chExt cx="5810250" cy="316901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CDC3DB3-04BC-3A57-98A9-1CF715BBA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054" y="2319297"/>
              <a:ext cx="5810250" cy="5334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D5E2387-87D9-6447-5F39-26B62748F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2016" y="2964675"/>
              <a:ext cx="4124325" cy="52387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2BA631E-AF50-AA65-8B08-15E1E3070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73965" y="3562559"/>
              <a:ext cx="3400425" cy="111442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E7BC46E-833E-C093-DE4A-6898C115B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69239" y="4716786"/>
              <a:ext cx="2809875" cy="77152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4E23B83-7CAA-8145-6B9C-BFE176CCEB7A}"/>
              </a:ext>
            </a:extLst>
          </p:cNvPr>
          <p:cNvGrpSpPr/>
          <p:nvPr/>
        </p:nvGrpSpPr>
        <p:grpSpPr>
          <a:xfrm>
            <a:off x="10118576" y="870163"/>
            <a:ext cx="3762438" cy="2457379"/>
            <a:chOff x="673638" y="1444369"/>
            <a:chExt cx="11971154" cy="5724781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C086DAD-CE5A-ED45-00F7-A114BAE1D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3638" y="1625600"/>
              <a:ext cx="8048626" cy="5543550"/>
            </a:xfrm>
            <a:prstGeom prst="rect">
              <a:avLst/>
            </a:prstGeom>
          </p:spPr>
        </p:pic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3E61994-B392-A767-AB67-75C1B7F68BE2}"/>
                </a:ext>
              </a:extLst>
            </p:cNvPr>
            <p:cNvCxnSpPr/>
            <p:nvPr/>
          </p:nvCxnSpPr>
          <p:spPr>
            <a:xfrm flipV="1">
              <a:off x="6796216" y="2483708"/>
              <a:ext cx="2211860" cy="815546"/>
            </a:xfrm>
            <a:prstGeom prst="straightConnector1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2A6735A-7B27-6B5C-E7A9-E818C47F3775}"/>
                </a:ext>
              </a:extLst>
            </p:cNvPr>
            <p:cNvSpPr txBox="1"/>
            <p:nvPr/>
          </p:nvSpPr>
          <p:spPr>
            <a:xfrm>
              <a:off x="9008075" y="2285162"/>
              <a:ext cx="2434281" cy="39709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302" tIns="46302" rIns="46302" bIns="46302" numCol="1" spcCol="38100" rtlCol="0" anchor="ctr">
              <a:spAutoFit/>
            </a:bodyPr>
            <a:lstStyle/>
            <a:p>
              <a:pPr marL="0" marR="0" indent="0" algn="ctr" defTabSz="53247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err="1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i</a:t>
              </a:r>
              <a:r>
                <a:rPr lang="ko-KR" altLang="en-US" sz="5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에서 예측한 </a:t>
              </a:r>
              <a:r>
                <a:rPr lang="en-US" altLang="ko-KR" sz="5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j </a:t>
              </a:r>
              <a:r>
                <a:rPr lang="ko-KR" altLang="en-US" sz="5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의 위치</a:t>
              </a:r>
              <a:endParaRPr kumimoji="0" lang="ko-KR" altLang="en-US" sz="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sym typeface="Apple SD 산돌고딕 Neo 옅은체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6290A26-A41C-220B-1C38-55C1B55B4EF7}"/>
                </a:ext>
              </a:extLst>
            </p:cNvPr>
            <p:cNvCxnSpPr/>
            <p:nvPr/>
          </p:nvCxnSpPr>
          <p:spPr>
            <a:xfrm flipV="1">
              <a:off x="8147221" y="4186681"/>
              <a:ext cx="2211860" cy="815546"/>
            </a:xfrm>
            <a:prstGeom prst="straightConnector1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F0AEA7-AFCA-EAC6-8D2E-08042F449ED0}"/>
                </a:ext>
              </a:extLst>
            </p:cNvPr>
            <p:cNvSpPr txBox="1"/>
            <p:nvPr/>
          </p:nvSpPr>
          <p:spPr>
            <a:xfrm>
              <a:off x="10288770" y="3898507"/>
              <a:ext cx="2356022" cy="57634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302" tIns="46302" rIns="46302" bIns="46302" numCol="1" spcCol="38100" rtlCol="0" anchor="ctr">
              <a:spAutoFit/>
            </a:bodyPr>
            <a:lstStyle/>
            <a:p>
              <a:pPr marL="0" marR="0" indent="0" algn="ctr" defTabSz="53247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sym typeface="Apple SD 산돌고딕 Neo 옅은체"/>
                </a:rPr>
                <a:t>예측한 </a:t>
              </a:r>
              <a:r>
                <a:rPr lang="en-US" altLang="ko-KR" sz="5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j</a:t>
              </a:r>
              <a:r>
                <a:rPr lang="ko-KR" altLang="en-US" sz="5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의 위치와 실제 </a:t>
              </a:r>
              <a:r>
                <a:rPr lang="en-US" altLang="ko-KR" sz="5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j</a:t>
              </a:r>
              <a:r>
                <a:rPr lang="ko-KR" altLang="en-US" sz="5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의 위치의 차이</a:t>
              </a:r>
              <a:endParaRPr kumimoji="0" lang="ko-KR" altLang="en-US" sz="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sym typeface="Apple SD 산돌고딕 Neo 옅은체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F05358A6-0CE3-FAE6-879F-007CEC79F790}"/>
                </a:ext>
              </a:extLst>
            </p:cNvPr>
            <p:cNvCxnSpPr/>
            <p:nvPr/>
          </p:nvCxnSpPr>
          <p:spPr>
            <a:xfrm flipV="1">
              <a:off x="5935361" y="1720850"/>
              <a:ext cx="2211860" cy="815546"/>
            </a:xfrm>
            <a:prstGeom prst="straightConnector1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557DE20-3A5E-A148-42BB-C7849E55DBF4}"/>
                </a:ext>
              </a:extLst>
            </p:cNvPr>
            <p:cNvSpPr txBox="1"/>
            <p:nvPr/>
          </p:nvSpPr>
          <p:spPr>
            <a:xfrm>
              <a:off x="7924802" y="1444369"/>
              <a:ext cx="2434281" cy="57634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302" tIns="46302" rIns="46302" bIns="46302" numCol="1" spcCol="38100" rtlCol="0" anchor="ctr">
              <a:spAutoFit/>
            </a:bodyPr>
            <a:lstStyle/>
            <a:p>
              <a:pPr marL="0" marR="0" indent="0" algn="ctr" defTabSz="53247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Information of virtual matrix</a:t>
              </a:r>
              <a:endParaRPr kumimoji="0" lang="ko-KR" altLang="en-US" sz="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sym typeface="Apple SD 산돌고딕 Neo 옅은체"/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A13C0F0-209E-A436-B821-84D2697F5A25}"/>
              </a:ext>
            </a:extLst>
          </p:cNvPr>
          <p:cNvCxnSpPr>
            <a:cxnSpLocks/>
          </p:cNvCxnSpPr>
          <p:nvPr/>
        </p:nvCxnSpPr>
        <p:spPr>
          <a:xfrm>
            <a:off x="682898" y="2301160"/>
            <a:ext cx="0" cy="4527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원형: 비어 있음 40">
            <a:extLst>
              <a:ext uri="{FF2B5EF4-FFF2-40B4-BE49-F238E27FC236}">
                <a16:creationId xmlns:a16="http://schemas.microsoft.com/office/drawing/2014/main" id="{0702D0A3-447B-0155-D97B-33D98B8586DB}"/>
              </a:ext>
            </a:extLst>
          </p:cNvPr>
          <p:cNvSpPr/>
          <p:nvPr/>
        </p:nvSpPr>
        <p:spPr>
          <a:xfrm>
            <a:off x="395124" y="1688928"/>
            <a:ext cx="584628" cy="612232"/>
          </a:xfrm>
          <a:prstGeom prst="donut">
            <a:avLst>
              <a:gd name="adj" fmla="val 8057"/>
            </a:avLst>
          </a:prstGeom>
          <a:solidFill>
            <a:srgbClr val="FF00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0C84ED-9E18-FD92-2550-F05FE589786A}"/>
              </a:ext>
            </a:extLst>
          </p:cNvPr>
          <p:cNvSpPr txBox="1"/>
          <p:nvPr/>
        </p:nvSpPr>
        <p:spPr>
          <a:xfrm>
            <a:off x="-42334" y="2787122"/>
            <a:ext cx="1599943" cy="32434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sym typeface="Apple SD 산돌고딕 Neo 옅은체"/>
              </a:rPr>
              <a:t>likelihood</a:t>
            </a:r>
            <a:endParaRPr kumimoji="0" lang="ko-KR" altLang="en-US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sym typeface="Apple SD 산돌고딕 Neo 옅은체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910BF9A-2F3B-2A29-34E6-A3D556B8191A}"/>
              </a:ext>
            </a:extLst>
          </p:cNvPr>
          <p:cNvCxnSpPr/>
          <p:nvPr/>
        </p:nvCxnSpPr>
        <p:spPr>
          <a:xfrm>
            <a:off x="5189838" y="3543509"/>
            <a:ext cx="568411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59525AF-5C46-BACD-78A5-40C86B95462D}"/>
              </a:ext>
            </a:extLst>
          </p:cNvPr>
          <p:cNvSpPr txBox="1"/>
          <p:nvPr/>
        </p:nvSpPr>
        <p:spPr>
          <a:xfrm>
            <a:off x="5392364" y="3342866"/>
            <a:ext cx="2113006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sym typeface="Apple SD 산돌고딕 Neo 옅은체"/>
              </a:rPr>
              <a:t>maximize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sym typeface="Apple SD 산돌고딕 Neo 옅은체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9B3DF92-B61A-45AB-824A-B3AA6A0A27E2}"/>
              </a:ext>
            </a:extLst>
          </p:cNvPr>
          <p:cNvCxnSpPr/>
          <p:nvPr/>
        </p:nvCxnSpPr>
        <p:spPr>
          <a:xfrm>
            <a:off x="5072597" y="4576015"/>
            <a:ext cx="5684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3BF4CF-25F5-35CC-F4EC-8E703E853179}"/>
              </a:ext>
            </a:extLst>
          </p:cNvPr>
          <p:cNvSpPr txBox="1"/>
          <p:nvPr/>
        </p:nvSpPr>
        <p:spPr>
          <a:xfrm>
            <a:off x="5372472" y="4221484"/>
            <a:ext cx="4265797" cy="70906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Find x to make F(x) minimize</a:t>
            </a: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(F(x) : negative log likelihood)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sym typeface="Apple SD 산돌고딕 Neo 옅은체"/>
            </a:endParaRPr>
          </a:p>
        </p:txBody>
      </p:sp>
      <p:sp>
        <p:nvSpPr>
          <p:cNvPr id="51" name="원형: 비어 있음 50">
            <a:extLst>
              <a:ext uri="{FF2B5EF4-FFF2-40B4-BE49-F238E27FC236}">
                <a16:creationId xmlns:a16="http://schemas.microsoft.com/office/drawing/2014/main" id="{4FB00FBA-893A-2CAA-FE17-726FD1D894A8}"/>
              </a:ext>
            </a:extLst>
          </p:cNvPr>
          <p:cNvSpPr/>
          <p:nvPr/>
        </p:nvSpPr>
        <p:spPr>
          <a:xfrm>
            <a:off x="3656901" y="2936924"/>
            <a:ext cx="1558795" cy="1176397"/>
          </a:xfrm>
          <a:prstGeom prst="donut">
            <a:avLst>
              <a:gd name="adj" fmla="val 6938"/>
            </a:avLst>
          </a:prstGeom>
          <a:solidFill>
            <a:schemeClr val="accent2">
              <a:lumMod val="60000"/>
              <a:lumOff val="40000"/>
            </a:schemeClr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20275B-4644-9352-9E9D-BCB173C92E2D}"/>
              </a:ext>
            </a:extLst>
          </p:cNvPr>
          <p:cNvSpPr txBox="1"/>
          <p:nvPr/>
        </p:nvSpPr>
        <p:spPr>
          <a:xfrm>
            <a:off x="979752" y="6303332"/>
            <a:ext cx="11013328" cy="64750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sym typeface="Apple SD 산돌고딕 Neo 옅은체"/>
              </a:rPr>
              <a:t>=&gt; Find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sym typeface="Apple SD 산돌고딕 Neo 옅은체"/>
              </a:rPr>
              <a:t> </a:t>
            </a:r>
            <a:r>
              <a:rPr lang="en-US" altLang="ko-KR" sz="3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pose of robot(x*), result of optimization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329545246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29" y="817303"/>
            <a:ext cx="9843452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Graph-Based SLAM : Error minimization via Iterative Local Linearization</a:t>
            </a:r>
          </a:p>
        </p:txBody>
      </p:sp>
      <p:sp>
        <p:nvSpPr>
          <p:cNvPr id="198" name="Shape 198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2" name="Shape 120">
            <a:extLst>
              <a:ext uri="{FF2B5EF4-FFF2-40B4-BE49-F238E27FC236}">
                <a16:creationId xmlns:a16="http://schemas.microsoft.com/office/drawing/2014/main" id="{E78F06DB-C3BE-49C2-A68D-A693E1EF659E}"/>
              </a:ext>
            </a:extLst>
          </p:cNvPr>
          <p:cNvSpPr/>
          <p:nvPr/>
        </p:nvSpPr>
        <p:spPr>
          <a:xfrm>
            <a:off x="11509706" y="188723"/>
            <a:ext cx="2701594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8694B5EC-C3C8-D225-3C4B-F8C10597F9A0}"/>
              </a:ext>
            </a:extLst>
          </p:cNvPr>
          <p:cNvSpPr/>
          <p:nvPr/>
        </p:nvSpPr>
        <p:spPr>
          <a:xfrm>
            <a:off x="11509706" y="176366"/>
            <a:ext cx="2701594" cy="370507"/>
          </a:xfrm>
          <a:prstGeom prst="rect">
            <a:avLst/>
          </a:prstGeom>
          <a:solidFill>
            <a:schemeClr val="bg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BADB20-16C7-6294-0163-BAA54E894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65" b="14477"/>
          <a:stretch/>
        </p:blipFill>
        <p:spPr bwMode="auto">
          <a:xfrm>
            <a:off x="1228888" y="1915845"/>
            <a:ext cx="2141537" cy="206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E66BAAE-0634-FD60-0B09-F06E5AA2AF3E}"/>
              </a:ext>
            </a:extLst>
          </p:cNvPr>
          <p:cNvCxnSpPr>
            <a:cxnSpLocks/>
          </p:cNvCxnSpPr>
          <p:nvPr/>
        </p:nvCxnSpPr>
        <p:spPr>
          <a:xfrm>
            <a:off x="2591949" y="2573228"/>
            <a:ext cx="1445741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액자 5">
            <a:extLst>
              <a:ext uri="{FF2B5EF4-FFF2-40B4-BE49-F238E27FC236}">
                <a16:creationId xmlns:a16="http://schemas.microsoft.com/office/drawing/2014/main" id="{B8FA5C34-A308-10AC-609D-B3E50ABB66DC}"/>
              </a:ext>
            </a:extLst>
          </p:cNvPr>
          <p:cNvSpPr/>
          <p:nvPr/>
        </p:nvSpPr>
        <p:spPr>
          <a:xfrm rot="4027238">
            <a:off x="2159463" y="2392744"/>
            <a:ext cx="568409" cy="420130"/>
          </a:xfrm>
          <a:prstGeom prst="frame">
            <a:avLst/>
          </a:prstGeom>
          <a:solidFill>
            <a:srgbClr val="FF00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0828B0-D892-2A32-34B4-7C58D884C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818" y="2464969"/>
            <a:ext cx="847725" cy="3048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E425E12-A437-05DF-A1A7-06F9411D22FA}"/>
              </a:ext>
            </a:extLst>
          </p:cNvPr>
          <p:cNvGrpSpPr/>
          <p:nvPr/>
        </p:nvGrpSpPr>
        <p:grpSpPr>
          <a:xfrm>
            <a:off x="1156120" y="4999338"/>
            <a:ext cx="3361038" cy="2940908"/>
            <a:chOff x="914400" y="3101546"/>
            <a:chExt cx="3361038" cy="2940908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95481E8C-8FE5-C9B2-C8FD-E211C8EF48EA}"/>
                </a:ext>
              </a:extLst>
            </p:cNvPr>
            <p:cNvCxnSpPr/>
            <p:nvPr/>
          </p:nvCxnSpPr>
          <p:spPr>
            <a:xfrm>
              <a:off x="914400" y="6042454"/>
              <a:ext cx="3361038" cy="0"/>
            </a:xfrm>
            <a:prstGeom prst="straightConnector1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9BA9C70-61DB-1FBB-29F0-690639558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" y="3101546"/>
              <a:ext cx="0" cy="2940908"/>
            </a:xfrm>
            <a:prstGeom prst="straightConnector1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5" name="원호 14">
            <a:extLst>
              <a:ext uri="{FF2B5EF4-FFF2-40B4-BE49-F238E27FC236}">
                <a16:creationId xmlns:a16="http://schemas.microsoft.com/office/drawing/2014/main" id="{B5953092-9A8D-F97D-A203-DE1CE4B58A0D}"/>
              </a:ext>
            </a:extLst>
          </p:cNvPr>
          <p:cNvSpPr/>
          <p:nvPr/>
        </p:nvSpPr>
        <p:spPr>
          <a:xfrm rot="5200409">
            <a:off x="-2138554" y="1748028"/>
            <a:ext cx="6221839" cy="6172251"/>
          </a:xfrm>
          <a:prstGeom prst="arc">
            <a:avLst>
              <a:gd name="adj1" fmla="val 17528812"/>
              <a:gd name="adj2" fmla="val 21556424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BEA511A1-EE30-6F0C-92D1-F758A2B1C8BA}"/>
              </a:ext>
            </a:extLst>
          </p:cNvPr>
          <p:cNvSpPr/>
          <p:nvPr/>
        </p:nvSpPr>
        <p:spPr>
          <a:xfrm rot="4027238" flipH="1">
            <a:off x="2996750" y="6900421"/>
            <a:ext cx="296201" cy="263813"/>
          </a:xfrm>
          <a:prstGeom prst="frame">
            <a:avLst/>
          </a:prstGeom>
          <a:solidFill>
            <a:srgbClr val="FF00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945D4DE-B47F-D4B0-AB64-0D2830EDA546}"/>
              </a:ext>
            </a:extLst>
          </p:cNvPr>
          <p:cNvCxnSpPr>
            <a:cxnSpLocks/>
          </p:cNvCxnSpPr>
          <p:nvPr/>
        </p:nvCxnSpPr>
        <p:spPr>
          <a:xfrm>
            <a:off x="3370425" y="7077278"/>
            <a:ext cx="1445741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8A42FE0-B530-01A9-ADD1-D975CB29EE37}"/>
              </a:ext>
            </a:extLst>
          </p:cNvPr>
          <p:cNvCxnSpPr/>
          <p:nvPr/>
        </p:nvCxnSpPr>
        <p:spPr>
          <a:xfrm>
            <a:off x="5288692" y="7077278"/>
            <a:ext cx="3830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23469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29" y="817303"/>
            <a:ext cx="9843452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Graph-Based SLAM : Error minimization via Iterative Local Linearization</a:t>
            </a:r>
          </a:p>
        </p:txBody>
      </p:sp>
      <p:sp>
        <p:nvSpPr>
          <p:cNvPr id="198" name="Shape 198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2" name="Shape 120">
            <a:extLst>
              <a:ext uri="{FF2B5EF4-FFF2-40B4-BE49-F238E27FC236}">
                <a16:creationId xmlns:a16="http://schemas.microsoft.com/office/drawing/2014/main" id="{E78F06DB-C3BE-49C2-A68D-A693E1EF659E}"/>
              </a:ext>
            </a:extLst>
          </p:cNvPr>
          <p:cNvSpPr/>
          <p:nvPr/>
        </p:nvSpPr>
        <p:spPr>
          <a:xfrm>
            <a:off x="11509706" y="188723"/>
            <a:ext cx="2701594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8694B5EC-C3C8-D225-3C4B-F8C10597F9A0}"/>
              </a:ext>
            </a:extLst>
          </p:cNvPr>
          <p:cNvSpPr/>
          <p:nvPr/>
        </p:nvSpPr>
        <p:spPr>
          <a:xfrm>
            <a:off x="11509706" y="176366"/>
            <a:ext cx="2701594" cy="370507"/>
          </a:xfrm>
          <a:prstGeom prst="rect">
            <a:avLst/>
          </a:prstGeom>
          <a:solidFill>
            <a:schemeClr val="bg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2029A5-6B7E-6FE7-0591-7C4B70349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88" y="1929764"/>
            <a:ext cx="5169409" cy="93489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FB7462D-23F3-B1A3-2C85-79EE1C4D5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88" y="3101250"/>
            <a:ext cx="8239125" cy="3333750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3689DB5-3917-FFF3-FE1D-48108F8CAA68}"/>
              </a:ext>
            </a:extLst>
          </p:cNvPr>
          <p:cNvCxnSpPr/>
          <p:nvPr/>
        </p:nvCxnSpPr>
        <p:spPr>
          <a:xfrm>
            <a:off x="6363730" y="2397211"/>
            <a:ext cx="748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22E636-EB91-0A22-CA62-6AA894212543}"/>
              </a:ext>
            </a:extLst>
          </p:cNvPr>
          <p:cNvSpPr txBox="1"/>
          <p:nvPr/>
        </p:nvSpPr>
        <p:spPr>
          <a:xfrm>
            <a:off x="7116564" y="2104027"/>
            <a:ext cx="4448432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Taylor approximation 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331724973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29" y="817303"/>
            <a:ext cx="9843452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Graph-Based SLAM : Error minimization via Iterative Local Linearization</a:t>
            </a:r>
          </a:p>
        </p:txBody>
      </p:sp>
      <p:sp>
        <p:nvSpPr>
          <p:cNvPr id="198" name="Shape 198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2" name="Shape 120">
            <a:extLst>
              <a:ext uri="{FF2B5EF4-FFF2-40B4-BE49-F238E27FC236}">
                <a16:creationId xmlns:a16="http://schemas.microsoft.com/office/drawing/2014/main" id="{E78F06DB-C3BE-49C2-A68D-A693E1EF659E}"/>
              </a:ext>
            </a:extLst>
          </p:cNvPr>
          <p:cNvSpPr/>
          <p:nvPr/>
        </p:nvSpPr>
        <p:spPr>
          <a:xfrm>
            <a:off x="11509706" y="188723"/>
            <a:ext cx="2701594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8694B5EC-C3C8-D225-3C4B-F8C10597F9A0}"/>
              </a:ext>
            </a:extLst>
          </p:cNvPr>
          <p:cNvSpPr/>
          <p:nvPr/>
        </p:nvSpPr>
        <p:spPr>
          <a:xfrm>
            <a:off x="11509706" y="176366"/>
            <a:ext cx="2701594" cy="370507"/>
          </a:xfrm>
          <a:prstGeom prst="rect">
            <a:avLst/>
          </a:prstGeom>
          <a:solidFill>
            <a:schemeClr val="bg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981070-5448-AF13-9ACA-E1B6C4C6F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13" y="1887026"/>
            <a:ext cx="8058150" cy="2638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F5D2F0-6B51-A048-77A0-CB4BE5AA7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500" y="5114916"/>
            <a:ext cx="2857500" cy="742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5A8714-4C7A-63F6-0489-C92E96E7E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3716" y="6447331"/>
            <a:ext cx="3476878" cy="794715"/>
          </a:xfrm>
          <a:prstGeom prst="rect">
            <a:avLst/>
          </a:prstGeom>
        </p:spPr>
      </p:pic>
      <p:sp>
        <p:nvSpPr>
          <p:cNvPr id="7" name="원호 6">
            <a:extLst>
              <a:ext uri="{FF2B5EF4-FFF2-40B4-BE49-F238E27FC236}">
                <a16:creationId xmlns:a16="http://schemas.microsoft.com/office/drawing/2014/main" id="{0F0B1F77-3ED2-1493-91BC-BD8B462E0E28}"/>
              </a:ext>
            </a:extLst>
          </p:cNvPr>
          <p:cNvSpPr/>
          <p:nvPr/>
        </p:nvSpPr>
        <p:spPr>
          <a:xfrm>
            <a:off x="7112000" y="4216608"/>
            <a:ext cx="840260" cy="1269783"/>
          </a:xfrm>
          <a:prstGeom prst="arc">
            <a:avLst>
              <a:gd name="adj1" fmla="val 16200000"/>
              <a:gd name="adj2" fmla="val 521558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9A53C-6F76-A717-2B66-D2ADFF8A594F}"/>
              </a:ext>
            </a:extLst>
          </p:cNvPr>
          <p:cNvSpPr txBox="1"/>
          <p:nvPr/>
        </p:nvSpPr>
        <p:spPr>
          <a:xfrm>
            <a:off x="8119391" y="4558523"/>
            <a:ext cx="1964724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sym typeface="Apple SD 산돌고딕 Neo 옅은체"/>
              </a:rPr>
              <a:t>minimize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sym typeface="Apple SD 산돌고딕 Neo 옅은체"/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233D6702-3AE2-E0A9-C4F4-39B150E797F5}"/>
              </a:ext>
            </a:extLst>
          </p:cNvPr>
          <p:cNvSpPr/>
          <p:nvPr/>
        </p:nvSpPr>
        <p:spPr>
          <a:xfrm>
            <a:off x="7164964" y="5690620"/>
            <a:ext cx="840260" cy="1269783"/>
          </a:xfrm>
          <a:prstGeom prst="arc">
            <a:avLst>
              <a:gd name="adj1" fmla="val 16200000"/>
              <a:gd name="adj2" fmla="val 521558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9D1EF0-EA1D-8E71-BDD1-4370C9F1F52B}"/>
              </a:ext>
            </a:extLst>
          </p:cNvPr>
          <p:cNvSpPr txBox="1"/>
          <p:nvPr/>
        </p:nvSpPr>
        <p:spPr>
          <a:xfrm>
            <a:off x="8119391" y="6032535"/>
            <a:ext cx="4533928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Cholesky factorization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48271050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29" y="817303"/>
            <a:ext cx="10831993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Graph-Based SLAM : Considerations about the Structure of the Linearized System</a:t>
            </a:r>
          </a:p>
        </p:txBody>
      </p:sp>
      <p:sp>
        <p:nvSpPr>
          <p:cNvPr id="198" name="Shape 198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2" name="Shape 120">
            <a:extLst>
              <a:ext uri="{FF2B5EF4-FFF2-40B4-BE49-F238E27FC236}">
                <a16:creationId xmlns:a16="http://schemas.microsoft.com/office/drawing/2014/main" id="{E78F06DB-C3BE-49C2-A68D-A693E1EF659E}"/>
              </a:ext>
            </a:extLst>
          </p:cNvPr>
          <p:cNvSpPr/>
          <p:nvPr/>
        </p:nvSpPr>
        <p:spPr>
          <a:xfrm>
            <a:off x="11509706" y="188723"/>
            <a:ext cx="2701594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8694B5EC-C3C8-D225-3C4B-F8C10597F9A0}"/>
              </a:ext>
            </a:extLst>
          </p:cNvPr>
          <p:cNvSpPr/>
          <p:nvPr/>
        </p:nvSpPr>
        <p:spPr>
          <a:xfrm>
            <a:off x="11509706" y="176366"/>
            <a:ext cx="2701594" cy="370507"/>
          </a:xfrm>
          <a:prstGeom prst="rect">
            <a:avLst/>
          </a:prstGeom>
          <a:solidFill>
            <a:schemeClr val="bg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944ED9-3A32-6183-B466-B0CE2E45B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16" y="2163587"/>
            <a:ext cx="3581400" cy="933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63EAD3-896B-288D-DAE8-807709906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53" y="3097037"/>
            <a:ext cx="4276725" cy="3181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D08448-DB7C-BEA7-BD10-5FB1D223EF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4444" y="1717612"/>
            <a:ext cx="8334375" cy="22955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DB7D355-0B34-70BD-8266-DA9D225E04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2000" y="4522859"/>
            <a:ext cx="4963196" cy="356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28976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29" y="817302"/>
            <a:ext cx="12228306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Graph-Based SLAM : Considerations about the Structure of the Linearized System </a:t>
            </a:r>
          </a:p>
        </p:txBody>
      </p:sp>
      <p:sp>
        <p:nvSpPr>
          <p:cNvPr id="198" name="Shape 198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2" name="Shape 120">
            <a:extLst>
              <a:ext uri="{FF2B5EF4-FFF2-40B4-BE49-F238E27FC236}">
                <a16:creationId xmlns:a16="http://schemas.microsoft.com/office/drawing/2014/main" id="{E78F06DB-C3BE-49C2-A68D-A693E1EF659E}"/>
              </a:ext>
            </a:extLst>
          </p:cNvPr>
          <p:cNvSpPr/>
          <p:nvPr/>
        </p:nvSpPr>
        <p:spPr>
          <a:xfrm>
            <a:off x="11509706" y="188723"/>
            <a:ext cx="2701594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8694B5EC-C3C8-D225-3C4B-F8C10597F9A0}"/>
              </a:ext>
            </a:extLst>
          </p:cNvPr>
          <p:cNvSpPr/>
          <p:nvPr/>
        </p:nvSpPr>
        <p:spPr>
          <a:xfrm>
            <a:off x="11509706" y="176366"/>
            <a:ext cx="2701594" cy="370507"/>
          </a:xfrm>
          <a:prstGeom prst="rect">
            <a:avLst/>
          </a:prstGeom>
          <a:solidFill>
            <a:schemeClr val="bg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41B029-54A0-5C06-8663-690EBAD46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708" y="2105850"/>
            <a:ext cx="6896100" cy="458152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8F0DB2E-0B7A-233F-1B29-34D02BE6B27C}"/>
              </a:ext>
            </a:extLst>
          </p:cNvPr>
          <p:cNvSpPr/>
          <p:nvPr/>
        </p:nvSpPr>
        <p:spPr>
          <a:xfrm>
            <a:off x="7933038" y="3756454"/>
            <a:ext cx="789225" cy="524392"/>
          </a:xfrm>
          <a:prstGeom prst="rightArrow">
            <a:avLst/>
          </a:prstGeom>
          <a:solidFill>
            <a:srgbClr val="FF0000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34310-0FF6-F293-E8ED-B61D2C262031}"/>
              </a:ext>
            </a:extLst>
          </p:cNvPr>
          <p:cNvSpPr txBox="1"/>
          <p:nvPr/>
        </p:nvSpPr>
        <p:spPr>
          <a:xfrm>
            <a:off x="9476053" y="3404965"/>
            <a:ext cx="2903838" cy="107839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Cholesky factorization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64248749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524167" y="3417321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29" y="817302"/>
            <a:ext cx="12228306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Graph-Based SLAM : Least squares on a manifold</a:t>
            </a:r>
          </a:p>
        </p:txBody>
      </p:sp>
      <p:sp>
        <p:nvSpPr>
          <p:cNvPr id="198" name="Shape 198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2" name="Shape 120">
            <a:extLst>
              <a:ext uri="{FF2B5EF4-FFF2-40B4-BE49-F238E27FC236}">
                <a16:creationId xmlns:a16="http://schemas.microsoft.com/office/drawing/2014/main" id="{E78F06DB-C3BE-49C2-A68D-A693E1EF659E}"/>
              </a:ext>
            </a:extLst>
          </p:cNvPr>
          <p:cNvSpPr/>
          <p:nvPr/>
        </p:nvSpPr>
        <p:spPr>
          <a:xfrm>
            <a:off x="11509706" y="188723"/>
            <a:ext cx="2701594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8694B5EC-C3C8-D225-3C4B-F8C10597F9A0}"/>
              </a:ext>
            </a:extLst>
          </p:cNvPr>
          <p:cNvSpPr/>
          <p:nvPr/>
        </p:nvSpPr>
        <p:spPr>
          <a:xfrm>
            <a:off x="11509706" y="176366"/>
            <a:ext cx="2701594" cy="370507"/>
          </a:xfrm>
          <a:prstGeom prst="rect">
            <a:avLst/>
          </a:prstGeom>
          <a:solidFill>
            <a:schemeClr val="bg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0F0A6-0F6C-09A2-23AB-8DE1717BA7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65" b="14477"/>
          <a:stretch/>
        </p:blipFill>
        <p:spPr bwMode="auto">
          <a:xfrm>
            <a:off x="1228888" y="1915845"/>
            <a:ext cx="2141537" cy="206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E1DA76-4A2E-A8B8-F4E8-4097808E4DE0}"/>
              </a:ext>
            </a:extLst>
          </p:cNvPr>
          <p:cNvCxnSpPr>
            <a:cxnSpLocks/>
          </p:cNvCxnSpPr>
          <p:nvPr/>
        </p:nvCxnSpPr>
        <p:spPr>
          <a:xfrm>
            <a:off x="2591949" y="2573228"/>
            <a:ext cx="1445741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액자 8">
            <a:extLst>
              <a:ext uri="{FF2B5EF4-FFF2-40B4-BE49-F238E27FC236}">
                <a16:creationId xmlns:a16="http://schemas.microsoft.com/office/drawing/2014/main" id="{B556E329-824E-645F-2797-8BE6ED7B50A7}"/>
              </a:ext>
            </a:extLst>
          </p:cNvPr>
          <p:cNvSpPr/>
          <p:nvPr/>
        </p:nvSpPr>
        <p:spPr>
          <a:xfrm rot="4027238">
            <a:off x="2159463" y="2392744"/>
            <a:ext cx="568409" cy="420130"/>
          </a:xfrm>
          <a:prstGeom prst="frame">
            <a:avLst/>
          </a:prstGeom>
          <a:solidFill>
            <a:srgbClr val="FF00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F2323A-1413-18C5-34C6-AD15551E0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818" y="2464969"/>
            <a:ext cx="847725" cy="304800"/>
          </a:xfrm>
          <a:prstGeom prst="rect">
            <a:avLst/>
          </a:prstGeom>
        </p:spPr>
      </p:pic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CB2E2B7B-7BF9-03BD-1D86-92F9E11A3C67}"/>
              </a:ext>
            </a:extLst>
          </p:cNvPr>
          <p:cNvSpPr/>
          <p:nvPr/>
        </p:nvSpPr>
        <p:spPr>
          <a:xfrm>
            <a:off x="4037690" y="1842868"/>
            <a:ext cx="1626079" cy="1519881"/>
          </a:xfrm>
          <a:prstGeom prst="donut">
            <a:avLst>
              <a:gd name="adj" fmla="val 5324"/>
            </a:avLst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2BA7BE-F367-31F3-6F20-A19C678C8625}"/>
              </a:ext>
            </a:extLst>
          </p:cNvPr>
          <p:cNvCxnSpPr>
            <a:stCxn id="11" idx="6"/>
          </p:cNvCxnSpPr>
          <p:nvPr/>
        </p:nvCxnSpPr>
        <p:spPr>
          <a:xfrm flipV="1">
            <a:off x="5663769" y="2602808"/>
            <a:ext cx="638177" cy="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E36C9B-4CDF-3749-EBD8-D33246FE3CA0}"/>
              </a:ext>
            </a:extLst>
          </p:cNvPr>
          <p:cNvSpPr txBox="1"/>
          <p:nvPr/>
        </p:nvSpPr>
        <p:spPr>
          <a:xfrm>
            <a:off x="6499654" y="2230572"/>
            <a:ext cx="5457787" cy="107839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Local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하게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Euclidean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구조를 가진다고 볼 수 있다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sym typeface="Apple SD 산돌고딕 Neo 옅은체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3163DF-7FC6-A7A6-B222-98D24920DC9B}"/>
              </a:ext>
            </a:extLst>
          </p:cNvPr>
          <p:cNvGrpSpPr/>
          <p:nvPr/>
        </p:nvGrpSpPr>
        <p:grpSpPr>
          <a:xfrm>
            <a:off x="1655327" y="4681804"/>
            <a:ext cx="1288657" cy="1493753"/>
            <a:chOff x="1828798" y="5103341"/>
            <a:chExt cx="1288657" cy="1493753"/>
          </a:xfrm>
        </p:grpSpPr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654E5DB6-6C0D-989D-D0AF-E1B8018C9243}"/>
                </a:ext>
              </a:extLst>
            </p:cNvPr>
            <p:cNvSpPr/>
            <p:nvPr/>
          </p:nvSpPr>
          <p:spPr>
            <a:xfrm>
              <a:off x="1828800" y="5103341"/>
              <a:ext cx="1288655" cy="1493753"/>
            </a:xfrm>
            <a:prstGeom prst="frame">
              <a:avLst/>
            </a:prstGeom>
            <a:solidFill>
              <a:schemeClr val="tx1"/>
            </a:solidFill>
            <a:ln w="3175" cap="flat">
              <a:noFill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302" tIns="46302" rIns="46302" bIns="46302" numCol="1" spcCol="38100" rtlCol="0" anchor="ctr">
              <a:spAutoFit/>
            </a:bodyPr>
            <a:lstStyle/>
            <a:p>
              <a:pPr marL="0" marR="0" indent="0" algn="ctr" defTabSz="53247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3ACC768-C602-6B59-6C50-13F8E946DC61}"/>
                </a:ext>
              </a:extLst>
            </p:cNvPr>
            <p:cNvSpPr/>
            <p:nvPr/>
          </p:nvSpPr>
          <p:spPr>
            <a:xfrm>
              <a:off x="1828798" y="5670469"/>
              <a:ext cx="1288655" cy="359495"/>
            </a:xfrm>
            <a:prstGeom prst="rect">
              <a:avLst/>
            </a:prstGeom>
            <a:solidFill>
              <a:schemeClr val="tx1"/>
            </a:solidFill>
            <a:ln w="3175" cap="flat">
              <a:noFill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302" tIns="46302" rIns="46302" bIns="46302" numCol="1" spcCol="38100" rtlCol="0" anchor="ctr">
              <a:spAutoFit/>
            </a:bodyPr>
            <a:lstStyle/>
            <a:p>
              <a:pPr marL="0" marR="0" indent="0" algn="ctr" defTabSz="53247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15A961B-EC8C-7F43-6D73-E98884C6906E}"/>
                </a:ext>
              </a:extLst>
            </p:cNvPr>
            <p:cNvSpPr/>
            <p:nvPr/>
          </p:nvSpPr>
          <p:spPr>
            <a:xfrm rot="5400000">
              <a:off x="1733533" y="5686990"/>
              <a:ext cx="1479187" cy="311890"/>
            </a:xfrm>
            <a:prstGeom prst="rect">
              <a:avLst/>
            </a:prstGeom>
            <a:solidFill>
              <a:schemeClr val="tx1"/>
            </a:solidFill>
            <a:ln w="3175" cap="flat">
              <a:noFill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302" tIns="46302" rIns="46302" bIns="46302" numCol="1" spcCol="38100" rtlCol="0" anchor="ctr">
              <a:spAutoFit/>
            </a:bodyPr>
            <a:lstStyle/>
            <a:p>
              <a:pPr marL="0" marR="0" indent="0" algn="ctr" defTabSz="53247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44AA12-B629-C621-9E92-091AC0197EDD}"/>
              </a:ext>
            </a:extLst>
          </p:cNvPr>
          <p:cNvCxnSpPr>
            <a:cxnSpLocks/>
          </p:cNvCxnSpPr>
          <p:nvPr/>
        </p:nvCxnSpPr>
        <p:spPr>
          <a:xfrm>
            <a:off x="3314819" y="5472891"/>
            <a:ext cx="1445741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F13E2D-BD4F-1362-BE86-A69D392D6D49}"/>
              </a:ext>
            </a:extLst>
          </p:cNvPr>
          <p:cNvSpPr txBox="1"/>
          <p:nvPr/>
        </p:nvSpPr>
        <p:spPr>
          <a:xfrm>
            <a:off x="4773680" y="5190251"/>
            <a:ext cx="5029200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Manifold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상에서의 덧셈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4042565249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29" y="817302"/>
            <a:ext cx="4471661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Probabilistic Formulation of SLAM</a:t>
            </a:r>
          </a:p>
        </p:txBody>
      </p:sp>
      <p:sp>
        <p:nvSpPr>
          <p:cNvPr id="198" name="Shape 198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2" name="Shape 120">
            <a:extLst>
              <a:ext uri="{FF2B5EF4-FFF2-40B4-BE49-F238E27FC236}">
                <a16:creationId xmlns:a16="http://schemas.microsoft.com/office/drawing/2014/main" id="{E78F06DB-C3BE-49C2-A68D-A693E1EF659E}"/>
              </a:ext>
            </a:extLst>
          </p:cNvPr>
          <p:cNvSpPr/>
          <p:nvPr/>
        </p:nvSpPr>
        <p:spPr>
          <a:xfrm>
            <a:off x="11509706" y="188723"/>
            <a:ext cx="2701594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F3E8E8-C849-E3C9-23BC-132FCB3AE9CD}"/>
              </a:ext>
            </a:extLst>
          </p:cNvPr>
          <p:cNvSpPr txBox="1"/>
          <p:nvPr/>
        </p:nvSpPr>
        <p:spPr>
          <a:xfrm>
            <a:off x="816911" y="1443303"/>
            <a:ext cx="1977082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Visual-SFM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A92429-2D88-CFB7-A2C9-EC51098CE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807458"/>
            <a:ext cx="4993969" cy="3656222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784707D-D520-E56A-FBB9-1BDC231D2AB5}"/>
              </a:ext>
            </a:extLst>
          </p:cNvPr>
          <p:cNvSpPr/>
          <p:nvPr/>
        </p:nvSpPr>
        <p:spPr>
          <a:xfrm>
            <a:off x="5992914" y="4230834"/>
            <a:ext cx="790833" cy="428331"/>
          </a:xfrm>
          <a:prstGeom prst="rightArrow">
            <a:avLst>
              <a:gd name="adj1" fmla="val 40574"/>
              <a:gd name="adj2" fmla="val 61782"/>
            </a:avLst>
          </a:prstGeom>
          <a:solidFill>
            <a:srgbClr val="FF00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B6869BBD-AF21-500B-E6AB-60707D280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311" y="2807458"/>
            <a:ext cx="6592057" cy="35706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33130F-88F8-F9BF-11F1-85DACF71126E}"/>
              </a:ext>
            </a:extLst>
          </p:cNvPr>
          <p:cNvSpPr txBox="1"/>
          <p:nvPr/>
        </p:nvSpPr>
        <p:spPr>
          <a:xfrm>
            <a:off x="1425167" y="6734413"/>
            <a:ext cx="3262183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Input 90 images 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8694B5EC-C3C8-D225-3C4B-F8C10597F9A0}"/>
              </a:ext>
            </a:extLst>
          </p:cNvPr>
          <p:cNvSpPr/>
          <p:nvPr/>
        </p:nvSpPr>
        <p:spPr>
          <a:xfrm>
            <a:off x="11509706" y="176366"/>
            <a:ext cx="2701594" cy="370507"/>
          </a:xfrm>
          <a:prstGeom prst="rect">
            <a:avLst/>
          </a:prstGeom>
          <a:solidFill>
            <a:schemeClr val="bg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</p:spTree>
    <p:extLst>
      <p:ext uri="{BB962C8B-B14F-4D97-AF65-F5344CB8AC3E}">
        <p14:creationId xmlns:p14="http://schemas.microsoft.com/office/powerpoint/2010/main" val="25482825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918300" y="1982263"/>
            <a:ext cx="12492900" cy="6374333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1074696" y="1790674"/>
            <a:ext cx="2926015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pc="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A. 2D Laser Based Mapping </a:t>
            </a:r>
            <a:endParaRPr spc="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39104" y="3422503"/>
            <a:ext cx="3972096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39" name="Shape 33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820430" y="817301"/>
            <a:ext cx="2683961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ore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Experimental Results</a:t>
            </a:r>
          </a:p>
        </p:txBody>
      </p:sp>
      <p:sp>
        <p:nvSpPr>
          <p:cNvPr id="342" name="Shape 34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3" name="Shape 120">
            <a:extLst>
              <a:ext uri="{FF2B5EF4-FFF2-40B4-BE49-F238E27FC236}">
                <a16:creationId xmlns:a16="http://schemas.microsoft.com/office/drawing/2014/main" id="{A41596E8-57E0-273F-7E43-BF7658F2B8E6}"/>
              </a:ext>
            </a:extLst>
          </p:cNvPr>
          <p:cNvSpPr/>
          <p:nvPr/>
        </p:nvSpPr>
        <p:spPr>
          <a:xfrm>
            <a:off x="11509706" y="188723"/>
            <a:ext cx="2701594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2" name="Shape 120">
            <a:extLst>
              <a:ext uri="{FF2B5EF4-FFF2-40B4-BE49-F238E27FC236}">
                <a16:creationId xmlns:a16="http://schemas.microsoft.com/office/drawing/2014/main" id="{EC48E8CD-7D88-1082-D9B9-690B93FCB1A4}"/>
              </a:ext>
            </a:extLst>
          </p:cNvPr>
          <p:cNvSpPr/>
          <p:nvPr/>
        </p:nvSpPr>
        <p:spPr>
          <a:xfrm>
            <a:off x="11509706" y="176366"/>
            <a:ext cx="2701594" cy="370507"/>
          </a:xfrm>
          <a:prstGeom prst="rect">
            <a:avLst/>
          </a:prstGeom>
          <a:solidFill>
            <a:schemeClr val="bg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80C187-8379-33F0-FFAB-44D94A4D7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429" y="2421368"/>
            <a:ext cx="5725321" cy="3067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7AF0B-B504-0852-BF2F-991CF661FA58}"/>
              </a:ext>
            </a:extLst>
          </p:cNvPr>
          <p:cNvSpPr txBox="1"/>
          <p:nvPr/>
        </p:nvSpPr>
        <p:spPr>
          <a:xfrm>
            <a:off x="1513483" y="5584298"/>
            <a:ext cx="8631414" cy="132343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T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he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graph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consists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of 1, 802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nodes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and 3, 546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edges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endParaRPr lang="en-US" altLang="ko-KR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457200" indent="-457200" algn="l">
              <a:buFontTx/>
              <a:buChar char="-"/>
            </a:pPr>
            <a:endParaRPr lang="en-US" altLang="ko-KR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l"/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Even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for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this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relatively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large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problem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the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optimization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can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be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carried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on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in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100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ms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on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a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standard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laptop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(Intel Core2@2.4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GHz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7975844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918300" y="1982263"/>
            <a:ext cx="12492900" cy="6374333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1074696" y="1790674"/>
            <a:ext cx="2908381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pc="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B. 3D Laser Based Mapping </a:t>
            </a:r>
            <a:endParaRPr spc="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39104" y="3422503"/>
            <a:ext cx="3972096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39" name="Shape 33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820430" y="817301"/>
            <a:ext cx="2683961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ore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Experimental Results</a:t>
            </a:r>
          </a:p>
        </p:txBody>
      </p:sp>
      <p:sp>
        <p:nvSpPr>
          <p:cNvPr id="342" name="Shape 34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3" name="Shape 120">
            <a:extLst>
              <a:ext uri="{FF2B5EF4-FFF2-40B4-BE49-F238E27FC236}">
                <a16:creationId xmlns:a16="http://schemas.microsoft.com/office/drawing/2014/main" id="{A41596E8-57E0-273F-7E43-BF7658F2B8E6}"/>
              </a:ext>
            </a:extLst>
          </p:cNvPr>
          <p:cNvSpPr/>
          <p:nvPr/>
        </p:nvSpPr>
        <p:spPr>
          <a:xfrm>
            <a:off x="11509706" y="188723"/>
            <a:ext cx="2701594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2" name="Shape 120">
            <a:extLst>
              <a:ext uri="{FF2B5EF4-FFF2-40B4-BE49-F238E27FC236}">
                <a16:creationId xmlns:a16="http://schemas.microsoft.com/office/drawing/2014/main" id="{EC48E8CD-7D88-1082-D9B9-690B93FCB1A4}"/>
              </a:ext>
            </a:extLst>
          </p:cNvPr>
          <p:cNvSpPr/>
          <p:nvPr/>
        </p:nvSpPr>
        <p:spPr>
          <a:xfrm>
            <a:off x="11509706" y="176366"/>
            <a:ext cx="2701594" cy="370507"/>
          </a:xfrm>
          <a:prstGeom prst="rect">
            <a:avLst/>
          </a:prstGeom>
          <a:solidFill>
            <a:schemeClr val="bg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49C260-F705-DB02-DBAD-8EC36BB1F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501" y="2691474"/>
            <a:ext cx="5619750" cy="2190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35E1D1-F7EA-6F84-B263-A530B3C0C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851" y="5176372"/>
            <a:ext cx="51054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956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662484" y="1548320"/>
            <a:ext cx="5344621" cy="40128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>
            <a:spAutoFit/>
          </a:bodyPr>
          <a:lstStyle/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000" b="1" spc="-150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129" name="Shape 129"/>
          <p:cNvSpPr/>
          <p:nvPr/>
        </p:nvSpPr>
        <p:spPr>
          <a:xfrm>
            <a:off x="668866" y="1998133"/>
            <a:ext cx="4297814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681566" y="7018866"/>
            <a:ext cx="4297814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789484" y="2426387"/>
            <a:ext cx="5344621" cy="37616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>
            <a:spAutoFit/>
          </a:bodyPr>
          <a:lstStyle/>
          <a:p>
            <a:pPr marL="352777" indent="-352777" algn="l">
              <a:lnSpc>
                <a:spcPct val="120000"/>
              </a:lnSpc>
              <a:buSzPct val="100000"/>
              <a:buAutoNum type="arabicPeriod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Abstract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                                                                </a:t>
            </a: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Probabilistic Formulation of SLAM</a:t>
            </a: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Graph – Based SLAM</a:t>
            </a: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Experimental Results</a:t>
            </a: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Conclusion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hape 120">
            <a:extLst>
              <a:ext uri="{FF2B5EF4-FFF2-40B4-BE49-F238E27FC236}">
                <a16:creationId xmlns:a16="http://schemas.microsoft.com/office/drawing/2014/main" id="{93DF6E40-3841-A3A1-60C9-ED79D1F50C1E}"/>
              </a:ext>
            </a:extLst>
          </p:cNvPr>
          <p:cNvSpPr/>
          <p:nvPr/>
        </p:nvSpPr>
        <p:spPr>
          <a:xfrm>
            <a:off x="11509706" y="188723"/>
            <a:ext cx="2701594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F49662F5-FFF7-8D54-263F-FF0BF2963211}"/>
              </a:ext>
            </a:extLst>
          </p:cNvPr>
          <p:cNvSpPr/>
          <p:nvPr/>
        </p:nvSpPr>
        <p:spPr>
          <a:xfrm>
            <a:off x="11509706" y="176366"/>
            <a:ext cx="2701594" cy="370507"/>
          </a:xfrm>
          <a:prstGeom prst="rect">
            <a:avLst/>
          </a:prstGeom>
          <a:solidFill>
            <a:schemeClr val="bg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618" name="Shape 618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820430" y="817302"/>
            <a:ext cx="1518578" cy="524396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Conclusion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05</a:t>
            </a:r>
          </a:p>
        </p:txBody>
      </p:sp>
      <p:sp>
        <p:nvSpPr>
          <p:cNvPr id="623" name="Shape 623"/>
          <p:cNvSpPr/>
          <p:nvPr/>
        </p:nvSpPr>
        <p:spPr>
          <a:xfrm>
            <a:off x="2367447" y="2987675"/>
            <a:ext cx="1356675" cy="447451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300" spc="-23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Advantages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1741021" y="2811075"/>
            <a:ext cx="520548" cy="7244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100" spc="-41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1</a:t>
            </a:r>
            <a:endParaRPr dirty="0"/>
          </a:p>
        </p:txBody>
      </p:sp>
      <p:sp>
        <p:nvSpPr>
          <p:cNvPr id="625" name="Shape 625"/>
          <p:cNvSpPr/>
          <p:nvPr/>
        </p:nvSpPr>
        <p:spPr>
          <a:xfrm>
            <a:off x="1182393" y="2841391"/>
            <a:ext cx="3430075" cy="689218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1182393" y="2841391"/>
            <a:ext cx="3430075" cy="4394705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6558446" y="2987675"/>
            <a:ext cx="1541341" cy="447451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300" spc="-23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Disadvantage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5932021" y="2811075"/>
            <a:ext cx="520548" cy="7244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100" spc="-41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632" name="Shape 632"/>
          <p:cNvSpPr/>
          <p:nvPr/>
        </p:nvSpPr>
        <p:spPr>
          <a:xfrm>
            <a:off x="5373393" y="2841391"/>
            <a:ext cx="3430076" cy="689218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5373393" y="2841391"/>
            <a:ext cx="3430076" cy="4394705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1414390" y="4046397"/>
            <a:ext cx="2966090" cy="2678831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Light</a:t>
            </a:r>
          </a:p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Fast</a:t>
            </a:r>
          </a:p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Accuracy</a:t>
            </a:r>
          </a:p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Without other things</a:t>
            </a:r>
          </a:p>
        </p:txBody>
      </p:sp>
      <p:sp>
        <p:nvSpPr>
          <p:cNvPr id="637" name="Shape 637"/>
          <p:cNvSpPr/>
          <p:nvPr/>
        </p:nvSpPr>
        <p:spPr>
          <a:xfrm>
            <a:off x="9691392" y="2841391"/>
            <a:ext cx="3430076" cy="4394705"/>
          </a:xfrm>
          <a:prstGeom prst="rect">
            <a:avLst/>
          </a:prstGeom>
          <a:solidFill>
            <a:srgbClr val="FFFFFF">
              <a:alpha val="71312"/>
            </a:srgbClr>
          </a:solidFill>
          <a:ln w="12700">
            <a:solidFill>
              <a:srgbClr val="A6AAA9">
                <a:alpha val="71312"/>
              </a:srgbClr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10876446" y="2987675"/>
            <a:ext cx="1117828" cy="447451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300" spc="-23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Limitation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9" name="Shape 639"/>
          <p:cNvSpPr/>
          <p:nvPr/>
        </p:nvSpPr>
        <p:spPr>
          <a:xfrm>
            <a:off x="10250021" y="2811075"/>
            <a:ext cx="520548" cy="7244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100" spc="-41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640" name="Shape 640"/>
          <p:cNvSpPr/>
          <p:nvPr/>
        </p:nvSpPr>
        <p:spPr>
          <a:xfrm>
            <a:off x="9691392" y="2841391"/>
            <a:ext cx="3430076" cy="689218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9691392" y="2841391"/>
            <a:ext cx="3430076" cy="4394705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Shape 634">
            <a:extLst>
              <a:ext uri="{FF2B5EF4-FFF2-40B4-BE49-F238E27FC236}">
                <a16:creationId xmlns:a16="http://schemas.microsoft.com/office/drawing/2014/main" id="{09239353-C0D5-E5E2-44CB-374071216F90}"/>
              </a:ext>
            </a:extLst>
          </p:cNvPr>
          <p:cNvSpPr/>
          <p:nvPr/>
        </p:nvSpPr>
        <p:spPr>
          <a:xfrm>
            <a:off x="6800586" y="5126441"/>
            <a:ext cx="575692" cy="462840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1600" spc="-160">
                <a:solidFill>
                  <a:srgbClr val="818181"/>
                </a:solidFill>
              </a:defRPr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????</a:t>
            </a:r>
          </a:p>
        </p:txBody>
      </p:sp>
      <p:sp>
        <p:nvSpPr>
          <p:cNvPr id="3" name="Shape 634">
            <a:extLst>
              <a:ext uri="{FF2B5EF4-FFF2-40B4-BE49-F238E27FC236}">
                <a16:creationId xmlns:a16="http://schemas.microsoft.com/office/drawing/2014/main" id="{9D1F34F2-1FF1-4798-48F1-0990FC41014F}"/>
              </a:ext>
            </a:extLst>
          </p:cNvPr>
          <p:cNvSpPr/>
          <p:nvPr/>
        </p:nvSpPr>
        <p:spPr>
          <a:xfrm>
            <a:off x="10995952" y="5123612"/>
            <a:ext cx="907835" cy="524396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1600" spc="-160">
                <a:solidFill>
                  <a:srgbClr val="818181"/>
                </a:solidFill>
              </a:defRPr>
            </a:pPr>
            <a:r>
              <a:rPr lang="en-US" altLang="ko-KR" sz="28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????</a:t>
            </a: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1F251DDD-AE88-28C3-8544-3DD3473FB690}"/>
              </a:ext>
            </a:extLst>
          </p:cNvPr>
          <p:cNvSpPr/>
          <p:nvPr/>
        </p:nvSpPr>
        <p:spPr>
          <a:xfrm>
            <a:off x="11509706" y="188723"/>
            <a:ext cx="2701594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5" name="Shape 120">
            <a:extLst>
              <a:ext uri="{FF2B5EF4-FFF2-40B4-BE49-F238E27FC236}">
                <a16:creationId xmlns:a16="http://schemas.microsoft.com/office/drawing/2014/main" id="{944CAEEA-AF5D-32E3-D541-CEA598D8DDED}"/>
              </a:ext>
            </a:extLst>
          </p:cNvPr>
          <p:cNvSpPr/>
          <p:nvPr/>
        </p:nvSpPr>
        <p:spPr>
          <a:xfrm>
            <a:off x="11509706" y="176366"/>
            <a:ext cx="2701594" cy="370507"/>
          </a:xfrm>
          <a:prstGeom prst="rect">
            <a:avLst/>
          </a:prstGeom>
          <a:solidFill>
            <a:schemeClr val="bg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720" name="Shape 720"/>
          <p:cNvSpPr/>
          <p:nvPr/>
        </p:nvSpPr>
        <p:spPr>
          <a:xfrm>
            <a:off x="537633" y="2943357"/>
            <a:ext cx="68462" cy="1048677"/>
          </a:xfrm>
          <a:prstGeom prst="rect">
            <a:avLst/>
          </a:prstGeom>
          <a:blipFill>
            <a:blip r:embed="rId3"/>
          </a:blip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2" name="Shape 722"/>
          <p:cNvSpPr/>
          <p:nvPr/>
        </p:nvSpPr>
        <p:spPr>
          <a:xfrm flipV="1">
            <a:off x="-8467" y="8501575"/>
            <a:ext cx="388425" cy="3884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0" y="13151"/>
            <a:ext cx="14343851" cy="8876849"/>
          </a:xfrm>
          <a:prstGeom prst="rect">
            <a:avLst/>
          </a:prstGeom>
          <a:solidFill>
            <a:srgbClr val="FFFFFF">
              <a:alpha val="91851"/>
            </a:srgbClr>
          </a:solid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9362127" y="4907896"/>
            <a:ext cx="4472913" cy="693673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algn="r">
              <a:defRPr sz="3900" spc="-3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>
                <a:solidFill>
                  <a:srgbClr val="EC6D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 for listening</a:t>
            </a:r>
            <a:endParaRPr spc="-300" dirty="0">
              <a:solidFill>
                <a:srgbClr val="EC6D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5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863" y="2557016"/>
            <a:ext cx="1706575" cy="2349664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01</a:t>
            </a:r>
          </a:p>
        </p:txBody>
      </p:sp>
      <p:pic>
        <p:nvPicPr>
          <p:cNvPr id="168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Shape 142">
            <a:extLst>
              <a:ext uri="{FF2B5EF4-FFF2-40B4-BE49-F238E27FC236}">
                <a16:creationId xmlns:a16="http://schemas.microsoft.com/office/drawing/2014/main" id="{12E8E2E8-3756-6213-B1F1-9C3978C84BD3}"/>
              </a:ext>
            </a:extLst>
          </p:cNvPr>
          <p:cNvSpPr/>
          <p:nvPr/>
        </p:nvSpPr>
        <p:spPr>
          <a:xfrm>
            <a:off x="820430" y="817302"/>
            <a:ext cx="1143155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Abstract</a:t>
            </a:r>
            <a:endParaRPr lang="ko-KR" altLang="en-US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hape 144">
            <a:extLst>
              <a:ext uri="{FF2B5EF4-FFF2-40B4-BE49-F238E27FC236}">
                <a16:creationId xmlns:a16="http://schemas.microsoft.com/office/drawing/2014/main" id="{1528C9E3-CA8E-3BED-853B-F7BBF1C54618}"/>
              </a:ext>
            </a:extLst>
          </p:cNvPr>
          <p:cNvSpPr/>
          <p:nvPr/>
        </p:nvSpPr>
        <p:spPr>
          <a:xfrm>
            <a:off x="194004" y="1373311"/>
            <a:ext cx="9037919" cy="602049"/>
          </a:xfrm>
          <a:prstGeom prst="rect">
            <a:avLst/>
          </a:prstGeom>
          <a:blipFill>
            <a:blip r:embed="rId5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000" spc="-15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SLAM in unknown environments  in absence of external referencing systems such as GPS. </a:t>
            </a:r>
            <a:endParaRPr lang="ko-KR" altLang="en-US" sz="2000" spc="-15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CB520CBC-EBAA-DFE1-6DAC-03BF8D082C2D}"/>
              </a:ext>
            </a:extLst>
          </p:cNvPr>
          <p:cNvSpPr/>
          <p:nvPr/>
        </p:nvSpPr>
        <p:spPr>
          <a:xfrm>
            <a:off x="11509706" y="188723"/>
            <a:ext cx="2701594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CD21BF-A1F8-7DE4-9048-7807F7A0B331}"/>
              </a:ext>
            </a:extLst>
          </p:cNvPr>
          <p:cNvSpPr txBox="1"/>
          <p:nvPr/>
        </p:nvSpPr>
        <p:spPr>
          <a:xfrm>
            <a:off x="3316760" y="3277117"/>
            <a:ext cx="7110917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1. Main concept of Graph-Based SLAM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24C546-ECFD-93E1-5A06-CC779FA2754D}"/>
              </a:ext>
            </a:extLst>
          </p:cNvPr>
          <p:cNvSpPr txBox="1"/>
          <p:nvPr/>
        </p:nvSpPr>
        <p:spPr>
          <a:xfrm>
            <a:off x="3316760" y="5365387"/>
            <a:ext cx="7110917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2. Optimization of Graph-Based SLAM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5" name="Shape 120">
            <a:extLst>
              <a:ext uri="{FF2B5EF4-FFF2-40B4-BE49-F238E27FC236}">
                <a16:creationId xmlns:a16="http://schemas.microsoft.com/office/drawing/2014/main" id="{E3B2FD76-E4CF-4CB3-9758-5F3E09A52226}"/>
              </a:ext>
            </a:extLst>
          </p:cNvPr>
          <p:cNvSpPr/>
          <p:nvPr/>
        </p:nvSpPr>
        <p:spPr>
          <a:xfrm>
            <a:off x="11509706" y="176366"/>
            <a:ext cx="2701594" cy="370507"/>
          </a:xfrm>
          <a:prstGeom prst="rect">
            <a:avLst/>
          </a:prstGeom>
          <a:solidFill>
            <a:schemeClr val="bg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0A068-865C-689B-1AC9-68D577498065}"/>
              </a:ext>
            </a:extLst>
          </p:cNvPr>
          <p:cNvSpPr txBox="1"/>
          <p:nvPr/>
        </p:nvSpPr>
        <p:spPr>
          <a:xfrm>
            <a:off x="4632557" y="3963788"/>
            <a:ext cx="6010980" cy="107839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l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node : pose(coordinates) of robot</a:t>
            </a:r>
          </a:p>
          <a:p>
            <a:pPr marL="0" marR="0" indent="0" algn="l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edge : constrain between nodes </a:t>
            </a:r>
            <a:endParaRPr kumimoji="0" lang="ko-KR" altLang="en-US" sz="3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394787-D814-520E-F531-736209CB458A}"/>
              </a:ext>
            </a:extLst>
          </p:cNvPr>
          <p:cNvSpPr txBox="1"/>
          <p:nvPr/>
        </p:nvSpPr>
        <p:spPr>
          <a:xfrm>
            <a:off x="4632557" y="5981568"/>
            <a:ext cx="6010980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l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Based on least-squares error </a:t>
            </a:r>
            <a:r>
              <a:rPr kumimoji="0" lang="en-US" altLang="ko-KR" sz="3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 </a:t>
            </a:r>
            <a:endParaRPr kumimoji="0" lang="ko-KR" altLang="en-US" sz="3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59764" y="2703351"/>
            <a:ext cx="13066667" cy="4122586"/>
          </a:xfrm>
          <a:prstGeom prst="rect">
            <a:avLst/>
          </a:prstGeom>
          <a:ln w="635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193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29" y="817303"/>
            <a:ext cx="4471661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02</a:t>
            </a:r>
          </a:p>
        </p:txBody>
      </p:sp>
      <p:sp>
        <p:nvSpPr>
          <p:cNvPr id="199" name="Shape 199"/>
          <p:cNvSpPr/>
          <p:nvPr/>
        </p:nvSpPr>
        <p:spPr>
          <a:xfrm>
            <a:off x="559764" y="2572977"/>
            <a:ext cx="13066667" cy="469570"/>
          </a:xfrm>
          <a:prstGeom prst="rect">
            <a:avLst/>
          </a:prstGeom>
          <a:blipFill>
            <a:blip r:embed="rId4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200" spc="-22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z="2000" spc="-200" dirty="0"/>
              <a:t>Introduction</a:t>
            </a:r>
            <a:endParaRPr sz="1600" spc="-16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43D5DE-1986-591D-C9DC-0398E7AE8C7E}"/>
              </a:ext>
            </a:extLst>
          </p:cNvPr>
          <p:cNvSpPr txBox="1"/>
          <p:nvPr/>
        </p:nvSpPr>
        <p:spPr>
          <a:xfrm>
            <a:off x="844072" y="3656969"/>
            <a:ext cx="12535855" cy="255454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Like GPS =&gt; SLAM</a:t>
            </a:r>
          </a:p>
          <a:p>
            <a:pPr marL="514350" indent="-514350">
              <a:buAutoNum type="arabicPeriod"/>
            </a:pPr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Examples </a:t>
            </a:r>
          </a:p>
          <a:p>
            <a:pPr marL="514350" indent="-514350">
              <a:buAutoNum type="arabicPeriod"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Graph-Based SLAM</a:t>
            </a:r>
          </a:p>
        </p:txBody>
      </p:sp>
      <p:sp>
        <p:nvSpPr>
          <p:cNvPr id="2" name="Shape 120">
            <a:extLst>
              <a:ext uri="{FF2B5EF4-FFF2-40B4-BE49-F238E27FC236}">
                <a16:creationId xmlns:a16="http://schemas.microsoft.com/office/drawing/2014/main" id="{E78F06DB-C3BE-49C2-A68D-A693E1EF659E}"/>
              </a:ext>
            </a:extLst>
          </p:cNvPr>
          <p:cNvSpPr/>
          <p:nvPr/>
        </p:nvSpPr>
        <p:spPr>
          <a:xfrm>
            <a:off x="11509706" y="188723"/>
            <a:ext cx="2701594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3" name="Shape 120">
            <a:extLst>
              <a:ext uri="{FF2B5EF4-FFF2-40B4-BE49-F238E27FC236}">
                <a16:creationId xmlns:a16="http://schemas.microsoft.com/office/drawing/2014/main" id="{AB10DE9F-187A-DF18-85C4-2B8B6A7C18AF}"/>
              </a:ext>
            </a:extLst>
          </p:cNvPr>
          <p:cNvSpPr/>
          <p:nvPr/>
        </p:nvSpPr>
        <p:spPr>
          <a:xfrm>
            <a:off x="11509706" y="176366"/>
            <a:ext cx="2701594" cy="370507"/>
          </a:xfrm>
          <a:prstGeom prst="rect">
            <a:avLst/>
          </a:prstGeom>
          <a:solidFill>
            <a:schemeClr val="bg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344F8C-B156-BA55-E2CC-B2E9467A9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" y="6493724"/>
            <a:ext cx="7905750" cy="2209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C1A2C6-5002-A86B-2B71-F088678F3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3521" y="6568932"/>
            <a:ext cx="6402813" cy="205938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29" y="817302"/>
            <a:ext cx="4471661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Probabilistic Formulation of SLAM</a:t>
            </a:r>
          </a:p>
        </p:txBody>
      </p:sp>
      <p:sp>
        <p:nvSpPr>
          <p:cNvPr id="198" name="Shape 198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2" name="Shape 120">
            <a:extLst>
              <a:ext uri="{FF2B5EF4-FFF2-40B4-BE49-F238E27FC236}">
                <a16:creationId xmlns:a16="http://schemas.microsoft.com/office/drawing/2014/main" id="{E78F06DB-C3BE-49C2-A68D-A693E1EF659E}"/>
              </a:ext>
            </a:extLst>
          </p:cNvPr>
          <p:cNvSpPr/>
          <p:nvPr/>
        </p:nvSpPr>
        <p:spPr>
          <a:xfrm>
            <a:off x="11509706" y="188723"/>
            <a:ext cx="2701594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8694B5EC-C3C8-D225-3C4B-F8C10597F9A0}"/>
              </a:ext>
            </a:extLst>
          </p:cNvPr>
          <p:cNvSpPr/>
          <p:nvPr/>
        </p:nvSpPr>
        <p:spPr>
          <a:xfrm>
            <a:off x="11509706" y="176366"/>
            <a:ext cx="2701594" cy="370507"/>
          </a:xfrm>
          <a:prstGeom prst="rect">
            <a:avLst/>
          </a:prstGeom>
          <a:solidFill>
            <a:schemeClr val="bg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708917-8A82-2402-ED2D-2761241AD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29" y="2182964"/>
            <a:ext cx="7818256" cy="5671338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FAF763F-6996-BE26-12E8-03C86D63A4ED}"/>
              </a:ext>
            </a:extLst>
          </p:cNvPr>
          <p:cNvCxnSpPr/>
          <p:nvPr/>
        </p:nvCxnSpPr>
        <p:spPr>
          <a:xfrm flipV="1">
            <a:off x="6549080" y="1713407"/>
            <a:ext cx="2194011" cy="939113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C503824-7C6A-E639-14EE-D0C8E27579E0}"/>
              </a:ext>
            </a:extLst>
          </p:cNvPr>
          <p:cNvCxnSpPr/>
          <p:nvPr/>
        </p:nvCxnSpPr>
        <p:spPr>
          <a:xfrm flipV="1">
            <a:off x="6561437" y="4939964"/>
            <a:ext cx="2194011" cy="939113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70CE58C-0E16-CB74-5DF3-2E913146E76A}"/>
              </a:ext>
            </a:extLst>
          </p:cNvPr>
          <p:cNvCxnSpPr/>
          <p:nvPr/>
        </p:nvCxnSpPr>
        <p:spPr>
          <a:xfrm flipV="1">
            <a:off x="8304545" y="3417322"/>
            <a:ext cx="2194011" cy="939113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587C4DC-946A-3460-5D7F-9C7BDB174A0E}"/>
              </a:ext>
            </a:extLst>
          </p:cNvPr>
          <p:cNvSpPr txBox="1"/>
          <p:nvPr/>
        </p:nvSpPr>
        <p:spPr>
          <a:xfrm>
            <a:off x="8743092" y="1348877"/>
            <a:ext cx="1743108" cy="709061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/>
              <a:t>Odometry measurements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8CA30F-A192-6D28-75AB-D687B2357298}"/>
              </a:ext>
            </a:extLst>
          </p:cNvPr>
          <p:cNvSpPr txBox="1"/>
          <p:nvPr/>
        </p:nvSpPr>
        <p:spPr>
          <a:xfrm>
            <a:off x="10498556" y="3203206"/>
            <a:ext cx="1743108" cy="401285"/>
          </a:xfrm>
          <a:prstGeom prst="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/>
              <a:t>Pose of Robot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381D4F-70DA-5EB8-EDBF-3D5E51D0AC1B}"/>
              </a:ext>
            </a:extLst>
          </p:cNvPr>
          <p:cNvSpPr txBox="1"/>
          <p:nvPr/>
        </p:nvSpPr>
        <p:spPr>
          <a:xfrm>
            <a:off x="8755448" y="4585433"/>
            <a:ext cx="1743108" cy="709061"/>
          </a:xfrm>
          <a:prstGeom prst="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/>
              <a:t>Perceptions of environment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91CA70D0-77F8-E5ED-BC94-E88EE5346840}"/>
              </a:ext>
            </a:extLst>
          </p:cNvPr>
          <p:cNvSpPr/>
          <p:nvPr/>
        </p:nvSpPr>
        <p:spPr>
          <a:xfrm>
            <a:off x="716023" y="3496962"/>
            <a:ext cx="7922662" cy="1519879"/>
          </a:xfrm>
          <a:prstGeom prst="frame">
            <a:avLst/>
          </a:prstGeom>
          <a:solidFill>
            <a:srgbClr val="FFFF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916A68F-FC54-BC8A-2F9A-AF232111C2F8}"/>
              </a:ext>
            </a:extLst>
          </p:cNvPr>
          <p:cNvCxnSpPr/>
          <p:nvPr/>
        </p:nvCxnSpPr>
        <p:spPr>
          <a:xfrm>
            <a:off x="5003337" y="5029198"/>
            <a:ext cx="2273643" cy="2066317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53C8250-B9D9-79BC-3DE2-950972A3F4AC}"/>
              </a:ext>
            </a:extLst>
          </p:cNvPr>
          <p:cNvSpPr txBox="1"/>
          <p:nvPr/>
        </p:nvSpPr>
        <p:spPr>
          <a:xfrm>
            <a:off x="7316856" y="7005508"/>
            <a:ext cx="1743108" cy="401285"/>
          </a:xfrm>
          <a:prstGeom prst="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/>
              <a:t>Trajectory x1:T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3357016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  <p:bldP spid="22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29" y="817302"/>
            <a:ext cx="4471661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Probabilistic Formulation of SLAM</a:t>
            </a:r>
          </a:p>
        </p:txBody>
      </p:sp>
      <p:sp>
        <p:nvSpPr>
          <p:cNvPr id="198" name="Shape 198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2" name="Shape 120">
            <a:extLst>
              <a:ext uri="{FF2B5EF4-FFF2-40B4-BE49-F238E27FC236}">
                <a16:creationId xmlns:a16="http://schemas.microsoft.com/office/drawing/2014/main" id="{E78F06DB-C3BE-49C2-A68D-A693E1EF659E}"/>
              </a:ext>
            </a:extLst>
          </p:cNvPr>
          <p:cNvSpPr/>
          <p:nvPr/>
        </p:nvSpPr>
        <p:spPr>
          <a:xfrm>
            <a:off x="11509706" y="188723"/>
            <a:ext cx="2701594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8694B5EC-C3C8-D225-3C4B-F8C10597F9A0}"/>
              </a:ext>
            </a:extLst>
          </p:cNvPr>
          <p:cNvSpPr/>
          <p:nvPr/>
        </p:nvSpPr>
        <p:spPr>
          <a:xfrm>
            <a:off x="11509706" y="176366"/>
            <a:ext cx="2701594" cy="370507"/>
          </a:xfrm>
          <a:prstGeom prst="rect">
            <a:avLst/>
          </a:prstGeom>
          <a:solidFill>
            <a:schemeClr val="bg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65354D-5A07-90B2-FB6D-69F22EADE0C2}"/>
              </a:ext>
            </a:extLst>
          </p:cNvPr>
          <p:cNvSpPr txBox="1"/>
          <p:nvPr/>
        </p:nvSpPr>
        <p:spPr>
          <a:xfrm>
            <a:off x="1927654" y="2896209"/>
            <a:ext cx="9403492" cy="120150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1. </a:t>
            </a:r>
            <a:r>
              <a:rPr lang="en-US" altLang="ko-KR" sz="2400" dirty="0"/>
              <a:t>Maps can be parametrized as a set of spatially located landmarks, by dense representations like </a:t>
            </a:r>
            <a:r>
              <a:rPr lang="en-US" altLang="ko-KR" sz="2400" b="1" dirty="0"/>
              <a:t>occupancy grids, surface maps, or by raw sensor measurements. 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92C57C-7E0A-7485-1C3F-03CB75FC0000}"/>
              </a:ext>
            </a:extLst>
          </p:cNvPr>
          <p:cNvSpPr txBox="1"/>
          <p:nvPr/>
        </p:nvSpPr>
        <p:spPr>
          <a:xfrm>
            <a:off x="1927654" y="4506785"/>
            <a:ext cx="9403492" cy="83217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2. Bayesian – Marko</a:t>
            </a:r>
            <a:r>
              <a:rPr lang="en-US" altLang="ko-KR" sz="2400" b="1" dirty="0"/>
              <a:t>v assumption</a:t>
            </a:r>
          </a:p>
          <a:p>
            <a:pPr marL="0" marR="0" indent="0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/>
              <a:t>when predict future, present is important not past. 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17CD44-BF3C-B1D3-E42D-49D75F801E14}"/>
              </a:ext>
            </a:extLst>
          </p:cNvPr>
          <p:cNvSpPr txBox="1"/>
          <p:nvPr/>
        </p:nvSpPr>
        <p:spPr>
          <a:xfrm>
            <a:off x="1927654" y="5774259"/>
            <a:ext cx="9403492" cy="120150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/>
              <a:t>3</a:t>
            </a: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. </a:t>
            </a:r>
            <a:r>
              <a:rPr lang="en-US" altLang="ko-KR" sz="2400" b="1" dirty="0"/>
              <a:t>Task of Graph-Based SLAM</a:t>
            </a:r>
          </a:p>
          <a:p>
            <a:pPr marL="0" marR="0" indent="0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1) Graph construction from raw measurements : front-end</a:t>
            </a:r>
          </a:p>
          <a:p>
            <a:pPr marL="0" marR="0" indent="0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/>
              <a:t>2) Graph optimization from edges : Back-end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369504727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29" y="817302"/>
            <a:ext cx="4471661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Graph-Based SLAM</a:t>
            </a:r>
          </a:p>
        </p:txBody>
      </p:sp>
      <p:sp>
        <p:nvSpPr>
          <p:cNvPr id="198" name="Shape 198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2" name="Shape 120">
            <a:extLst>
              <a:ext uri="{FF2B5EF4-FFF2-40B4-BE49-F238E27FC236}">
                <a16:creationId xmlns:a16="http://schemas.microsoft.com/office/drawing/2014/main" id="{E78F06DB-C3BE-49C2-A68D-A693E1EF659E}"/>
              </a:ext>
            </a:extLst>
          </p:cNvPr>
          <p:cNvSpPr/>
          <p:nvPr/>
        </p:nvSpPr>
        <p:spPr>
          <a:xfrm>
            <a:off x="11509706" y="188723"/>
            <a:ext cx="2701594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8694B5EC-C3C8-D225-3C4B-F8C10597F9A0}"/>
              </a:ext>
            </a:extLst>
          </p:cNvPr>
          <p:cNvSpPr/>
          <p:nvPr/>
        </p:nvSpPr>
        <p:spPr>
          <a:xfrm>
            <a:off x="11509706" y="176366"/>
            <a:ext cx="2701594" cy="370507"/>
          </a:xfrm>
          <a:prstGeom prst="rect">
            <a:avLst/>
          </a:prstGeom>
          <a:solidFill>
            <a:schemeClr val="bg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80C9A8-ACD6-31C6-512D-DA753FDA2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33" y="2579060"/>
            <a:ext cx="6124575" cy="1724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41DFE5-B381-447F-9D19-F20B7696AF79}"/>
              </a:ext>
            </a:extLst>
          </p:cNvPr>
          <p:cNvSpPr txBox="1"/>
          <p:nvPr/>
        </p:nvSpPr>
        <p:spPr>
          <a:xfrm>
            <a:off x="642167" y="4902599"/>
            <a:ext cx="12431282" cy="31700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ko-KR" sz="2000" b="0" i="0" dirty="0">
                <a:solidFill>
                  <a:schemeClr val="tx1"/>
                </a:solidFill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front-end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에 의해 포즈를 계산한 후 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pose graph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를 순차적으로 생성</a:t>
            </a:r>
            <a:endParaRPr lang="en-US" altLang="ko-KR" sz="2000" b="0" i="0" dirty="0">
              <a:solidFill>
                <a:schemeClr val="tx1"/>
              </a:solidFill>
              <a:effectLst/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l">
              <a:buFont typeface="+mj-lt"/>
              <a:buAutoNum type="arabicPeriod"/>
            </a:pPr>
            <a:endParaRPr lang="ko-KR" altLang="en-US" sz="2000" b="0" i="0" dirty="0">
              <a:solidFill>
                <a:schemeClr val="tx1"/>
              </a:solidFill>
              <a:effectLst/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2000" b="0" i="0" dirty="0">
                <a:solidFill>
                  <a:schemeClr val="tx1"/>
                </a:solidFill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로봇이 같은 장소를 재방문하면 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loop detection 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알고리즘이 작동</a:t>
            </a:r>
            <a:endParaRPr lang="en-US" altLang="ko-KR" sz="2000" b="0" i="0" dirty="0">
              <a:solidFill>
                <a:schemeClr val="tx1"/>
              </a:solidFill>
              <a:effectLst/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l">
              <a:buFont typeface="+mj-lt"/>
              <a:buAutoNum type="arabicPeriod"/>
            </a:pPr>
            <a:endParaRPr lang="ko-KR" altLang="en-US" sz="2000" b="0" i="0" dirty="0">
              <a:solidFill>
                <a:schemeClr val="tx1"/>
              </a:solidFill>
              <a:effectLst/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2000" b="0" i="0" dirty="0">
                <a:solidFill>
                  <a:schemeClr val="tx1"/>
                </a:solidFill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루프가 탐지되면 기존 노드 와 새로운 노드 사이에 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loop edge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 생성됨</a:t>
            </a:r>
            <a:endParaRPr lang="en-US" altLang="ko-KR" sz="2000" b="0" i="0" dirty="0">
              <a:solidFill>
                <a:schemeClr val="tx1"/>
              </a:solidFill>
              <a:effectLst/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l">
              <a:buFont typeface="+mj-lt"/>
              <a:buAutoNum type="arabicPeriod"/>
            </a:pPr>
            <a:endParaRPr lang="ko-KR" altLang="en-US" sz="2000" b="0" i="0" dirty="0">
              <a:solidFill>
                <a:schemeClr val="tx1"/>
              </a:solidFill>
              <a:effectLst/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2000" b="0" i="0" dirty="0">
                <a:solidFill>
                  <a:schemeClr val="tx1"/>
                </a:solidFill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loop edge 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사이에 상대 포즈를 예측 값으로 설정하고 두 노드의 센서 데이터를 매칭하여 관측 값을 생성함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</a:p>
          <a:p>
            <a:pPr algn="l">
              <a:buFont typeface="+mj-lt"/>
              <a:buAutoNum type="arabicPeriod"/>
            </a:pPr>
            <a:endParaRPr lang="en-US" altLang="ko-KR" sz="2000" b="0" i="0" dirty="0">
              <a:solidFill>
                <a:schemeClr val="tx1"/>
              </a:solidFill>
              <a:effectLst/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2000" b="0" i="0" dirty="0">
                <a:solidFill>
                  <a:schemeClr val="tx1"/>
                </a:solidFill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back-end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에서 관측 값과 예측 값의 차이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즉 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relative pose 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에러가 최소가 되는 방향으로 에러함수를 최적화한다</a:t>
            </a:r>
          </a:p>
          <a:p>
            <a:pPr algn="l" latinLnBrk="1"/>
            <a:r>
              <a:rPr lang="ko-KR" altLang="en-US" sz="2000" b="0" i="0" dirty="0">
                <a:solidFill>
                  <a:schemeClr val="tx1"/>
                </a:solidFill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 </a:t>
            </a:r>
          </a:p>
        </p:txBody>
      </p:sp>
      <p:pic>
        <p:nvPicPr>
          <p:cNvPr id="2050" name="Picture 2" descr="Graph-diagram of the view-based SLAM system. Colored items represent the estimation of the pose of the robot (x r,t ), at each t. Blank items represent the internal odometer estimation, u t. A set of observed views in the map, x n , are also indicated. The prior for the next SLAM state is defined by our omnidirectional visual odometry, vo t. The observation measurement to the views are expressed by z t,n . ">
            <a:extLst>
              <a:ext uri="{FF2B5EF4-FFF2-40B4-BE49-F238E27FC236}">
                <a16:creationId xmlns:a16="http://schemas.microsoft.com/office/drawing/2014/main" id="{0AE5759E-0977-71A8-1B7B-389D4D81C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911" y="1909760"/>
            <a:ext cx="3793933" cy="253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79953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29" y="817302"/>
            <a:ext cx="4471661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Graph-Based SLAM</a:t>
            </a:r>
          </a:p>
        </p:txBody>
      </p:sp>
      <p:sp>
        <p:nvSpPr>
          <p:cNvPr id="198" name="Shape 198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2" name="Shape 120">
            <a:extLst>
              <a:ext uri="{FF2B5EF4-FFF2-40B4-BE49-F238E27FC236}">
                <a16:creationId xmlns:a16="http://schemas.microsoft.com/office/drawing/2014/main" id="{E78F06DB-C3BE-49C2-A68D-A693E1EF659E}"/>
              </a:ext>
            </a:extLst>
          </p:cNvPr>
          <p:cNvSpPr/>
          <p:nvPr/>
        </p:nvSpPr>
        <p:spPr>
          <a:xfrm>
            <a:off x="11509706" y="188723"/>
            <a:ext cx="2701594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8694B5EC-C3C8-D225-3C4B-F8C10597F9A0}"/>
              </a:ext>
            </a:extLst>
          </p:cNvPr>
          <p:cNvSpPr/>
          <p:nvPr/>
        </p:nvSpPr>
        <p:spPr>
          <a:xfrm>
            <a:off x="11509706" y="176366"/>
            <a:ext cx="2701594" cy="370507"/>
          </a:xfrm>
          <a:prstGeom prst="rect">
            <a:avLst/>
          </a:prstGeom>
          <a:solidFill>
            <a:schemeClr val="bg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B3A42F-DB29-D5AE-0A21-49A309893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29" y="1596069"/>
            <a:ext cx="8048625" cy="554355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FD2874E-BEF3-A13C-4B07-9B7C9CAA5C6E}"/>
              </a:ext>
            </a:extLst>
          </p:cNvPr>
          <p:cNvCxnSpPr/>
          <p:nvPr/>
        </p:nvCxnSpPr>
        <p:spPr>
          <a:xfrm flipV="1">
            <a:off x="6943007" y="2454177"/>
            <a:ext cx="2211860" cy="815546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182B50-3664-B170-30B5-A915C958D986}"/>
              </a:ext>
            </a:extLst>
          </p:cNvPr>
          <p:cNvSpPr txBox="1"/>
          <p:nvPr/>
        </p:nvSpPr>
        <p:spPr>
          <a:xfrm>
            <a:off x="9154867" y="2253534"/>
            <a:ext cx="2434280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i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에서 예측한 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j 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의 위치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sym typeface="Apple SD 산돌고딕 Neo 옅은체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85286BC-2A2F-00EF-FC46-39CDC15B6A6F}"/>
              </a:ext>
            </a:extLst>
          </p:cNvPr>
          <p:cNvCxnSpPr/>
          <p:nvPr/>
        </p:nvCxnSpPr>
        <p:spPr>
          <a:xfrm flipV="1">
            <a:off x="8294012" y="4157150"/>
            <a:ext cx="2211860" cy="815546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78557A-A172-24DC-5811-CAE90A604317}"/>
              </a:ext>
            </a:extLst>
          </p:cNvPr>
          <p:cNvSpPr txBox="1"/>
          <p:nvPr/>
        </p:nvSpPr>
        <p:spPr>
          <a:xfrm>
            <a:off x="10435561" y="3802619"/>
            <a:ext cx="2356022" cy="70906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sym typeface="Apple SD 산돌고딕 Neo 옅은체"/>
              </a:rPr>
              <a:t>예측한 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j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의 위치와 실제 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j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의 위치의 차이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sym typeface="Apple SD 산돌고딕 Neo 옅은체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8D989B0-20EF-3549-5654-8D1AEF2008B5}"/>
              </a:ext>
            </a:extLst>
          </p:cNvPr>
          <p:cNvCxnSpPr/>
          <p:nvPr/>
        </p:nvCxnSpPr>
        <p:spPr>
          <a:xfrm flipV="1">
            <a:off x="6082152" y="1691319"/>
            <a:ext cx="2211860" cy="815546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2CB11F-FC7A-FC1E-30B9-33AC8E63F399}"/>
              </a:ext>
            </a:extLst>
          </p:cNvPr>
          <p:cNvSpPr txBox="1"/>
          <p:nvPr/>
        </p:nvSpPr>
        <p:spPr>
          <a:xfrm>
            <a:off x="8071592" y="1348481"/>
            <a:ext cx="2434280" cy="70906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Information of virtual matrix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3239376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29" y="817302"/>
            <a:ext cx="4471661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Graph-Based SLAM</a:t>
            </a:r>
          </a:p>
        </p:txBody>
      </p:sp>
      <p:sp>
        <p:nvSpPr>
          <p:cNvPr id="198" name="Shape 198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2" name="Shape 120">
            <a:extLst>
              <a:ext uri="{FF2B5EF4-FFF2-40B4-BE49-F238E27FC236}">
                <a16:creationId xmlns:a16="http://schemas.microsoft.com/office/drawing/2014/main" id="{E78F06DB-C3BE-49C2-A68D-A693E1EF659E}"/>
              </a:ext>
            </a:extLst>
          </p:cNvPr>
          <p:cNvSpPr/>
          <p:nvPr/>
        </p:nvSpPr>
        <p:spPr>
          <a:xfrm>
            <a:off x="11509706" y="188723"/>
            <a:ext cx="2701594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8694B5EC-C3C8-D225-3C4B-F8C10597F9A0}"/>
              </a:ext>
            </a:extLst>
          </p:cNvPr>
          <p:cNvSpPr/>
          <p:nvPr/>
        </p:nvSpPr>
        <p:spPr>
          <a:xfrm>
            <a:off x="11509706" y="176366"/>
            <a:ext cx="2701594" cy="370507"/>
          </a:xfrm>
          <a:prstGeom prst="rect">
            <a:avLst/>
          </a:prstGeom>
          <a:solidFill>
            <a:schemeClr val="bg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54722-D71B-D442-BFF3-B19B68B6124C}"/>
              </a:ext>
            </a:extLst>
          </p:cNvPr>
          <p:cNvSpPr txBox="1"/>
          <p:nvPr/>
        </p:nvSpPr>
        <p:spPr>
          <a:xfrm>
            <a:off x="658306" y="1956150"/>
            <a:ext cx="4633784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Likelihood (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우도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가능도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sym typeface="Apple SD 산돌고딕 Neo 옅은체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B1EABE2-B452-AB09-4872-69BEF1DCE996}"/>
              </a:ext>
            </a:extLst>
          </p:cNvPr>
          <p:cNvGrpSpPr/>
          <p:nvPr/>
        </p:nvGrpSpPr>
        <p:grpSpPr>
          <a:xfrm>
            <a:off x="1149179" y="3149253"/>
            <a:ext cx="3361038" cy="2940908"/>
            <a:chOff x="914400" y="3101546"/>
            <a:chExt cx="3361038" cy="2940908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C17B5DD-848A-3602-5917-38A8D1958175}"/>
                </a:ext>
              </a:extLst>
            </p:cNvPr>
            <p:cNvCxnSpPr/>
            <p:nvPr/>
          </p:nvCxnSpPr>
          <p:spPr>
            <a:xfrm>
              <a:off x="914400" y="6042454"/>
              <a:ext cx="3361038" cy="0"/>
            </a:xfrm>
            <a:prstGeom prst="straightConnector1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3DB28FC-AD79-A9F2-B70F-A72488402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" y="3101546"/>
              <a:ext cx="0" cy="2940908"/>
            </a:xfrm>
            <a:prstGeom prst="straightConnector1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50D3962B-8DEB-2A0A-5CCB-1B10CAF1ED66}"/>
              </a:ext>
            </a:extLst>
          </p:cNvPr>
          <p:cNvSpPr/>
          <p:nvPr/>
        </p:nvSpPr>
        <p:spPr>
          <a:xfrm>
            <a:off x="1495170" y="5050525"/>
            <a:ext cx="370700" cy="432484"/>
          </a:xfrm>
          <a:prstGeom prst="mathMultiply">
            <a:avLst/>
          </a:prstGeom>
          <a:blipFill rotWithShape="1">
            <a:blip r:embed="rId4"/>
            <a:srcRect/>
            <a:tile tx="0" ty="0" sx="100000" sy="100000" flip="none" algn="tl"/>
          </a:blip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57D98831-5C63-619F-8189-736F8F5C2E49}"/>
              </a:ext>
            </a:extLst>
          </p:cNvPr>
          <p:cNvSpPr/>
          <p:nvPr/>
        </p:nvSpPr>
        <p:spPr>
          <a:xfrm>
            <a:off x="2953260" y="5062880"/>
            <a:ext cx="370700" cy="432484"/>
          </a:xfrm>
          <a:prstGeom prst="mathMultiply">
            <a:avLst/>
          </a:prstGeom>
          <a:blipFill rotWithShape="1">
            <a:blip r:embed="rId4"/>
            <a:srcRect/>
            <a:tile tx="0" ty="0" sx="100000" sy="100000" flip="none" algn="tl"/>
          </a:blip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BA62BA18-0CF3-EB04-FC03-E1102C665F8D}"/>
              </a:ext>
            </a:extLst>
          </p:cNvPr>
          <p:cNvSpPr/>
          <p:nvPr/>
        </p:nvSpPr>
        <p:spPr>
          <a:xfrm>
            <a:off x="2273651" y="3865218"/>
            <a:ext cx="370698" cy="432484"/>
          </a:xfrm>
          <a:prstGeom prst="mathMultiply">
            <a:avLst/>
          </a:prstGeom>
          <a:blipFill rotWithShape="1">
            <a:blip r:embed="rId4"/>
            <a:srcRect/>
            <a:tile tx="0" ty="0" sx="100000" sy="100000" flip="none" algn="tl"/>
          </a:blip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40EF9677-5D76-F62C-5E76-46D3B18271E6}"/>
              </a:ext>
            </a:extLst>
          </p:cNvPr>
          <p:cNvSpPr/>
          <p:nvPr/>
        </p:nvSpPr>
        <p:spPr>
          <a:xfrm>
            <a:off x="3781174" y="3930413"/>
            <a:ext cx="370700" cy="432484"/>
          </a:xfrm>
          <a:prstGeom prst="mathMultiply">
            <a:avLst/>
          </a:prstGeom>
          <a:blipFill rotWithShape="1">
            <a:blip r:embed="rId4"/>
            <a:srcRect/>
            <a:tile tx="0" ty="0" sx="100000" sy="100000" flip="none" algn="tl"/>
          </a:blip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40C153E7-A60B-36F1-433B-0BF50325665F}"/>
              </a:ext>
            </a:extLst>
          </p:cNvPr>
          <p:cNvSpPr/>
          <p:nvPr/>
        </p:nvSpPr>
        <p:spPr>
          <a:xfrm>
            <a:off x="3138610" y="3229793"/>
            <a:ext cx="370700" cy="432484"/>
          </a:xfrm>
          <a:prstGeom prst="mathMultiply">
            <a:avLst/>
          </a:prstGeom>
          <a:blipFill rotWithShape="1">
            <a:blip r:embed="rId4"/>
            <a:srcRect/>
            <a:tile tx="0" ty="0" sx="100000" sy="100000" flip="none" algn="tl"/>
          </a:blip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05BE041-D283-108F-B37B-19ADD652C360}"/>
              </a:ext>
            </a:extLst>
          </p:cNvPr>
          <p:cNvCxnSpPr/>
          <p:nvPr/>
        </p:nvCxnSpPr>
        <p:spPr>
          <a:xfrm flipV="1">
            <a:off x="1161536" y="2928551"/>
            <a:ext cx="3361038" cy="3149253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E37CAEE-53DB-AD2E-7B31-433EE798DBA1}"/>
              </a:ext>
            </a:extLst>
          </p:cNvPr>
          <p:cNvCxnSpPr/>
          <p:nvPr/>
        </p:nvCxnSpPr>
        <p:spPr>
          <a:xfrm>
            <a:off x="5387546" y="2249125"/>
            <a:ext cx="976184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B776AD-8497-1C99-43F7-0F47CD494074}"/>
              </a:ext>
            </a:extLst>
          </p:cNvPr>
          <p:cNvSpPr txBox="1"/>
          <p:nvPr/>
        </p:nvSpPr>
        <p:spPr>
          <a:xfrm>
            <a:off x="6363730" y="1709928"/>
            <a:ext cx="4633784" cy="107839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모델을 잘 설명하면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우도 값이 커짐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sym typeface="Apple SD 산돌고딕 Neo 옅은체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E5B3AD-796F-89DB-EF85-D096B6609CE9}"/>
              </a:ext>
            </a:extLst>
          </p:cNvPr>
          <p:cNvSpPr txBox="1"/>
          <p:nvPr/>
        </p:nvSpPr>
        <p:spPr>
          <a:xfrm>
            <a:off x="5038980" y="3906814"/>
            <a:ext cx="9517280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Likelihood (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우도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가능도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 vs Probability (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확률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sym typeface="Apple SD 산돌고딕 Neo 옅은체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A5E962-C711-0382-05F3-E71CD33BDCD0}"/>
              </a:ext>
            </a:extLst>
          </p:cNvPr>
          <p:cNvSpPr txBox="1"/>
          <p:nvPr/>
        </p:nvSpPr>
        <p:spPr>
          <a:xfrm>
            <a:off x="5980669" y="4982257"/>
            <a:ext cx="7809469" cy="157083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Likelihood :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-&gt;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추정치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Probability :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추정치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-&gt;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48503411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2878</Words>
  <Application>Microsoft Office PowerPoint</Application>
  <PresentationFormat>사용자 지정</PresentationFormat>
  <Paragraphs>346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Apple SD 산돌고딕 Neo 세미볼드체</vt:lpstr>
      <vt:lpstr>Apple SD 산돌고딕 Neo 옅은체</vt:lpstr>
      <vt:lpstr>Dinbol</vt:lpstr>
      <vt:lpstr>Helvetica Light</vt:lpstr>
      <vt:lpstr>Helvetica Neue</vt:lpstr>
      <vt:lpstr>noto</vt:lpstr>
      <vt:lpstr>Noto Sans KR</vt:lpstr>
      <vt:lpstr>나눔스퀘어OTF ExtraBold</vt:lpstr>
      <vt:lpstr>맑은 고딕</vt:lpstr>
      <vt:lpstr>Noto Sans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고대걸</dc:creator>
  <cp:lastModifiedBy>(학생) 고대걸 (기계항공및원자력공학부)</cp:lastModifiedBy>
  <cp:revision>38</cp:revision>
  <dcterms:modified xsi:type="dcterms:W3CDTF">2023-02-13T05:50:28Z</dcterms:modified>
</cp:coreProperties>
</file>