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302" r:id="rId7"/>
    <p:sldId id="303" r:id="rId8"/>
    <p:sldId id="304" r:id="rId9"/>
    <p:sldId id="314" r:id="rId10"/>
    <p:sldId id="312" r:id="rId11"/>
    <p:sldId id="313" r:id="rId12"/>
    <p:sldId id="315" r:id="rId13"/>
    <p:sldId id="316" r:id="rId14"/>
    <p:sldId id="317" r:id="rId15"/>
    <p:sldId id="320" r:id="rId16"/>
    <p:sldId id="318" r:id="rId17"/>
    <p:sldId id="321" r:id="rId18"/>
    <p:sldId id="326" r:id="rId19"/>
    <p:sldId id="324" r:id="rId20"/>
    <p:sldId id="327" r:id="rId21"/>
    <p:sldId id="322" r:id="rId22"/>
    <p:sldId id="309" r:id="rId23"/>
    <p:sldId id="329" r:id="rId24"/>
    <p:sldId id="328" r:id="rId25"/>
    <p:sldId id="310" r:id="rId26"/>
    <p:sldId id="280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맑은 고딕" panose="020B0503020000020004" pitchFamily="50" charset="-127"/>
      <p:regular r:id="rId29"/>
      <p:bold r:id="rId30"/>
    </p:embeddedFont>
    <p:embeddedFont>
      <p:font typeface="Noto Sans Symbols" pitchFamily="2" charset="0"/>
      <p:regular r:id="rId31"/>
      <p:bold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K0SBNd3JC57ZlfgvJnFu7AJlS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118" autoAdjust="0"/>
  </p:normalViewPr>
  <p:slideViewPr>
    <p:cSldViewPr snapToGrid="0">
      <p:cViewPr varScale="1">
        <p:scale>
          <a:sx n="107" d="100"/>
          <a:sy n="107" d="100"/>
        </p:scale>
        <p:origin x="106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885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 파란색 선 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578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초록선</a:t>
            </a: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105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943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Bundle Adjustment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여러 장의 이미지에서 추출한 특징점과 해당 특징점이 나타내는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3D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지점들을 최적화하여 카메라의 위치 및 자세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3D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지점들의 좌표를 동시에 추정하는 방법입니다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이를 통해 정확한 카메라 위치 및 자세를 파악할 수 있으며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3D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지점의 좌표 추정을 통해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3D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재구성과 같은 다양한 응용이 가능해집니다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07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193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712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82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89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04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BA, GROUND </a:t>
            </a:r>
            <a:r>
              <a:rPr lang="ko-KR" altLang="en-US" dirty="0"/>
              <a:t>제거 같은 과정 거치면 아래그림</a:t>
            </a: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04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581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402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33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1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11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45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004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170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5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4336496"/>
            <a:ext cx="12192000" cy="100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Geol. Ko</a:t>
            </a:r>
            <a:endParaRPr lang="en-US" sz="2400" dirty="0">
              <a:ea typeface="Tahoma" panose="020B060403050404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1742124"/>
            <a:ext cx="12192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Cube-SLAM 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Monocular 3D Object SLAM</a:t>
            </a:r>
          </a:p>
        </p:txBody>
      </p:sp>
      <p:cxnSp>
        <p:nvCxnSpPr>
          <p:cNvPr id="90" name="Google Shape;90;p1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" name="Google Shape;91;p1"/>
          <p:cNvCxnSpPr/>
          <p:nvPr/>
        </p:nvCxnSpPr>
        <p:spPr>
          <a:xfrm rot="10800000" flipH="1">
            <a:off x="539497" y="3513523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Image 3D Object Detection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3D box proposal generation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170A999B-DC71-47CD-3309-47A56080A936}"/>
              </a:ext>
            </a:extLst>
          </p:cNvPr>
          <p:cNvSpPr/>
          <p:nvPr/>
        </p:nvSpPr>
        <p:spPr>
          <a:xfrm>
            <a:off x="916543" y="2358893"/>
            <a:ext cx="76157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Ground Objects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E3C461-B673-76E4-E64C-F5B5F41B55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5" r="62329"/>
          <a:stretch/>
        </p:blipFill>
        <p:spPr>
          <a:xfrm>
            <a:off x="7896725" y="1578103"/>
            <a:ext cx="2899905" cy="3033422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6C39581D-1FA1-2B0E-01C8-B521B048945C}"/>
              </a:ext>
            </a:extLst>
          </p:cNvPr>
          <p:cNvSpPr/>
          <p:nvPr/>
        </p:nvSpPr>
        <p:spPr>
          <a:xfrm rot="8502483">
            <a:off x="8274838" y="4046290"/>
            <a:ext cx="957212" cy="188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1079AC-C66C-3937-155A-43574F12B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213" y="3368410"/>
            <a:ext cx="4099093" cy="1243115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505555-46CB-48DC-4163-829FCE92365B}"/>
              </a:ext>
            </a:extLst>
          </p:cNvPr>
          <p:cNvCxnSpPr>
            <a:cxnSpLocks/>
          </p:cNvCxnSpPr>
          <p:nvPr/>
        </p:nvCxnSpPr>
        <p:spPr>
          <a:xfrm>
            <a:off x="2770096" y="4374774"/>
            <a:ext cx="1685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931C21-D49D-1F48-D8EA-56287B43E44A}"/>
              </a:ext>
            </a:extLst>
          </p:cNvPr>
          <p:cNvCxnSpPr>
            <a:cxnSpLocks/>
          </p:cNvCxnSpPr>
          <p:nvPr/>
        </p:nvCxnSpPr>
        <p:spPr>
          <a:xfrm>
            <a:off x="3365135" y="3532092"/>
            <a:ext cx="6633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2A3064B-9064-58D6-8082-8A78D6618B49}"/>
              </a:ext>
            </a:extLst>
          </p:cNvPr>
          <p:cNvCxnSpPr/>
          <p:nvPr/>
        </p:nvCxnSpPr>
        <p:spPr>
          <a:xfrm flipV="1">
            <a:off x="3612776" y="3094814"/>
            <a:ext cx="573742" cy="334186"/>
          </a:xfrm>
          <a:prstGeom prst="straightConnector1">
            <a:avLst/>
          </a:prstGeom>
          <a:ln w="28575">
            <a:solidFill>
              <a:srgbClr val="2E2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C03556D-E90D-434C-D958-85571A8EFF53}"/>
              </a:ext>
            </a:extLst>
          </p:cNvPr>
          <p:cNvCxnSpPr>
            <a:cxnSpLocks/>
          </p:cNvCxnSpPr>
          <p:nvPr/>
        </p:nvCxnSpPr>
        <p:spPr>
          <a:xfrm flipH="1">
            <a:off x="3160296" y="4464960"/>
            <a:ext cx="227892" cy="243543"/>
          </a:xfrm>
          <a:prstGeom prst="straightConnector1">
            <a:avLst/>
          </a:prstGeom>
          <a:ln w="28575">
            <a:solidFill>
              <a:srgbClr val="2E2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14764A-A646-5BFE-F37F-4FC7F36FBC99}"/>
              </a:ext>
            </a:extLst>
          </p:cNvPr>
          <p:cNvSpPr txBox="1"/>
          <p:nvPr/>
        </p:nvSpPr>
        <p:spPr>
          <a:xfrm>
            <a:off x="4208929" y="2810531"/>
            <a:ext cx="1640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</a:t>
            </a:r>
            <a:r>
              <a:rPr lang="en-US" altLang="ko-KR" dirty="0"/>
              <a:t>-world </a:t>
            </a:r>
            <a:r>
              <a:rPr lang="ko-KR" altLang="en-US" dirty="0"/>
              <a:t>거리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4288A8-C603-6517-F6FE-0115E7B66A6A}"/>
              </a:ext>
            </a:extLst>
          </p:cNvPr>
          <p:cNvSpPr txBox="1"/>
          <p:nvPr/>
        </p:nvSpPr>
        <p:spPr>
          <a:xfrm>
            <a:off x="5849470" y="4583815"/>
            <a:ext cx="289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Back-projection of p5 ( </a:t>
            </a:r>
            <a:r>
              <a:rPr lang="ko-KR" altLang="en-US" dirty="0"/>
              <a:t>벡터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40CB2D-A0F0-A24A-7CDB-B89EF387C0A4}"/>
              </a:ext>
            </a:extLst>
          </p:cNvPr>
          <p:cNvSpPr txBox="1"/>
          <p:nvPr/>
        </p:nvSpPr>
        <p:spPr>
          <a:xfrm>
            <a:off x="2074217" y="4849490"/>
            <a:ext cx="343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 of Back-projection of p5 ( </a:t>
            </a:r>
            <a:r>
              <a:rPr lang="ko-KR" altLang="en-US" dirty="0"/>
              <a:t>스칼라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0AA2952-2DAC-A0FB-5B3D-F720DFEF4F25}"/>
              </a:ext>
            </a:extLst>
          </p:cNvPr>
          <p:cNvCxnSpPr>
            <a:cxnSpLocks/>
          </p:cNvCxnSpPr>
          <p:nvPr/>
        </p:nvCxnSpPr>
        <p:spPr>
          <a:xfrm>
            <a:off x="4598895" y="4204446"/>
            <a:ext cx="9054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2E62D0-7E1F-97E5-C64C-FA99E9B8A9BD}"/>
              </a:ext>
            </a:extLst>
          </p:cNvPr>
          <p:cNvCxnSpPr>
            <a:cxnSpLocks/>
          </p:cNvCxnSpPr>
          <p:nvPr/>
        </p:nvCxnSpPr>
        <p:spPr>
          <a:xfrm>
            <a:off x="5339054" y="4309300"/>
            <a:ext cx="373148" cy="243543"/>
          </a:xfrm>
          <a:prstGeom prst="straightConnector1">
            <a:avLst/>
          </a:prstGeom>
          <a:ln w="28575">
            <a:solidFill>
              <a:srgbClr val="2E2E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Image 3D Object Detection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Proposal scoring 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170A999B-DC71-47CD-3309-47A56080A936}"/>
              </a:ext>
            </a:extLst>
          </p:cNvPr>
          <p:cNvSpPr/>
          <p:nvPr/>
        </p:nvSpPr>
        <p:spPr>
          <a:xfrm>
            <a:off x="916543" y="3688236"/>
            <a:ext cx="76157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 Distance error 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B79C7E-BBF9-AD78-CE3E-2967E4C1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7" y="2627096"/>
            <a:ext cx="7477125" cy="704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C1A0D1-93AF-6F0A-B69F-7FB3171F9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501" y="3591168"/>
            <a:ext cx="15906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8C817-5A20-6D39-A981-F03984C5F02B}"/>
              </a:ext>
            </a:extLst>
          </p:cNvPr>
          <p:cNvSpPr txBox="1"/>
          <p:nvPr/>
        </p:nvSpPr>
        <p:spPr>
          <a:xfrm>
            <a:off x="1461246" y="4400816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세로 모서리에 </a:t>
            </a:r>
            <a:r>
              <a:rPr lang="en-US" altLang="ko-KR" dirty="0"/>
              <a:t>10</a:t>
            </a:r>
            <a:r>
              <a:rPr lang="ko-KR" altLang="en-US" dirty="0"/>
              <a:t>개의 점들을 찍어서 길이 </a:t>
            </a:r>
            <a:r>
              <a:rPr lang="en-US" altLang="ko-KR" dirty="0"/>
              <a:t>map</a:t>
            </a:r>
            <a:r>
              <a:rPr lang="ko-KR" altLang="en-US" dirty="0"/>
              <a:t> 을 형성한 뒤에 더해서 </a:t>
            </a:r>
            <a:r>
              <a:rPr lang="en-US" altLang="ko-KR" dirty="0"/>
              <a:t>2D box </a:t>
            </a:r>
            <a:r>
              <a:rPr lang="ko-KR" altLang="en-US" dirty="0"/>
              <a:t>대각선으로 나눈다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값이 작을 수록 좋다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1EA0E4-75B3-8E41-60A7-599516C3D0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616" y="1548288"/>
            <a:ext cx="3223092" cy="25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9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Image 3D Object Detection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Proposal scoring 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170A999B-DC71-47CD-3309-47A56080A936}"/>
              </a:ext>
            </a:extLst>
          </p:cNvPr>
          <p:cNvSpPr/>
          <p:nvPr/>
        </p:nvSpPr>
        <p:spPr>
          <a:xfrm>
            <a:off x="916543" y="3688236"/>
            <a:ext cx="761571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da-DK" altLang="ko-KR" sz="1800" dirty="0"/>
              <a:t>Angle alignment error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B79C7E-BBF9-AD78-CE3E-2967E4C1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3" y="2671395"/>
            <a:ext cx="7477125" cy="704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B313D2-C9CC-E1B4-E53C-DE66D6FC01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60"/>
          <a:stretch/>
        </p:blipFill>
        <p:spPr>
          <a:xfrm>
            <a:off x="3697382" y="3543406"/>
            <a:ext cx="1869699" cy="68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468BF2-3797-F43E-CF1A-0152F32ED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324" y="4454040"/>
            <a:ext cx="7286625" cy="152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A6AF65-8E3E-3A0B-83C8-51F49570C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299" y="1604317"/>
            <a:ext cx="3223092" cy="250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1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Image 3D Object Detection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Proposal scoring 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170A999B-DC71-47CD-3309-47A56080A936}"/>
              </a:ext>
            </a:extLst>
          </p:cNvPr>
          <p:cNvSpPr/>
          <p:nvPr/>
        </p:nvSpPr>
        <p:spPr>
          <a:xfrm>
            <a:off x="916543" y="3688236"/>
            <a:ext cx="761571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Shape error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B79C7E-BBF9-AD78-CE3E-2967E4C1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5" y="2724026"/>
            <a:ext cx="7477125" cy="704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0BEE9B-3F8E-F332-03BE-342655B84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464" y="3688058"/>
            <a:ext cx="1447800" cy="428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67713E-8A92-28DB-94F0-B89D37969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501" y="4327711"/>
            <a:ext cx="3057525" cy="542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E84962-0BA6-531D-A1C4-F43701284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411" y="1677641"/>
            <a:ext cx="3223092" cy="250341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6E994F-032D-705C-47A8-B2A13B1C1C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2879"/>
          <a:stretch/>
        </p:blipFill>
        <p:spPr>
          <a:xfrm>
            <a:off x="2570501" y="4960671"/>
            <a:ext cx="3181350" cy="365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958EE7-5E96-73D4-A34E-9463B95CB138}"/>
              </a:ext>
            </a:extLst>
          </p:cNvPr>
          <p:cNvSpPr txBox="1"/>
          <p:nvPr/>
        </p:nvSpPr>
        <p:spPr>
          <a:xfrm>
            <a:off x="2378359" y="5528928"/>
            <a:ext cx="353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Threshold : 1, s &lt; threshold =&gt; no</a:t>
            </a:r>
            <a:r>
              <a:rPr lang="ko-KR" altLang="en-US" dirty="0"/>
              <a:t> </a:t>
            </a:r>
            <a:r>
              <a:rPr lang="en-US" altLang="ko-KR" dirty="0"/>
              <a:t>penalty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11C01-3A97-8CE0-5490-6D2067D32E93}"/>
              </a:ext>
            </a:extLst>
          </p:cNvPr>
          <p:cNvSpPr txBox="1"/>
          <p:nvPr/>
        </p:nvSpPr>
        <p:spPr>
          <a:xfrm>
            <a:off x="6542389" y="5037966"/>
            <a:ext cx="377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dx, </a:t>
            </a:r>
            <a:r>
              <a:rPr lang="en-US" altLang="ko-KR" dirty="0" err="1"/>
              <a:t>dy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cuboid</a:t>
            </a:r>
            <a:r>
              <a:rPr lang="ko-KR" altLang="en-US" dirty="0"/>
              <a:t> 중심 </a:t>
            </a:r>
            <a:r>
              <a:rPr lang="en-US" altLang="ko-KR" dirty="0"/>
              <a:t>pose </a:t>
            </a:r>
            <a:r>
              <a:rPr lang="ko-KR" altLang="en-US" dirty="0"/>
              <a:t>에서 부터의 거리</a:t>
            </a:r>
          </a:p>
        </p:txBody>
      </p:sp>
    </p:spTree>
    <p:extLst>
      <p:ext uri="{BB962C8B-B14F-4D97-AF65-F5344CB8AC3E}">
        <p14:creationId xmlns:p14="http://schemas.microsoft.com/office/powerpoint/2010/main" val="404993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Object SLAM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Bundle Adjustment Formulation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328311-2C2E-C36F-0F67-0D68DDC4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934" y="2464965"/>
            <a:ext cx="5835184" cy="13440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5706B5-DF35-6E14-6CFC-7ADE5DE5F1AA}"/>
              </a:ext>
            </a:extLst>
          </p:cNvPr>
          <p:cNvCxnSpPr/>
          <p:nvPr/>
        </p:nvCxnSpPr>
        <p:spPr>
          <a:xfrm flipV="1">
            <a:off x="5701553" y="2026024"/>
            <a:ext cx="645459" cy="45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881CE8-CD5A-7528-4BF7-9BACF5477AED}"/>
              </a:ext>
            </a:extLst>
          </p:cNvPr>
          <p:cNvCxnSpPr>
            <a:cxnSpLocks/>
          </p:cNvCxnSpPr>
          <p:nvPr/>
        </p:nvCxnSpPr>
        <p:spPr>
          <a:xfrm>
            <a:off x="5759440" y="3821464"/>
            <a:ext cx="394446" cy="43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615A64-5C37-A678-7386-1938B177DC78}"/>
              </a:ext>
            </a:extLst>
          </p:cNvPr>
          <p:cNvCxnSpPr>
            <a:cxnSpLocks/>
          </p:cNvCxnSpPr>
          <p:nvPr/>
        </p:nvCxnSpPr>
        <p:spPr>
          <a:xfrm>
            <a:off x="3770080" y="3852034"/>
            <a:ext cx="394446" cy="43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6277FF-308D-E363-5D6E-129A3B069D75}"/>
              </a:ext>
            </a:extLst>
          </p:cNvPr>
          <p:cNvSpPr txBox="1"/>
          <p:nvPr/>
        </p:nvSpPr>
        <p:spPr>
          <a:xfrm>
            <a:off x="6400802" y="1738685"/>
            <a:ext cx="2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– object error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09D0E-7FC1-4C63-078E-3FB8891EC613}"/>
              </a:ext>
            </a:extLst>
          </p:cNvPr>
          <p:cNvSpPr txBox="1"/>
          <p:nvPr/>
        </p:nvSpPr>
        <p:spPr>
          <a:xfrm>
            <a:off x="3488988" y="4382411"/>
            <a:ext cx="2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– point error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0A489-56B0-5BA6-DC52-F19EC7F18FC1}"/>
              </a:ext>
            </a:extLst>
          </p:cNvPr>
          <p:cNvSpPr txBox="1"/>
          <p:nvPr/>
        </p:nvSpPr>
        <p:spPr>
          <a:xfrm>
            <a:off x="6095999" y="4382410"/>
            <a:ext cx="244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– point error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3125BA7-9AC3-335F-D075-9777A9C9F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879" y="2401864"/>
            <a:ext cx="4197635" cy="170007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06031A-67E7-4A3F-445E-89CA834D39E0}"/>
              </a:ext>
            </a:extLst>
          </p:cNvPr>
          <p:cNvCxnSpPr>
            <a:cxnSpLocks/>
          </p:cNvCxnSpPr>
          <p:nvPr/>
        </p:nvCxnSpPr>
        <p:spPr>
          <a:xfrm>
            <a:off x="7999986" y="2074837"/>
            <a:ext cx="346155" cy="62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48D084-12FD-3093-FFB0-BC99E0F43783}"/>
              </a:ext>
            </a:extLst>
          </p:cNvPr>
          <p:cNvCxnSpPr>
            <a:cxnSpLocks/>
          </p:cNvCxnSpPr>
          <p:nvPr/>
        </p:nvCxnSpPr>
        <p:spPr>
          <a:xfrm flipV="1">
            <a:off x="7822970" y="3852034"/>
            <a:ext cx="3639544" cy="68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CBB2CB-323B-3B5C-BE8C-10A71FDE20DA}"/>
              </a:ext>
            </a:extLst>
          </p:cNvPr>
          <p:cNvCxnSpPr>
            <a:cxnSpLocks/>
          </p:cNvCxnSpPr>
          <p:nvPr/>
        </p:nvCxnSpPr>
        <p:spPr>
          <a:xfrm flipV="1">
            <a:off x="11426469" y="3251900"/>
            <a:ext cx="371084" cy="6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397080-D975-FB02-804E-6F38C5787FE7}"/>
              </a:ext>
            </a:extLst>
          </p:cNvPr>
          <p:cNvCxnSpPr>
            <a:cxnSpLocks/>
          </p:cNvCxnSpPr>
          <p:nvPr/>
        </p:nvCxnSpPr>
        <p:spPr>
          <a:xfrm flipH="1" flipV="1">
            <a:off x="11373830" y="3040812"/>
            <a:ext cx="423723" cy="21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FF4AE00-87B4-060C-06BB-64A79A011AF8}"/>
              </a:ext>
            </a:extLst>
          </p:cNvPr>
          <p:cNvCxnSpPr/>
          <p:nvPr/>
        </p:nvCxnSpPr>
        <p:spPr>
          <a:xfrm flipV="1">
            <a:off x="8779256" y="2932112"/>
            <a:ext cx="2319050" cy="4940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574A35D-4E27-1934-D1F2-45D991F53339}"/>
              </a:ext>
            </a:extLst>
          </p:cNvPr>
          <p:cNvCxnSpPr/>
          <p:nvPr/>
        </p:nvCxnSpPr>
        <p:spPr>
          <a:xfrm>
            <a:off x="5280212" y="4536298"/>
            <a:ext cx="3569145" cy="78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19D99E9-C4D6-7C1E-839D-71F8B9427972}"/>
              </a:ext>
            </a:extLst>
          </p:cNvPr>
          <p:cNvCxnSpPr>
            <a:cxnSpLocks/>
          </p:cNvCxnSpPr>
          <p:nvPr/>
        </p:nvCxnSpPr>
        <p:spPr>
          <a:xfrm flipV="1">
            <a:off x="8807540" y="3512838"/>
            <a:ext cx="431453" cy="181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8EE7DF4E-348C-0621-DBA5-0F80AC1C7A18}"/>
              </a:ext>
            </a:extLst>
          </p:cNvPr>
          <p:cNvSpPr/>
          <p:nvPr/>
        </p:nvSpPr>
        <p:spPr>
          <a:xfrm>
            <a:off x="1174376" y="5325035"/>
            <a:ext cx="1326777" cy="507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30B074-FB92-7909-7794-96E277DDBF18}"/>
              </a:ext>
            </a:extLst>
          </p:cNvPr>
          <p:cNvSpPr txBox="1"/>
          <p:nvPr/>
        </p:nvSpPr>
        <p:spPr>
          <a:xfrm>
            <a:off x="2944420" y="5414724"/>
            <a:ext cx="505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Gauss-newton method or Levenberg-Marquardt algorithm</a:t>
            </a:r>
            <a:endParaRPr lang="ko-KR" altLang="en-US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5913BC35-8A93-AAE7-6B93-90A96AF0F0D4}"/>
              </a:ext>
            </a:extLst>
          </p:cNvPr>
          <p:cNvSpPr/>
          <p:nvPr/>
        </p:nvSpPr>
        <p:spPr>
          <a:xfrm>
            <a:off x="7625079" y="5632085"/>
            <a:ext cx="1326777" cy="507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7E7A68-5A4A-E66C-69D6-976061696F7A}"/>
              </a:ext>
            </a:extLst>
          </p:cNvPr>
          <p:cNvSpPr txBox="1"/>
          <p:nvPr/>
        </p:nvSpPr>
        <p:spPr>
          <a:xfrm>
            <a:off x="9136172" y="5552107"/>
            <a:ext cx="2869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Object, point, camera pose</a:t>
            </a:r>
            <a:r>
              <a:rPr lang="ko-KR" altLang="en-US" dirty="0"/>
              <a:t>를 포함한 </a:t>
            </a:r>
            <a:r>
              <a:rPr lang="en-US" altLang="ko-KR" dirty="0"/>
              <a:t>bundle adjustment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61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Object SLAM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Measurement Errors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2" name="Google Shape;104;p2">
            <a:extLst>
              <a:ext uri="{FF2B5EF4-FFF2-40B4-BE49-F238E27FC236}">
                <a16:creationId xmlns:a16="http://schemas.microsoft.com/office/drawing/2014/main" id="{719ED882-A979-6444-482D-45DF83648494}"/>
              </a:ext>
            </a:extLst>
          </p:cNvPr>
          <p:cNvSpPr/>
          <p:nvPr/>
        </p:nvSpPr>
        <p:spPr>
          <a:xfrm>
            <a:off x="916543" y="2358894"/>
            <a:ext cx="38078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Camera – Object measurement 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4A253D-EF4A-0414-8554-439D41DD3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01" y="3067429"/>
            <a:ext cx="61722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5C8168-8E8E-A1E2-D280-DF31CE409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301" y="4166504"/>
            <a:ext cx="4857750" cy="1685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F0342E-0379-9A7D-B8CF-D628B85B7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644" y="4556591"/>
            <a:ext cx="2705100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5900F7-5EAD-0524-F01A-FD02D910CF88}"/>
              </a:ext>
            </a:extLst>
          </p:cNvPr>
          <p:cNvSpPr txBox="1"/>
          <p:nvPr/>
        </p:nvSpPr>
        <p:spPr>
          <a:xfrm>
            <a:off x="445444" y="3173006"/>
            <a:ext cx="124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3D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F960B-04DF-AE68-D000-7AFFB8D9E715}"/>
              </a:ext>
            </a:extLst>
          </p:cNvPr>
          <p:cNvSpPr txBox="1"/>
          <p:nvPr/>
        </p:nvSpPr>
        <p:spPr>
          <a:xfrm>
            <a:off x="445444" y="4507365"/>
            <a:ext cx="124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2D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0505D-FA5D-D2DA-7120-405C2206D163}"/>
              </a:ext>
            </a:extLst>
          </p:cNvPr>
          <p:cNvSpPr txBox="1"/>
          <p:nvPr/>
        </p:nvSpPr>
        <p:spPr>
          <a:xfrm>
            <a:off x="4691401" y="1385900"/>
            <a:ext cx="3875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Tc : </a:t>
            </a:r>
            <a:r>
              <a:rPr lang="ko-KR" altLang="en-US" dirty="0"/>
              <a:t>카메라 포즈</a:t>
            </a:r>
            <a:endParaRPr lang="en-US" altLang="ko-KR" dirty="0"/>
          </a:p>
          <a:p>
            <a:r>
              <a:rPr lang="en-US" altLang="ko-KR" dirty="0"/>
              <a:t>To : Transform to</a:t>
            </a:r>
            <a:r>
              <a:rPr lang="ko-KR" altLang="en-US" dirty="0"/>
              <a:t> </a:t>
            </a:r>
            <a:r>
              <a:rPr lang="en-US" altLang="ko-KR" dirty="0"/>
              <a:t>cuboid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</a:p>
          <a:p>
            <a:r>
              <a:rPr lang="ko-KR" altLang="en-US" dirty="0" err="1"/>
              <a:t>아래첨자</a:t>
            </a:r>
            <a:r>
              <a:rPr lang="ko-KR" altLang="en-US" dirty="0"/>
              <a:t> </a:t>
            </a:r>
            <a:r>
              <a:rPr lang="en-US" altLang="ko-KR" dirty="0"/>
              <a:t>c : camera</a:t>
            </a:r>
          </a:p>
          <a:p>
            <a:r>
              <a:rPr lang="ko-KR" altLang="en-US" dirty="0" err="1"/>
              <a:t>아래첨자</a:t>
            </a:r>
            <a:r>
              <a:rPr lang="ko-KR" altLang="en-US" dirty="0"/>
              <a:t> </a:t>
            </a:r>
            <a:r>
              <a:rPr lang="en-US" altLang="ko-KR" dirty="0"/>
              <a:t>o : object </a:t>
            </a:r>
          </a:p>
          <a:p>
            <a:r>
              <a:rPr lang="ko-KR" altLang="en-US" dirty="0" err="1"/>
              <a:t>아래첨자</a:t>
            </a:r>
            <a:r>
              <a:rPr lang="ko-KR" altLang="en-US" dirty="0"/>
              <a:t> </a:t>
            </a:r>
            <a:r>
              <a:rPr lang="en-US" altLang="ko-KR" dirty="0"/>
              <a:t>om : object measurement </a:t>
            </a:r>
          </a:p>
          <a:p>
            <a:r>
              <a:rPr lang="ko-KR" altLang="en-US" dirty="0" err="1"/>
              <a:t>아래첨자</a:t>
            </a:r>
            <a:r>
              <a:rPr lang="ko-KR" altLang="en-US" dirty="0"/>
              <a:t> </a:t>
            </a:r>
            <a:r>
              <a:rPr lang="en-US" altLang="ko-KR" dirty="0"/>
              <a:t>m : measurement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)min : 8</a:t>
            </a:r>
            <a:r>
              <a:rPr lang="ko-KR" altLang="en-US" dirty="0"/>
              <a:t>개의 </a:t>
            </a:r>
            <a:r>
              <a:rPr lang="ko-KR" altLang="en-US" dirty="0" err="1"/>
              <a:t>코너중에서</a:t>
            </a:r>
            <a:r>
              <a:rPr lang="ko-KR" altLang="en-US" dirty="0"/>
              <a:t> 젤 작은 </a:t>
            </a:r>
            <a:r>
              <a:rPr lang="en-US" altLang="ko-KR" dirty="0" err="1"/>
              <a:t>xy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u,v</a:t>
            </a:r>
            <a:r>
              <a:rPr lang="en-US" altLang="ko-KR" dirty="0"/>
              <a:t>)max : 8</a:t>
            </a:r>
            <a:r>
              <a:rPr lang="ko-KR" altLang="en-US" dirty="0"/>
              <a:t>개의 </a:t>
            </a:r>
            <a:r>
              <a:rPr lang="ko-KR" altLang="en-US" dirty="0" err="1"/>
              <a:t>코너중에서</a:t>
            </a:r>
            <a:r>
              <a:rPr lang="ko-KR" altLang="en-US" dirty="0"/>
              <a:t> 젤 큰 </a:t>
            </a:r>
            <a:r>
              <a:rPr lang="en-US" altLang="ko-KR" dirty="0" err="1"/>
              <a:t>xy</a:t>
            </a:r>
            <a:r>
              <a:rPr lang="ko-KR" altLang="en-US" dirty="0"/>
              <a:t>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591E91-BB30-D6D1-1EE2-D2419EE23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364" y="2954588"/>
            <a:ext cx="4197635" cy="17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4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62394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Object SLAM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Measurement Errors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2" name="Google Shape;104;p2">
            <a:extLst>
              <a:ext uri="{FF2B5EF4-FFF2-40B4-BE49-F238E27FC236}">
                <a16:creationId xmlns:a16="http://schemas.microsoft.com/office/drawing/2014/main" id="{719ED882-A979-6444-482D-45DF83648494}"/>
              </a:ext>
            </a:extLst>
          </p:cNvPr>
          <p:cNvSpPr/>
          <p:nvPr/>
        </p:nvSpPr>
        <p:spPr>
          <a:xfrm>
            <a:off x="916543" y="2358894"/>
            <a:ext cx="38078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– Point measurement 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CF3443-FDD2-9C87-1FDC-38CD46AB9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779" y="3282183"/>
            <a:ext cx="4838700" cy="92392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38339E-4C76-2679-5CD0-401E3AE5E2CF}"/>
              </a:ext>
            </a:extLst>
          </p:cNvPr>
          <p:cNvCxnSpPr>
            <a:cxnSpLocks/>
          </p:cNvCxnSpPr>
          <p:nvPr/>
        </p:nvCxnSpPr>
        <p:spPr>
          <a:xfrm>
            <a:off x="5593976" y="4034118"/>
            <a:ext cx="797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0BF793-6E2C-B7E8-4CB6-CD7B5D1E5C36}"/>
              </a:ext>
            </a:extLst>
          </p:cNvPr>
          <p:cNvCxnSpPr/>
          <p:nvPr/>
        </p:nvCxnSpPr>
        <p:spPr>
          <a:xfrm>
            <a:off x="5970494" y="4096871"/>
            <a:ext cx="510988" cy="65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54A020-04EA-A65F-8DB5-B7592B00C1DE}"/>
              </a:ext>
            </a:extLst>
          </p:cNvPr>
          <p:cNvSpPr txBox="1"/>
          <p:nvPr/>
        </p:nvSpPr>
        <p:spPr>
          <a:xfrm>
            <a:off x="6391834" y="4878935"/>
            <a:ext cx="316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포인트를 </a:t>
            </a:r>
            <a:r>
              <a:rPr lang="en-US" altLang="ko-KR" dirty="0"/>
              <a:t>cuboid frame</a:t>
            </a:r>
            <a:r>
              <a:rPr lang="ko-KR" altLang="en-US" dirty="0"/>
              <a:t>으로 올린다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5A2C9D-BDAC-01A2-9539-E3A9787EE41D}"/>
              </a:ext>
            </a:extLst>
          </p:cNvPr>
          <p:cNvCxnSpPr/>
          <p:nvPr/>
        </p:nvCxnSpPr>
        <p:spPr>
          <a:xfrm flipV="1">
            <a:off x="5017890" y="2340558"/>
            <a:ext cx="972366" cy="129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670529-C2FC-C0D8-B3D2-885033B6092B}"/>
              </a:ext>
            </a:extLst>
          </p:cNvPr>
          <p:cNvSpPr txBox="1"/>
          <p:nvPr/>
        </p:nvSpPr>
        <p:spPr>
          <a:xfrm>
            <a:off x="5990256" y="1950132"/>
            <a:ext cx="128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Why?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16993C-EF67-D42A-493D-70DDC3A24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685" y="1580568"/>
            <a:ext cx="4197635" cy="17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9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Object SLAM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Measurement Errors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2" name="Google Shape;104;p2">
            <a:extLst>
              <a:ext uri="{FF2B5EF4-FFF2-40B4-BE49-F238E27FC236}">
                <a16:creationId xmlns:a16="http://schemas.microsoft.com/office/drawing/2014/main" id="{719ED882-A979-6444-482D-45DF83648494}"/>
              </a:ext>
            </a:extLst>
          </p:cNvPr>
          <p:cNvSpPr/>
          <p:nvPr/>
        </p:nvSpPr>
        <p:spPr>
          <a:xfrm>
            <a:off x="916543" y="2358894"/>
            <a:ext cx="38078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Camera – Point measurement 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4D25F0-B173-C5EC-1DB2-8328FE0E4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299" y="3524356"/>
            <a:ext cx="3876675" cy="7048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1CD3C7-DDF9-E838-948D-7DC9E6712FCC}"/>
              </a:ext>
            </a:extLst>
          </p:cNvPr>
          <p:cNvCxnSpPr>
            <a:cxnSpLocks/>
          </p:cNvCxnSpPr>
          <p:nvPr/>
        </p:nvCxnSpPr>
        <p:spPr>
          <a:xfrm>
            <a:off x="6095999" y="4205048"/>
            <a:ext cx="235670" cy="53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5C9BD5-329A-F98A-1564-155A389408B0}"/>
              </a:ext>
            </a:extLst>
          </p:cNvPr>
          <p:cNvSpPr txBox="1"/>
          <p:nvPr/>
        </p:nvSpPr>
        <p:spPr>
          <a:xfrm>
            <a:off x="5477435" y="4909898"/>
            <a:ext cx="215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 좌표계로 올리자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1659BD-6666-FBF5-5E05-C27379CA2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685" y="1580568"/>
            <a:ext cx="4197635" cy="17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SLAM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61E05-AFCB-F585-C22E-913FF21001F7}"/>
              </a:ext>
            </a:extLst>
          </p:cNvPr>
          <p:cNvSpPr txBox="1"/>
          <p:nvPr/>
        </p:nvSpPr>
        <p:spPr>
          <a:xfrm>
            <a:off x="860612" y="1712537"/>
            <a:ext cx="5782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두가지 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400050" indent="-400050">
              <a:buAutoNum type="romanLcParenR"/>
            </a:pPr>
            <a:r>
              <a:rPr lang="ko-KR" altLang="en-US" dirty="0"/>
              <a:t>물체는 강체이다</a:t>
            </a:r>
            <a:endParaRPr lang="en-US" altLang="ko-KR" dirty="0"/>
          </a:p>
          <a:p>
            <a:pPr marL="400050" indent="-400050">
              <a:buAutoNum type="romanLcParenR"/>
            </a:pPr>
            <a:r>
              <a:rPr lang="en-US" altLang="ko-KR" dirty="0"/>
              <a:t>Object</a:t>
            </a:r>
            <a:r>
              <a:rPr lang="ko-KR" altLang="en-US" dirty="0"/>
              <a:t>는 물리적으로 실현가능한 </a:t>
            </a:r>
            <a:r>
              <a:rPr lang="en-US" altLang="ko-KR" dirty="0"/>
              <a:t>motion model</a:t>
            </a:r>
            <a:r>
              <a:rPr lang="ko-KR" altLang="en-US" dirty="0"/>
              <a:t>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56F8B-F85A-FD76-C2E0-A7EBC5408210}"/>
              </a:ext>
            </a:extLst>
          </p:cNvPr>
          <p:cNvSpPr txBox="1"/>
          <p:nvPr/>
        </p:nvSpPr>
        <p:spPr>
          <a:xfrm>
            <a:off x="1093694" y="3174573"/>
            <a:ext cx="349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motion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CC1D5E-6799-D75D-817C-BFFA7F3DF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707" y="3809304"/>
            <a:ext cx="2190750" cy="36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7C0C5-9310-C0C4-66C9-F237F217F0BC}"/>
              </a:ext>
            </a:extLst>
          </p:cNvPr>
          <p:cNvSpPr txBox="1"/>
          <p:nvPr/>
        </p:nvSpPr>
        <p:spPr>
          <a:xfrm>
            <a:off x="5432611" y="3174573"/>
            <a:ext cx="349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motion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61D00C-DD31-8AF7-E163-A2A540D69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128" y="3799779"/>
            <a:ext cx="2257425" cy="371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302BEBC-6B40-F9C9-5965-D02D51EA3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444" y="4759700"/>
            <a:ext cx="25812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Experiment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E47FAF42-1F91-5895-8E68-4C594411A20F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6DFD7-4BEA-601B-5F9F-F2F7CE92D07F}"/>
              </a:ext>
            </a:extLst>
          </p:cNvPr>
          <p:cNvSpPr txBox="1"/>
          <p:nvPr/>
        </p:nvSpPr>
        <p:spPr>
          <a:xfrm>
            <a:off x="696593" y="1500130"/>
            <a:ext cx="239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Detection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26C1F-68B4-DBD5-25EB-7BF2E578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088" y="1204774"/>
            <a:ext cx="3158098" cy="4949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D39C93-23FD-D5A2-C830-71C8E0FCC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022" y="2156504"/>
            <a:ext cx="3343275" cy="2105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F12BD1-9B33-73EE-81DE-922CECA39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0" y="2055326"/>
            <a:ext cx="4486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Abstract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39497" y="1358497"/>
            <a:ext cx="10928386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single image object detection – cuboid proposal</a:t>
            </a:r>
            <a:r>
              <a:rPr lang="en-US" altLang="ko-KR" sz="18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altLang="ko-KR" sz="18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multi-view bundle adjustment – optimize pose of camera,</a:t>
            </a:r>
            <a:r>
              <a:rPr lang="en-US" altLang="ko-KR" sz="18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objects, points</a:t>
            </a:r>
            <a:endParaRPr lang="en-US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ko-KR" altLang="ko-KR" sz="18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Camera pose estimation, reduce monocular drift – object : geometric and scale constraints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altLang="ko-KR" sz="1800" kern="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kern="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state-of-the-art monocular camera pose estimation, improves accuracy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1F0C352B-BD96-13C7-11EB-0F53975F4B0A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Experiment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E47FAF42-1F91-5895-8E68-4C594411A20F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6DFD7-4BEA-601B-5F9F-F2F7CE92D07F}"/>
              </a:ext>
            </a:extLst>
          </p:cNvPr>
          <p:cNvSpPr txBox="1"/>
          <p:nvPr/>
        </p:nvSpPr>
        <p:spPr>
          <a:xfrm>
            <a:off x="696593" y="1500130"/>
            <a:ext cx="239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SLAM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36BF99-AA58-90BA-DEE9-5A7DF335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597" y="1829801"/>
            <a:ext cx="6396336" cy="3612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787EB3-445A-6C78-5F73-7A6B2AD91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94" y="2244755"/>
            <a:ext cx="4095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8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Experiment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757380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E47FAF42-1F91-5895-8E68-4C594411A20F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6DFD7-4BEA-601B-5F9F-F2F7CE92D07F}"/>
              </a:ext>
            </a:extLst>
          </p:cNvPr>
          <p:cNvSpPr txBox="1"/>
          <p:nvPr/>
        </p:nvSpPr>
        <p:spPr>
          <a:xfrm>
            <a:off x="696593" y="1500130"/>
            <a:ext cx="2393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Dynamic SLAM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04548B-B4E2-4B5E-D6D8-A47507CB9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390723"/>
            <a:ext cx="3867150" cy="2790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0036C6-82C7-BCD0-4C7E-0E08BE1F2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124" y="2694135"/>
            <a:ext cx="4989570" cy="26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6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ko-KR" sz="2800" b="1" dirty="0"/>
              <a:t>Conclusion</a:t>
            </a:r>
          </a:p>
        </p:txBody>
      </p:sp>
      <p:cxnSp>
        <p:nvCxnSpPr>
          <p:cNvPr id="110" name="Google Shape;110;p3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D1362-B6CC-4B80-862A-5A3300A5A436}"/>
              </a:ext>
            </a:extLst>
          </p:cNvPr>
          <p:cNvSpPr/>
          <p:nvPr/>
        </p:nvSpPr>
        <p:spPr>
          <a:xfrm>
            <a:off x="696593" y="2992281"/>
            <a:ext cx="10677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44F70-1719-4AFE-934F-B75D34DE7518}"/>
              </a:ext>
            </a:extLst>
          </p:cNvPr>
          <p:cNvSpPr txBox="1"/>
          <p:nvPr/>
        </p:nvSpPr>
        <p:spPr>
          <a:xfrm>
            <a:off x="3980676" y="1915063"/>
            <a:ext cx="4230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Main point of this paper :</a:t>
            </a:r>
          </a:p>
          <a:p>
            <a:pPr algn="ctr"/>
            <a:r>
              <a:rPr lang="en-US" altLang="ko-KR" dirty="0"/>
              <a:t> </a:t>
            </a:r>
          </a:p>
          <a:p>
            <a:pPr marL="400050" indent="-400050" algn="ctr">
              <a:buAutoNum type="romanLcParenR"/>
            </a:pPr>
            <a:r>
              <a:rPr lang="en-US" altLang="ko-KR" sz="1800" b="1" dirty="0"/>
              <a:t>Mono-camera =&gt; dynamic SLAM</a:t>
            </a:r>
          </a:p>
          <a:p>
            <a:pPr marL="400050" indent="-400050" algn="ctr">
              <a:buAutoNum type="romanLcParenR"/>
            </a:pPr>
            <a:r>
              <a:rPr lang="en-US" altLang="ko-KR" sz="1800" b="1" dirty="0"/>
              <a:t>Object detection &amp; SLAM ; jointly</a:t>
            </a:r>
            <a:endParaRPr lang="ko-KR" altLang="en-US" b="1"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FC83B020-4596-01D5-7EFE-AAA40FA06242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339F6-897D-0044-4C44-E9B62C5FD467}"/>
              </a:ext>
            </a:extLst>
          </p:cNvPr>
          <p:cNvSpPr txBox="1"/>
          <p:nvPr/>
        </p:nvSpPr>
        <p:spPr>
          <a:xfrm>
            <a:off x="1268506" y="3768987"/>
            <a:ext cx="27659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dirty="0"/>
              <a:t>Accuracy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Time</a:t>
            </a:r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3A946-D7C7-FD7E-4649-6EFD6BD43044}"/>
              </a:ext>
            </a:extLst>
          </p:cNvPr>
          <p:cNvSpPr txBox="1"/>
          <p:nvPr/>
        </p:nvSpPr>
        <p:spPr>
          <a:xfrm>
            <a:off x="8014143" y="3768987"/>
            <a:ext cx="2765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dirty="0"/>
              <a:t>Why?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22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>
            <a:off x="-1" y="1958473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QnA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25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0" name="Google Shape;430;p25"/>
          <p:cNvCxnSpPr/>
          <p:nvPr/>
        </p:nvCxnSpPr>
        <p:spPr>
          <a:xfrm rot="10800000" flipH="1">
            <a:off x="539497" y="3513523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2" name="Google Shape;432;p25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33" name="Google Shape;4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515C4C33-DC0E-47A9-B550-FA0CBBCC010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5080A98D-0B4E-4AEA-AA52-A8DF0880209B}"/>
              </a:ext>
            </a:extLst>
          </p:cNvPr>
          <p:cNvSpPr/>
          <p:nvPr/>
        </p:nvSpPr>
        <p:spPr>
          <a:xfrm>
            <a:off x="445444" y="1665537"/>
            <a:ext cx="10928386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예전에는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SLAM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관심 대상이 아니었다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(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가령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points, features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등을 통해서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SLAM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하였다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)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Object detection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SLAM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아예 다른 얘기였다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Static, Dynamic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환경에서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jointly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하게 사용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사실 사람의 인식 구조를 생각해보면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점을 통해서 인식하기 보다는 물체 자체를 인식하기 때문에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</a:p>
          <a:p>
            <a:pPr lvl="3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SLAM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에서도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detection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모르는 환경에서는 중요할 것이라고 판단된다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	</a:t>
            </a:r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C2CF80DF-0A0C-A254-0B75-33507261806A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294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/>
              <a:t>Introduction</a:t>
            </a:r>
            <a:endParaRPr lang="fr-FR" altLang="ko-KR"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8969F9B6-EEC4-E967-8A45-286ED2EB2E7F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5" name="Google Shape;104;p2">
            <a:extLst>
              <a:ext uri="{FF2B5EF4-FFF2-40B4-BE49-F238E27FC236}">
                <a16:creationId xmlns:a16="http://schemas.microsoft.com/office/drawing/2014/main" id="{1366CA96-F085-C023-F2E4-E17926FD0E9B}"/>
              </a:ext>
            </a:extLst>
          </p:cNvPr>
          <p:cNvSpPr/>
          <p:nvPr/>
        </p:nvSpPr>
        <p:spPr>
          <a:xfrm>
            <a:off x="445444" y="1665537"/>
            <a:ext cx="10928386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Contribution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efficient, accurate, robust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 image 3D cuboid detection approach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Camera, objects, points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들을 통한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SLAM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 더 나은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pose estimation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야기한다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dynamic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상황에서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moving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활용해서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pose estimation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향상시킬 수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8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Image 3D Object Detection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3D box proposal generation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170A999B-DC71-47CD-3309-47A56080A936}"/>
              </a:ext>
            </a:extLst>
          </p:cNvPr>
          <p:cNvSpPr/>
          <p:nvPr/>
        </p:nvSpPr>
        <p:spPr>
          <a:xfrm>
            <a:off x="916543" y="2358893"/>
            <a:ext cx="7615714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2" indent="-342900">
              <a:lnSpc>
                <a:spcPct val="150000"/>
              </a:lnSpc>
              <a:buClr>
                <a:srgbClr val="002060"/>
              </a:buClr>
              <a:buSzPts val="2000"/>
              <a:buAutoNum type="arabicParenR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Principles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2D bounding box -&gt; 3D cuboid proposal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=&gt; VP(vanishing point)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이용해서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 detection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진행한다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B20528-7940-78F2-0EBE-7566B3ABB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678" y="3661522"/>
            <a:ext cx="6438900" cy="981075"/>
          </a:xfrm>
          <a:prstGeom prst="rect">
            <a:avLst/>
          </a:prstGeom>
        </p:spPr>
      </p:pic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0807468C-63C6-5B09-498A-FF626257675E}"/>
              </a:ext>
            </a:extLst>
          </p:cNvPr>
          <p:cNvSpPr/>
          <p:nvPr/>
        </p:nvSpPr>
        <p:spPr>
          <a:xfrm>
            <a:off x="5213684" y="4770671"/>
            <a:ext cx="331857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 : camera intrinsic 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 : rotation of camera frame</a:t>
            </a:r>
          </a:p>
        </p:txBody>
      </p:sp>
    </p:spTree>
    <p:extLst>
      <p:ext uri="{BB962C8B-B14F-4D97-AF65-F5344CB8AC3E}">
        <p14:creationId xmlns:p14="http://schemas.microsoft.com/office/powerpoint/2010/main" val="328878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Image 3D Object Detection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9149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3D box proposal generation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170A999B-DC71-47CD-3309-47A56080A936}"/>
              </a:ext>
            </a:extLst>
          </p:cNvPr>
          <p:cNvSpPr/>
          <p:nvPr/>
        </p:nvSpPr>
        <p:spPr>
          <a:xfrm>
            <a:off x="916543" y="2358893"/>
            <a:ext cx="761571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cf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vanishing point ? :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소실점 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AF83E6-7F84-A324-962D-A7F75421B5F3}"/>
              </a:ext>
            </a:extLst>
          </p:cNvPr>
          <p:cNvGrpSpPr/>
          <p:nvPr/>
        </p:nvGrpSpPr>
        <p:grpSpPr>
          <a:xfrm>
            <a:off x="916543" y="2875350"/>
            <a:ext cx="4848225" cy="3238500"/>
            <a:chOff x="6108144" y="2372067"/>
            <a:chExt cx="4848225" cy="3238500"/>
          </a:xfrm>
        </p:grpSpPr>
        <p:pic>
          <p:nvPicPr>
            <p:cNvPr id="5" name="그림 4" descr="실외, 선창, 하늘, 대지이(가) 표시된 사진&#10;&#10;자동 생성된 설명">
              <a:extLst>
                <a:ext uri="{FF2B5EF4-FFF2-40B4-BE49-F238E27FC236}">
                  <a16:creationId xmlns:a16="http://schemas.microsoft.com/office/drawing/2014/main" id="{A21BF994-6996-625D-2552-EE89B738F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8144" y="2372067"/>
              <a:ext cx="4848225" cy="3238500"/>
            </a:xfrm>
            <a:prstGeom prst="rect">
              <a:avLst/>
            </a:prstGeom>
          </p:spPr>
        </p:pic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CD58EB04-27FB-C780-6824-1BD0549F9FA9}"/>
                </a:ext>
              </a:extLst>
            </p:cNvPr>
            <p:cNvSpPr/>
            <p:nvPr/>
          </p:nvSpPr>
          <p:spPr>
            <a:xfrm>
              <a:off x="8355506" y="3778087"/>
              <a:ext cx="221575" cy="215153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2BC7DB1-A1A8-13DB-2169-A7F9CF7050B5}"/>
              </a:ext>
            </a:extLst>
          </p:cNvPr>
          <p:cNvGrpSpPr/>
          <p:nvPr/>
        </p:nvGrpSpPr>
        <p:grpSpPr>
          <a:xfrm>
            <a:off x="7888942" y="2875350"/>
            <a:ext cx="2312894" cy="3243684"/>
            <a:chOff x="3451412" y="2921651"/>
            <a:chExt cx="2312894" cy="324368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F84B08-DE15-300C-1896-FEED2CC4623E}"/>
                </a:ext>
              </a:extLst>
            </p:cNvPr>
            <p:cNvSpPr/>
            <p:nvPr/>
          </p:nvSpPr>
          <p:spPr>
            <a:xfrm>
              <a:off x="3451412" y="2930616"/>
              <a:ext cx="2312894" cy="3217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0F67C6F-302E-9079-5075-22396457E509}"/>
                </a:ext>
              </a:extLst>
            </p:cNvPr>
            <p:cNvCxnSpPr/>
            <p:nvPr/>
          </p:nvCxnSpPr>
          <p:spPr>
            <a:xfrm>
              <a:off x="3890682" y="2930616"/>
              <a:ext cx="0" cy="323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D24AB5A-ADD3-5E64-7A72-C00DA33B4165}"/>
                </a:ext>
              </a:extLst>
            </p:cNvPr>
            <p:cNvCxnSpPr/>
            <p:nvPr/>
          </p:nvCxnSpPr>
          <p:spPr>
            <a:xfrm>
              <a:off x="4258235" y="2921950"/>
              <a:ext cx="0" cy="323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12A6F82-D5DB-5B9C-03DA-48B3D886BF73}"/>
                </a:ext>
              </a:extLst>
            </p:cNvPr>
            <p:cNvCxnSpPr/>
            <p:nvPr/>
          </p:nvCxnSpPr>
          <p:spPr>
            <a:xfrm>
              <a:off x="4607859" y="2921950"/>
              <a:ext cx="0" cy="323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CD4C866-CA8E-4888-2016-459E881AD6EB}"/>
                </a:ext>
              </a:extLst>
            </p:cNvPr>
            <p:cNvCxnSpPr/>
            <p:nvPr/>
          </p:nvCxnSpPr>
          <p:spPr>
            <a:xfrm>
              <a:off x="4962269" y="2921651"/>
              <a:ext cx="0" cy="323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86B3466-8C1B-962B-1397-96E3BC2EE5E1}"/>
                </a:ext>
              </a:extLst>
            </p:cNvPr>
            <p:cNvCxnSpPr/>
            <p:nvPr/>
          </p:nvCxnSpPr>
          <p:spPr>
            <a:xfrm>
              <a:off x="5320858" y="2925596"/>
              <a:ext cx="0" cy="323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5E69BBE-06C9-948D-2285-34D30A591682}"/>
                </a:ext>
              </a:extLst>
            </p:cNvPr>
            <p:cNvCxnSpPr/>
            <p:nvPr/>
          </p:nvCxnSpPr>
          <p:spPr>
            <a:xfrm>
              <a:off x="5580834" y="2921651"/>
              <a:ext cx="0" cy="32347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BA5E57A-8DEC-B8E4-343A-883ACD06F461}"/>
              </a:ext>
            </a:extLst>
          </p:cNvPr>
          <p:cNvSpPr/>
          <p:nvPr/>
        </p:nvSpPr>
        <p:spPr>
          <a:xfrm>
            <a:off x="6198789" y="4073692"/>
            <a:ext cx="1057837" cy="4393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0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Image 3D Object Detection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3D box proposal generation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B20528-7940-78F2-0EBE-7566B3ABB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12" y="2358893"/>
            <a:ext cx="6438900" cy="981075"/>
          </a:xfrm>
          <a:prstGeom prst="rect">
            <a:avLst/>
          </a:prstGeom>
        </p:spPr>
      </p:pic>
      <p:sp>
        <p:nvSpPr>
          <p:cNvPr id="8" name="Google Shape;104;p2">
            <a:extLst>
              <a:ext uri="{FF2B5EF4-FFF2-40B4-BE49-F238E27FC236}">
                <a16:creationId xmlns:a16="http://schemas.microsoft.com/office/drawing/2014/main" id="{0807468C-63C6-5B09-498A-FF626257675E}"/>
              </a:ext>
            </a:extLst>
          </p:cNvPr>
          <p:cNvSpPr/>
          <p:nvPr/>
        </p:nvSpPr>
        <p:spPr>
          <a:xfrm>
            <a:off x="7592899" y="2387785"/>
            <a:ext cx="331857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 : camera intrinsic 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 : rotation of camera frame</a:t>
            </a:r>
          </a:p>
        </p:txBody>
      </p:sp>
      <p:sp>
        <p:nvSpPr>
          <p:cNvPr id="2" name="Google Shape;104;p2">
            <a:extLst>
              <a:ext uri="{FF2B5EF4-FFF2-40B4-BE49-F238E27FC236}">
                <a16:creationId xmlns:a16="http://schemas.microsoft.com/office/drawing/2014/main" id="{EE9356A8-8306-4CF3-AC78-7F46D3E16179}"/>
              </a:ext>
            </a:extLst>
          </p:cNvPr>
          <p:cNvSpPr/>
          <p:nvPr/>
        </p:nvSpPr>
        <p:spPr>
          <a:xfrm>
            <a:off x="631805" y="3627492"/>
            <a:ext cx="1041201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여기에서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K*R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결과는 사실상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world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좌표계의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성분들을 카메라 좌표계로 변환하는 것</a:t>
            </a:r>
            <a:endParaRPr lang="en-US" altLang="ko-KR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그러면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projection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통해서 기하학적으로 각각의 소실점을 얻을 수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75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Image 3D Object Detection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3D box proposal generation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170A999B-DC71-47CD-3309-47A56080A936}"/>
              </a:ext>
            </a:extLst>
          </p:cNvPr>
          <p:cNvSpPr/>
          <p:nvPr/>
        </p:nvSpPr>
        <p:spPr>
          <a:xfrm>
            <a:off x="916543" y="2358893"/>
            <a:ext cx="761571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 Get 2D corners from the VP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VP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2D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이미지의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corner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들을 구할 수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Bounding Box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2D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이미지로 먼저 </a:t>
            </a:r>
            <a:r>
              <a:rPr lang="ko-KR" alt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구해야한다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p1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edge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추정한다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9DBAE2-69F2-453E-E201-D82F34D27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2329" r="62329"/>
          <a:stretch/>
        </p:blipFill>
        <p:spPr>
          <a:xfrm>
            <a:off x="3019973" y="2153597"/>
            <a:ext cx="7652332" cy="3033422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9DBA3A24-5659-8BC9-86E0-1A556D6ABBCB}"/>
              </a:ext>
            </a:extLst>
          </p:cNvPr>
          <p:cNvSpPr/>
          <p:nvPr/>
        </p:nvSpPr>
        <p:spPr>
          <a:xfrm rot="18763954">
            <a:off x="8194624" y="2148853"/>
            <a:ext cx="328474" cy="1686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043FED9B-D1A6-025E-E3FF-21B4B088F4DF}"/>
              </a:ext>
            </a:extLst>
          </p:cNvPr>
          <p:cNvSpPr/>
          <p:nvPr/>
        </p:nvSpPr>
        <p:spPr>
          <a:xfrm rot="18229152">
            <a:off x="9169267" y="2552811"/>
            <a:ext cx="328474" cy="1686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385678-3D56-F39A-370D-25D44D8DB404}"/>
              </a:ext>
            </a:extLst>
          </p:cNvPr>
          <p:cNvCxnSpPr/>
          <p:nvPr/>
        </p:nvCxnSpPr>
        <p:spPr>
          <a:xfrm>
            <a:off x="9792071" y="3036163"/>
            <a:ext cx="0" cy="113634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77C428-8991-835F-B0F5-B8484145FB00}"/>
              </a:ext>
            </a:extLst>
          </p:cNvPr>
          <p:cNvCxnSpPr>
            <a:cxnSpLocks/>
          </p:cNvCxnSpPr>
          <p:nvPr/>
        </p:nvCxnSpPr>
        <p:spPr>
          <a:xfrm>
            <a:off x="7751060" y="2548543"/>
            <a:ext cx="3195107" cy="1055791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C268D560-83EF-5F10-7D8F-E58D44F0A271}"/>
              </a:ext>
            </a:extLst>
          </p:cNvPr>
          <p:cNvSpPr/>
          <p:nvPr/>
        </p:nvSpPr>
        <p:spPr>
          <a:xfrm rot="541774">
            <a:off x="10054004" y="2992100"/>
            <a:ext cx="328474" cy="1686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6EF2811B-3AFE-D5F4-444D-3CE41E8605B7}"/>
              </a:ext>
            </a:extLst>
          </p:cNvPr>
          <p:cNvSpPr/>
          <p:nvPr/>
        </p:nvSpPr>
        <p:spPr>
          <a:xfrm rot="541774">
            <a:off x="10043054" y="4232538"/>
            <a:ext cx="328474" cy="1686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04;p2">
            <a:extLst>
              <a:ext uri="{FF2B5EF4-FFF2-40B4-BE49-F238E27FC236}">
                <a16:creationId xmlns:a16="http://schemas.microsoft.com/office/drawing/2014/main" id="{2AD1B360-0EFE-ED2C-5028-16E000F59502}"/>
              </a:ext>
            </a:extLst>
          </p:cNvPr>
          <p:cNvSpPr/>
          <p:nvPr/>
        </p:nvSpPr>
        <p:spPr>
          <a:xfrm>
            <a:off x="916543" y="4207807"/>
            <a:ext cx="683451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Tx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오른쪽은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(VP1,p1) x (B,C) ( x : intersection)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보여준다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Tx/>
              <a:buChar char="-"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이와 같은 메커니즘으로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 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corners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구할 수 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8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 rot="10800000" flipH="1">
            <a:off x="539497" y="1135500"/>
            <a:ext cx="10834333" cy="1"/>
          </a:xfrm>
          <a:prstGeom prst="straightConnector1">
            <a:avLst/>
          </a:prstGeom>
          <a:noFill/>
          <a:ln w="381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4724400" y="6324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3679" y="6307394"/>
            <a:ext cx="1612490" cy="55060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>
            <a:off x="-1" y="312528"/>
            <a:ext cx="1219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fr-FR" altLang="ko-KR" sz="2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Image 3D Object Detection</a:t>
            </a:r>
          </a:p>
        </p:txBody>
      </p:sp>
      <p:sp>
        <p:nvSpPr>
          <p:cNvPr id="12" name="Google Shape;104;p2">
            <a:extLst>
              <a:ext uri="{FF2B5EF4-FFF2-40B4-BE49-F238E27FC236}">
                <a16:creationId xmlns:a16="http://schemas.microsoft.com/office/drawing/2014/main" id="{40C87289-8DDF-4827-9C40-6B7C9B6F67F9}"/>
              </a:ext>
            </a:extLst>
          </p:cNvPr>
          <p:cNvSpPr/>
          <p:nvPr/>
        </p:nvSpPr>
        <p:spPr>
          <a:xfrm>
            <a:off x="445444" y="1738685"/>
            <a:ext cx="1092838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Clr>
                <a:srgbClr val="002060"/>
              </a:buClr>
              <a:buSzPts val="20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A. 3D box proposal generation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B00D5A68-8C9D-505B-992E-936ED4EE6063}"/>
              </a:ext>
            </a:extLst>
          </p:cNvPr>
          <p:cNvSpPr/>
          <p:nvPr/>
        </p:nvSpPr>
        <p:spPr>
          <a:xfrm>
            <a:off x="304800" y="6436770"/>
            <a:ext cx="46933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Lab of Artificial Intelligence and Robotics (LAIR)</a:t>
            </a:r>
            <a:endParaRPr sz="1200" b="1" dirty="0">
              <a:solidFill>
                <a:srgbClr val="00206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Malgun Gothic"/>
            </a:endParaRPr>
          </a:p>
        </p:txBody>
      </p:sp>
      <p:sp>
        <p:nvSpPr>
          <p:cNvPr id="4" name="Google Shape;104;p2">
            <a:extLst>
              <a:ext uri="{FF2B5EF4-FFF2-40B4-BE49-F238E27FC236}">
                <a16:creationId xmlns:a16="http://schemas.microsoft.com/office/drawing/2014/main" id="{170A999B-DC71-47CD-3309-47A56080A936}"/>
              </a:ext>
            </a:extLst>
          </p:cNvPr>
          <p:cNvSpPr/>
          <p:nvPr/>
        </p:nvSpPr>
        <p:spPr>
          <a:xfrm>
            <a:off x="916543" y="2358893"/>
            <a:ext cx="76157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3)  Get 3D box pose from 2D corners</a:t>
            </a:r>
          </a:p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B26CFB-6EFD-FD40-5DD9-9ABE57D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346" y="3067050"/>
            <a:ext cx="5457825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41A37D-B2D6-D087-F772-A2955FFC7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559" y="2391912"/>
            <a:ext cx="2667000" cy="42862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C089058-DB2E-E960-D32D-B2A1A4B968B6}"/>
              </a:ext>
            </a:extLst>
          </p:cNvPr>
          <p:cNvSpPr/>
          <p:nvPr/>
        </p:nvSpPr>
        <p:spPr>
          <a:xfrm>
            <a:off x="3012141" y="4052047"/>
            <a:ext cx="708212" cy="3077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5" name="Google Shape;104;p2">
            <a:extLst>
              <a:ext uri="{FF2B5EF4-FFF2-40B4-BE49-F238E27FC236}">
                <a16:creationId xmlns:a16="http://schemas.microsoft.com/office/drawing/2014/main" id="{D00CC731-018F-F5F8-6944-C48E0592AC03}"/>
              </a:ext>
            </a:extLst>
          </p:cNvPr>
          <p:cNvSpPr/>
          <p:nvPr/>
        </p:nvSpPr>
        <p:spPr>
          <a:xfrm>
            <a:off x="4002691" y="3957498"/>
            <a:ext cx="4186616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>
              <a:lnSpc>
                <a:spcPct val="150000"/>
              </a:lnSpc>
              <a:buClr>
                <a:srgbClr val="002060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box pose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추정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1735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EFF96CEFE4984F8C61C7E86D6807F1" ma:contentTypeVersion="3" ma:contentTypeDescription="새 문서를 만듭니다." ma:contentTypeScope="" ma:versionID="ee54f9b5a82252b9dd35011988f91bca">
  <xsd:schema xmlns:xsd="http://www.w3.org/2001/XMLSchema" xmlns:xs="http://www.w3.org/2001/XMLSchema" xmlns:p="http://schemas.microsoft.com/office/2006/metadata/properties" xmlns:ns3="02bc737b-7101-4e42-a164-94d5a013955a" targetNamespace="http://schemas.microsoft.com/office/2006/metadata/properties" ma:root="true" ma:fieldsID="42f88d60a003393225da3af479e5c000" ns3:_="">
    <xsd:import namespace="02bc737b-7101-4e42-a164-94d5a01395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c737b-7101-4e42-a164-94d5a01395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0E41FA-7CB1-4F39-A6BC-B80FDFBAD9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380531-CFE9-4219-BC98-BC4A1B261B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bc737b-7101-4e42-a164-94d5a01395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E4F787-A8E6-4712-A0F8-9C6B31EAFB4B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02bc737b-7101-4e42-a164-94d5a013955a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1015</Words>
  <Application>Microsoft Office PowerPoint</Application>
  <PresentationFormat>와이드스크린</PresentationFormat>
  <Paragraphs>181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Söhne</vt:lpstr>
      <vt:lpstr>Tahoma</vt:lpstr>
      <vt:lpstr>맑은 고딕</vt:lpstr>
      <vt:lpstr>맑은 고딕</vt:lpstr>
      <vt:lpstr>Noto Sans Symbols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최상학 (경영공학과)</dc:creator>
  <cp:lastModifiedBy>(학생) 고대걸 (기계항공및원자력공학부)</cp:lastModifiedBy>
  <cp:revision>79</cp:revision>
  <dcterms:created xsi:type="dcterms:W3CDTF">2021-04-27T13:33:58Z</dcterms:created>
  <dcterms:modified xsi:type="dcterms:W3CDTF">2023-02-17T04:52:33Z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0x01010090EFF96CEFE4984F8C61C7E86D6807F1</vt:lpwstr>
  </property>
</Properties>
</file>