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71" r:id="rId2"/>
    <p:sldId id="442" r:id="rId3"/>
    <p:sldId id="441" r:id="rId4"/>
    <p:sldId id="440" r:id="rId5"/>
    <p:sldId id="439" r:id="rId6"/>
    <p:sldId id="444" r:id="rId7"/>
    <p:sldId id="407" r:id="rId8"/>
    <p:sldId id="446" r:id="rId9"/>
    <p:sldId id="411" r:id="rId10"/>
    <p:sldId id="435" r:id="rId11"/>
    <p:sldId id="431" r:id="rId12"/>
    <p:sldId id="447" r:id="rId13"/>
    <p:sldId id="448" r:id="rId14"/>
    <p:sldId id="432" r:id="rId15"/>
    <p:sldId id="433" r:id="rId16"/>
    <p:sldId id="436" r:id="rId17"/>
    <p:sldId id="410" r:id="rId18"/>
    <p:sldId id="434" r:id="rId19"/>
    <p:sldId id="451" r:id="rId20"/>
    <p:sldId id="265" r:id="rId21"/>
  </p:sldIdLst>
  <p:sldSz cx="24382413" cy="13716000"/>
  <p:notesSz cx="6858000" cy="9144000"/>
  <p:defaultTextStyle>
    <a:defPPr>
      <a:defRPr lang="ko-KR"/>
    </a:defPPr>
    <a:lvl1pPr marL="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4242"/>
    <a:srgbClr val="3A3AAF"/>
    <a:srgbClr val="002856"/>
    <a:srgbClr val="83CAFF"/>
    <a:srgbClr val="FF8080"/>
    <a:srgbClr val="D5E5FF"/>
    <a:srgbClr val="98FC98"/>
    <a:srgbClr val="FFFD99"/>
    <a:srgbClr val="7C993F"/>
    <a:srgbClr val="F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7D880-F803-4F59-9506-72C130A2D537}" v="159" dt="2023-02-17T04:51:10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81647" autoAdjust="0"/>
  </p:normalViewPr>
  <p:slideViewPr>
    <p:cSldViewPr snapToGrid="0" snapToObjects="1">
      <p:cViewPr varScale="1">
        <p:scale>
          <a:sx n="47" d="100"/>
          <a:sy n="47" d="100"/>
        </p:scale>
        <p:origin x="11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학생) 정해찬 (전기전자공학과)" userId="c206e3f8-eda4-4d29-847b-4522f9bfce41" providerId="ADAL" clId="{F017D880-F803-4F59-9506-72C130A2D537}"/>
    <pc:docChg chg="custSel delSld modSld">
      <pc:chgData name="(학생) 정해찬 (전기전자공학과)" userId="c206e3f8-eda4-4d29-847b-4522f9bfce41" providerId="ADAL" clId="{F017D880-F803-4F59-9506-72C130A2D537}" dt="2023-02-17T04:52:30.679" v="2116" actId="1076"/>
      <pc:docMkLst>
        <pc:docMk/>
      </pc:docMkLst>
      <pc:sldChg chg="addSp modSp mod">
        <pc:chgData name="(학생) 정해찬 (전기전자공학과)" userId="c206e3f8-eda4-4d29-847b-4522f9bfce41" providerId="ADAL" clId="{F017D880-F803-4F59-9506-72C130A2D537}" dt="2023-02-17T04:41:16.830" v="1261" actId="1076"/>
        <pc:sldMkLst>
          <pc:docMk/>
          <pc:sldMk cId="614306517" sldId="407"/>
        </pc:sldMkLst>
        <pc:picChg chg="add mod">
          <ac:chgData name="(학생) 정해찬 (전기전자공학과)" userId="c206e3f8-eda4-4d29-847b-4522f9bfce41" providerId="ADAL" clId="{F017D880-F803-4F59-9506-72C130A2D537}" dt="2023-02-17T04:41:16.830" v="1261" actId="1076"/>
          <ac:picMkLst>
            <pc:docMk/>
            <pc:sldMk cId="614306517" sldId="407"/>
            <ac:picMk id="2" creationId="{2E90ECEC-B9D6-5CE0-398B-0686EB5641EA}"/>
          </ac:picMkLst>
        </pc:picChg>
        <pc:picChg chg="add mod">
          <ac:chgData name="(학생) 정해찬 (전기전자공학과)" userId="c206e3f8-eda4-4d29-847b-4522f9bfce41" providerId="ADAL" clId="{F017D880-F803-4F59-9506-72C130A2D537}" dt="2023-02-17T04:41:13.420" v="1260" actId="1076"/>
          <ac:picMkLst>
            <pc:docMk/>
            <pc:sldMk cId="614306517" sldId="407"/>
            <ac:picMk id="4" creationId="{894BC785-124A-DCA2-8CDD-6E20BC061416}"/>
          </ac:picMkLst>
        </pc:picChg>
      </pc:sldChg>
      <pc:sldChg chg="addSp delSp modSp mod modNotesTx">
        <pc:chgData name="(학생) 정해찬 (전기전자공학과)" userId="c206e3f8-eda4-4d29-847b-4522f9bfce41" providerId="ADAL" clId="{F017D880-F803-4F59-9506-72C130A2D537}" dt="2023-02-17T04:45:23.148" v="1506" actId="20577"/>
        <pc:sldMkLst>
          <pc:docMk/>
          <pc:sldMk cId="2318761250" sldId="431"/>
        </pc:sldMkLst>
        <pc:spChg chg="add del mod">
          <ac:chgData name="(학생) 정해찬 (전기전자공학과)" userId="c206e3f8-eda4-4d29-847b-4522f9bfce41" providerId="ADAL" clId="{F017D880-F803-4F59-9506-72C130A2D537}" dt="2023-02-17T04:42:32.384" v="1271" actId="478"/>
          <ac:spMkLst>
            <pc:docMk/>
            <pc:sldMk cId="2318761250" sldId="431"/>
            <ac:spMk id="5" creationId="{5DE0E338-CD50-A414-2BB9-E04BE6350E5A}"/>
          </ac:spMkLst>
        </pc:spChg>
      </pc:sldChg>
      <pc:sldChg chg="modNotesTx">
        <pc:chgData name="(학생) 정해찬 (전기전자공학과)" userId="c206e3f8-eda4-4d29-847b-4522f9bfce41" providerId="ADAL" clId="{F017D880-F803-4F59-9506-72C130A2D537}" dt="2023-02-17T04:31:32.723" v="1020" actId="20577"/>
        <pc:sldMkLst>
          <pc:docMk/>
          <pc:sldMk cId="808593713" sldId="432"/>
        </pc:sldMkLst>
      </pc:sldChg>
      <pc:sldChg chg="modNotesTx">
        <pc:chgData name="(학생) 정해찬 (전기전자공학과)" userId="c206e3f8-eda4-4d29-847b-4522f9bfce41" providerId="ADAL" clId="{F017D880-F803-4F59-9506-72C130A2D537}" dt="2023-02-17T04:47:19.743" v="1611" actId="20577"/>
        <pc:sldMkLst>
          <pc:docMk/>
          <pc:sldMk cId="1815253497" sldId="433"/>
        </pc:sldMkLst>
      </pc:sldChg>
      <pc:sldChg chg="modSp modNotesTx">
        <pc:chgData name="(학생) 정해찬 (전기전자공학과)" userId="c206e3f8-eda4-4d29-847b-4522f9bfce41" providerId="ADAL" clId="{F017D880-F803-4F59-9506-72C130A2D537}" dt="2023-02-17T04:44:37.351" v="1482" actId="20577"/>
        <pc:sldMkLst>
          <pc:docMk/>
          <pc:sldMk cId="3163012356" sldId="435"/>
        </pc:sldMkLst>
        <pc:spChg chg="mod">
          <ac:chgData name="(학생) 정해찬 (전기전자공학과)" userId="c206e3f8-eda4-4d29-847b-4522f9bfce41" providerId="ADAL" clId="{F017D880-F803-4F59-9506-72C130A2D537}" dt="2023-02-17T04:43:49.300" v="1357" actId="20577"/>
          <ac:spMkLst>
            <pc:docMk/>
            <pc:sldMk cId="3163012356" sldId="435"/>
            <ac:spMk id="4" creationId="{8AC059B5-3F18-EACB-82E0-3FB35D48B586}"/>
          </ac:spMkLst>
        </pc:spChg>
      </pc:sldChg>
      <pc:sldChg chg="addSp modSp mod modNotesTx">
        <pc:chgData name="(학생) 정해찬 (전기전자공학과)" userId="c206e3f8-eda4-4d29-847b-4522f9bfce41" providerId="ADAL" clId="{F017D880-F803-4F59-9506-72C130A2D537}" dt="2023-02-17T04:52:30.679" v="2116" actId="1076"/>
        <pc:sldMkLst>
          <pc:docMk/>
          <pc:sldMk cId="2169452995" sldId="439"/>
        </pc:sldMkLst>
        <pc:spChg chg="mod">
          <ac:chgData name="(학생) 정해찬 (전기전자공학과)" userId="c206e3f8-eda4-4d29-847b-4522f9bfce41" providerId="ADAL" clId="{F017D880-F803-4F59-9506-72C130A2D537}" dt="2023-02-17T04:51:32.787" v="2054" actId="20577"/>
          <ac:spMkLst>
            <pc:docMk/>
            <pc:sldMk cId="2169452995" sldId="439"/>
            <ac:spMk id="2" creationId="{2274A6DC-E376-9D5E-1209-9F6FD727F789}"/>
          </ac:spMkLst>
        </pc:spChg>
        <pc:spChg chg="add mod">
          <ac:chgData name="(학생) 정해찬 (전기전자공학과)" userId="c206e3f8-eda4-4d29-847b-4522f9bfce41" providerId="ADAL" clId="{F017D880-F803-4F59-9506-72C130A2D537}" dt="2023-02-17T04:52:30.679" v="2116" actId="1076"/>
          <ac:spMkLst>
            <pc:docMk/>
            <pc:sldMk cId="2169452995" sldId="439"/>
            <ac:spMk id="6" creationId="{6A41A5D0-9795-063F-E685-7017C9E8CC34}"/>
          </ac:spMkLst>
        </pc:spChg>
        <pc:cxnChg chg="add mod">
          <ac:chgData name="(학생) 정해찬 (전기전자공학과)" userId="c206e3f8-eda4-4d29-847b-4522f9bfce41" providerId="ADAL" clId="{F017D880-F803-4F59-9506-72C130A2D537}" dt="2023-02-17T04:51:47.778" v="2057" actId="1582"/>
          <ac:cxnSpMkLst>
            <pc:docMk/>
            <pc:sldMk cId="2169452995" sldId="439"/>
            <ac:cxnSpMk id="4" creationId="{66D3ECF4-70EB-2F2B-CFC4-726F2AAA633D}"/>
          </ac:cxnSpMkLst>
        </pc:cxnChg>
      </pc:sldChg>
      <pc:sldChg chg="modNotesTx">
        <pc:chgData name="(학생) 정해찬 (전기전자공학과)" userId="c206e3f8-eda4-4d29-847b-4522f9bfce41" providerId="ADAL" clId="{F017D880-F803-4F59-9506-72C130A2D537}" dt="2023-02-17T04:50:17.173" v="1984" actId="20577"/>
        <pc:sldMkLst>
          <pc:docMk/>
          <pc:sldMk cId="794498477" sldId="440"/>
        </pc:sldMkLst>
      </pc:sldChg>
      <pc:sldChg chg="modNotesTx">
        <pc:chgData name="(학생) 정해찬 (전기전자공학과)" userId="c206e3f8-eda4-4d29-847b-4522f9bfce41" providerId="ADAL" clId="{F017D880-F803-4F59-9506-72C130A2D537}" dt="2023-02-17T04:49:20.292" v="1843" actId="20577"/>
        <pc:sldMkLst>
          <pc:docMk/>
          <pc:sldMk cId="240357753" sldId="441"/>
        </pc:sldMkLst>
      </pc:sldChg>
      <pc:sldChg chg="modNotesTx">
        <pc:chgData name="(학생) 정해찬 (전기전자공학과)" userId="c206e3f8-eda4-4d29-847b-4522f9bfce41" providerId="ADAL" clId="{F017D880-F803-4F59-9506-72C130A2D537}" dt="2023-02-17T04:48:32.855" v="1749" actId="20577"/>
        <pc:sldMkLst>
          <pc:docMk/>
          <pc:sldMk cId="1346337297" sldId="442"/>
        </pc:sldMkLst>
      </pc:sldChg>
      <pc:sldChg chg="addSp modSp mod">
        <pc:chgData name="(학생) 정해찬 (전기전자공학과)" userId="c206e3f8-eda4-4d29-847b-4522f9bfce41" providerId="ADAL" clId="{F017D880-F803-4F59-9506-72C130A2D537}" dt="2023-02-17T04:40:55.237" v="1257" actId="1076"/>
        <pc:sldMkLst>
          <pc:docMk/>
          <pc:sldMk cId="4032384201" sldId="444"/>
        </pc:sldMkLst>
        <pc:spChg chg="add mod">
          <ac:chgData name="(학생) 정해찬 (전기전자공학과)" userId="c206e3f8-eda4-4d29-847b-4522f9bfce41" providerId="ADAL" clId="{F017D880-F803-4F59-9506-72C130A2D537}" dt="2023-02-17T04:40:55.237" v="1257" actId="1076"/>
          <ac:spMkLst>
            <pc:docMk/>
            <pc:sldMk cId="4032384201" sldId="444"/>
            <ac:spMk id="2" creationId="{B939816B-0F5C-EF21-EE35-0F985E22ECFE}"/>
          </ac:spMkLst>
        </pc:spChg>
        <pc:picChg chg="mod">
          <ac:chgData name="(학생) 정해찬 (전기전자공학과)" userId="c206e3f8-eda4-4d29-847b-4522f9bfce41" providerId="ADAL" clId="{F017D880-F803-4F59-9506-72C130A2D537}" dt="2023-02-17T04:40:51.526" v="1256" actId="14100"/>
          <ac:picMkLst>
            <pc:docMk/>
            <pc:sldMk cId="4032384201" sldId="444"/>
            <ac:picMk id="20" creationId="{00000000-0000-0000-0000-000000000000}"/>
          </ac:picMkLst>
        </pc:picChg>
      </pc:sldChg>
      <pc:sldChg chg="modSp del mod">
        <pc:chgData name="(학생) 정해찬 (전기전자공학과)" userId="c206e3f8-eda4-4d29-847b-4522f9bfce41" providerId="ADAL" clId="{F017D880-F803-4F59-9506-72C130A2D537}" dt="2023-02-17T04:41:18.620" v="1262" actId="47"/>
        <pc:sldMkLst>
          <pc:docMk/>
          <pc:sldMk cId="3303318070" sldId="445"/>
        </pc:sldMkLst>
        <pc:picChg chg="mod">
          <ac:chgData name="(학생) 정해찬 (전기전자공학과)" userId="c206e3f8-eda4-4d29-847b-4522f9bfce41" providerId="ADAL" clId="{F017D880-F803-4F59-9506-72C130A2D537}" dt="2023-02-17T04:41:05.732" v="1258" actId="14100"/>
          <ac:picMkLst>
            <pc:docMk/>
            <pc:sldMk cId="3303318070" sldId="445"/>
            <ac:picMk id="4" creationId="{8D583546-9027-95EA-2946-1164A1204582}"/>
          </ac:picMkLst>
        </pc:picChg>
      </pc:sldChg>
      <pc:sldChg chg="addSp delSp modSp mod modNotesTx">
        <pc:chgData name="(학생) 정해찬 (전기전자공학과)" userId="c206e3f8-eda4-4d29-847b-4522f9bfce41" providerId="ADAL" clId="{F017D880-F803-4F59-9506-72C130A2D537}" dt="2023-02-17T04:37:38.940" v="1235" actId="20577"/>
        <pc:sldMkLst>
          <pc:docMk/>
          <pc:sldMk cId="998571469" sldId="448"/>
        </pc:sldMkLst>
        <pc:spChg chg="mod">
          <ac:chgData name="(학생) 정해찬 (전기전자공학과)" userId="c206e3f8-eda4-4d29-847b-4522f9bfce41" providerId="ADAL" clId="{F017D880-F803-4F59-9506-72C130A2D537}" dt="2023-02-17T04:35:21.707" v="1028" actId="6549"/>
          <ac:spMkLst>
            <pc:docMk/>
            <pc:sldMk cId="998571469" sldId="448"/>
            <ac:spMk id="2" creationId="{9080D649-9B83-68D7-F589-FE343E9BF936}"/>
          </ac:spMkLst>
        </pc:spChg>
        <pc:spChg chg="add mod">
          <ac:chgData name="(학생) 정해찬 (전기전자공학과)" userId="c206e3f8-eda4-4d29-847b-4522f9bfce41" providerId="ADAL" clId="{F017D880-F803-4F59-9506-72C130A2D537}" dt="2023-02-17T04:35:20.139" v="1027" actId="1076"/>
          <ac:spMkLst>
            <pc:docMk/>
            <pc:sldMk cId="998571469" sldId="448"/>
            <ac:spMk id="4" creationId="{C4A0FCBF-CA92-C469-3034-C7D81C105C2D}"/>
          </ac:spMkLst>
        </pc:spChg>
        <pc:spChg chg="add mod">
          <ac:chgData name="(학생) 정해찬 (전기전자공학과)" userId="c206e3f8-eda4-4d29-847b-4522f9bfce41" providerId="ADAL" clId="{F017D880-F803-4F59-9506-72C130A2D537}" dt="2023-02-17T04:35:20.139" v="1027" actId="1076"/>
          <ac:spMkLst>
            <pc:docMk/>
            <pc:sldMk cId="998571469" sldId="448"/>
            <ac:spMk id="5" creationId="{85AC9013-089B-BD88-8FFB-975D3795E998}"/>
          </ac:spMkLst>
        </pc:spChg>
        <pc:spChg chg="add del mod">
          <ac:chgData name="(학생) 정해찬 (전기전자공학과)" userId="c206e3f8-eda4-4d29-847b-4522f9bfce41" providerId="ADAL" clId="{F017D880-F803-4F59-9506-72C130A2D537}" dt="2023-02-17T04:35:30.098" v="1030" actId="478"/>
          <ac:spMkLst>
            <pc:docMk/>
            <pc:sldMk cId="998571469" sldId="448"/>
            <ac:spMk id="6" creationId="{6C6E363A-E260-4BC7-1D1E-4762ECB6A56A}"/>
          </ac:spMkLst>
        </pc:spChg>
      </pc:sldChg>
      <pc:sldChg chg="addSp modSp del mod">
        <pc:chgData name="(학생) 정해찬 (전기전자공학과)" userId="c206e3f8-eda4-4d29-847b-4522f9bfce41" providerId="ADAL" clId="{F017D880-F803-4F59-9506-72C130A2D537}" dt="2023-02-17T04:35:25.516" v="1029" actId="47"/>
        <pc:sldMkLst>
          <pc:docMk/>
          <pc:sldMk cId="2825158774" sldId="449"/>
        </pc:sldMkLst>
        <pc:spChg chg="mod">
          <ac:chgData name="(학생) 정해찬 (전기전자공학과)" userId="c206e3f8-eda4-4d29-847b-4522f9bfce41" providerId="ADAL" clId="{F017D880-F803-4F59-9506-72C130A2D537}" dt="2023-02-17T04:31:59.290" v="1022" actId="20577"/>
          <ac:spMkLst>
            <pc:docMk/>
            <pc:sldMk cId="2825158774" sldId="449"/>
            <ac:spMk id="2" creationId="{9080D649-9B83-68D7-F589-FE343E9BF936}"/>
          </ac:spMkLst>
        </pc:spChg>
        <pc:spChg chg="add mod">
          <ac:chgData name="(학생) 정해찬 (전기전자공학과)" userId="c206e3f8-eda4-4d29-847b-4522f9bfce41" providerId="ADAL" clId="{F017D880-F803-4F59-9506-72C130A2D537}" dt="2023-02-17T04:32:28.784" v="1025" actId="14100"/>
          <ac:spMkLst>
            <pc:docMk/>
            <pc:sldMk cId="2825158774" sldId="449"/>
            <ac:spMk id="5" creationId="{FF3BC792-0FC8-8F3D-4F30-5A15409372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EC338-B2F1-4DC2-8FEE-C153F5734D0E}" type="datetimeFigureOut">
              <a:rPr lang="ko-KR" altLang="en-US" smtClean="0"/>
              <a:t>2023-02-17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D2BAC-CB12-458C-9262-E83AC9A7C7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90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339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물체를 맞추는 </a:t>
            </a:r>
            <a:r>
              <a:rPr lang="en-US" altLang="ko-KR" dirty="0"/>
              <a:t>ICP</a:t>
            </a:r>
            <a:r>
              <a:rPr lang="ko-KR" altLang="en-US" dirty="0"/>
              <a:t>를 진행할 때 각 물체의 꼭짓점 구하기</a:t>
            </a:r>
            <a:endParaRPr lang="en-US" altLang="ko-KR" dirty="0"/>
          </a:p>
          <a:p>
            <a:r>
              <a:rPr lang="ko-KR" altLang="en-US" dirty="0"/>
              <a:t>프사이 프라임을 활용하여 좀더 물체를 </a:t>
            </a:r>
            <a:r>
              <a:rPr lang="en-US" altLang="ko-KR" dirty="0"/>
              <a:t>robust </a:t>
            </a:r>
            <a:r>
              <a:rPr lang="ko-KR" altLang="en-US" dirty="0"/>
              <a:t>하고 </a:t>
            </a:r>
            <a:r>
              <a:rPr lang="en-US" altLang="ko-KR" dirty="0"/>
              <a:t>error </a:t>
            </a:r>
            <a:r>
              <a:rPr lang="ko-KR" altLang="en-US" dirty="0"/>
              <a:t>추정을 위해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367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최종적으로 이전의 포즈를 바탕으로 현재 </a:t>
            </a:r>
            <a:r>
              <a:rPr lang="en-US" altLang="ko-KR" dirty="0"/>
              <a:t>Pose</a:t>
            </a:r>
            <a:r>
              <a:rPr lang="ko-KR" altLang="en-US" dirty="0"/>
              <a:t>와 병합을 하는 </a:t>
            </a:r>
            <a:r>
              <a:rPr lang="en-US" altLang="ko-KR" dirty="0"/>
              <a:t>ICP</a:t>
            </a:r>
            <a:r>
              <a:rPr lang="ko-KR" altLang="en-US" dirty="0" err="1"/>
              <a:t>를</a:t>
            </a:r>
            <a:r>
              <a:rPr lang="ko-KR" altLang="en-US" dirty="0"/>
              <a:t>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426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회를 산정하고 계속 반복하면서 잘못된 병합을 확인함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말일 픽셀이</a:t>
            </a:r>
            <a:r>
              <a:rPr lang="ko-KR" altLang="en-US" baseline="0" dirty="0"/>
              <a:t> 전체 이미지의 </a:t>
            </a:r>
            <a:r>
              <a:rPr lang="en-US" altLang="ko-KR" baseline="0" dirty="0"/>
              <a:t>1/8 </a:t>
            </a:r>
            <a:r>
              <a:rPr lang="ko-KR" altLang="en-US" baseline="0" dirty="0"/>
              <a:t>보다</a:t>
            </a:r>
            <a:r>
              <a:rPr lang="en-US" altLang="ko-KR" baseline="0" dirty="0"/>
              <a:t> </a:t>
            </a:r>
            <a:r>
              <a:rPr lang="ko-KR" altLang="en-US" baseline="0" dirty="0"/>
              <a:t>적게 병합 되었다면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예측된 </a:t>
            </a:r>
            <a:r>
              <a:rPr lang="ko-KR" altLang="en-US" baseline="0" dirty="0" err="1"/>
              <a:t>회차는</a:t>
            </a:r>
            <a:r>
              <a:rPr lang="ko-KR" altLang="en-US" baseline="0" dirty="0"/>
              <a:t> 이용하지 않음</a:t>
            </a:r>
            <a:endParaRPr lang="en-US" altLang="ko-KR" baseline="0" dirty="0"/>
          </a:p>
          <a:p>
            <a:pPr marL="228600" indent="-228600">
              <a:buAutoNum type="arabicParenR"/>
            </a:pPr>
            <a:r>
              <a:rPr lang="ko-KR" altLang="en-US" dirty="0"/>
              <a:t>최적화</a:t>
            </a:r>
            <a:r>
              <a:rPr lang="ko-KR" altLang="en-US" baseline="0" dirty="0"/>
              <a:t> 후 실제 모듈과 각 픽셀을 비율적으로 </a:t>
            </a:r>
            <a:r>
              <a:rPr lang="ko-KR" altLang="en-US" baseline="0" dirty="0" err="1"/>
              <a:t>보았을때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앱실론</a:t>
            </a:r>
            <a:r>
              <a:rPr lang="ko-KR" altLang="en-US" baseline="0" dirty="0"/>
              <a:t> </a:t>
            </a:r>
            <a:r>
              <a:rPr lang="en-US" altLang="ko-KR" baseline="0" dirty="0"/>
              <a:t>pp</a:t>
            </a:r>
            <a:r>
              <a:rPr lang="ko-KR" altLang="en-US" baseline="0" dirty="0"/>
              <a:t>보다 낮은</a:t>
            </a:r>
            <a:r>
              <a:rPr lang="en-US" altLang="ko-KR" baseline="0" dirty="0"/>
              <a:t>, </a:t>
            </a:r>
            <a:r>
              <a:rPr lang="ko-KR" altLang="en-US" baseline="0" dirty="0"/>
              <a:t>즉 잘못된 픽셀들 제거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29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ICP</a:t>
            </a:r>
            <a:r>
              <a:rPr lang="ko-KR" altLang="en-US" dirty="0" err="1"/>
              <a:t>를</a:t>
            </a:r>
            <a:r>
              <a:rPr lang="en-US" altLang="ko-KR" baseline="0" dirty="0"/>
              <a:t> </a:t>
            </a:r>
            <a:r>
              <a:rPr lang="ko-KR" altLang="en-US" baseline="0" dirty="0"/>
              <a:t>활용하여</a:t>
            </a:r>
            <a:r>
              <a:rPr lang="en-US" altLang="ko-KR" baseline="0" dirty="0"/>
              <a:t> </a:t>
            </a:r>
            <a:r>
              <a:rPr lang="ko-KR" altLang="en-US" baseline="0" dirty="0"/>
              <a:t>모델 병합을 시도하는데 두가지 중요한 컴포넌트가 필요함</a:t>
            </a:r>
            <a:endParaRPr lang="en-US" altLang="ko-KR" baseline="0" dirty="0"/>
          </a:p>
          <a:p>
            <a:r>
              <a:rPr lang="ko-KR" altLang="en-US" baseline="0" dirty="0"/>
              <a:t>첫번째로는 주어진 후보 물체의 측정된 포즈에서 </a:t>
            </a:r>
            <a:r>
              <a:rPr lang="en-US" altLang="ko-KR" baseline="0" dirty="0"/>
              <a:t>ICP</a:t>
            </a:r>
            <a:r>
              <a:rPr lang="ko-KR" altLang="en-US" baseline="0" dirty="0" err="1"/>
              <a:t>를</a:t>
            </a:r>
            <a:r>
              <a:rPr lang="ko-KR" altLang="en-US" baseline="0" dirty="0"/>
              <a:t> 돌려 현재 모델이 주어진 후보 물체인지 파악</a:t>
            </a:r>
            <a:endParaRPr lang="en-US" altLang="ko-KR" baseline="0" dirty="0"/>
          </a:p>
          <a:p>
            <a:r>
              <a:rPr lang="ko-KR" altLang="en-US" baseline="0" dirty="0"/>
              <a:t>두번째로는 이전에 설명된 기준을 바탕으로 병합되는지 확인함</a:t>
            </a:r>
            <a:r>
              <a:rPr lang="en-US" altLang="ko-KR" baseline="0" dirty="0"/>
              <a:t>. (Tracking Convergence)</a:t>
            </a:r>
          </a:p>
          <a:p>
            <a:r>
              <a:rPr lang="ko-KR" altLang="en-US" baseline="0" dirty="0"/>
              <a:t>적절한 한계를 정해주면 조금 더 빠르게 올바르지 못한 물체를 파악할 수 있음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카메라 와 </a:t>
            </a:r>
            <a:r>
              <a:rPr lang="en-US" altLang="ko-KR" baseline="0" dirty="0"/>
              <a:t>object </a:t>
            </a:r>
            <a:r>
              <a:rPr lang="ko-KR" altLang="en-US" baseline="0" dirty="0"/>
              <a:t>간의 자세 추정</a:t>
            </a:r>
            <a:endParaRPr lang="en-US" altLang="ko-KR" baseline="0" dirty="0"/>
          </a:p>
          <a:p>
            <a:r>
              <a:rPr lang="en-US" altLang="ko-KR" baseline="0" dirty="0"/>
              <a:t>ICP</a:t>
            </a:r>
            <a:r>
              <a:rPr lang="ko-KR" altLang="en-US" baseline="0" dirty="0"/>
              <a:t>를</a:t>
            </a:r>
            <a:r>
              <a:rPr lang="en-US" altLang="ko-KR" baseline="0" dirty="0"/>
              <a:t> </a:t>
            </a:r>
            <a:r>
              <a:rPr lang="ko-KR" altLang="en-US" baseline="0" dirty="0"/>
              <a:t>활용하여 현재 실시간 프레임에 보이는 물체 위치 추정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906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Oj</a:t>
            </a:r>
            <a:r>
              <a:rPr lang="ko-KR" altLang="en-US" dirty="0"/>
              <a:t>는 관측했던 물체의 종류</a:t>
            </a:r>
            <a:endParaRPr lang="en-US" altLang="ko-KR" dirty="0"/>
          </a:p>
          <a:p>
            <a:r>
              <a:rPr lang="en-US" altLang="ko-KR" dirty="0"/>
              <a:t>Twi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번의 다른 카메라 관측 횟수</a:t>
            </a:r>
            <a:endParaRPr lang="en-US" altLang="ko-KR" dirty="0"/>
          </a:p>
          <a:p>
            <a:r>
              <a:rPr lang="en-US" altLang="ko-KR" dirty="0"/>
              <a:t>Twoj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world coordinate</a:t>
            </a:r>
            <a:r>
              <a:rPr lang="ko-KR" altLang="en-US" baseline="0" dirty="0"/>
              <a:t>에 존재하는 정적인 </a:t>
            </a:r>
            <a:r>
              <a:rPr lang="en-US" altLang="ko-KR" baseline="0" dirty="0"/>
              <a:t>3</a:t>
            </a:r>
            <a:r>
              <a:rPr lang="ko-KR" altLang="en-US" baseline="0" dirty="0"/>
              <a:t>개지 물체</a:t>
            </a:r>
            <a:endParaRPr lang="en-US" altLang="ko-KR" baseline="0" dirty="0"/>
          </a:p>
          <a:p>
            <a:r>
              <a:rPr lang="en-US" altLang="ko-KR" baseline="0" dirty="0" err="1"/>
              <a:t>Zioj</a:t>
            </a:r>
            <a:r>
              <a:rPr lang="en-US" altLang="ko-KR" baseline="0" dirty="0"/>
              <a:t> </a:t>
            </a:r>
            <a:r>
              <a:rPr lang="ko-KR" altLang="en-US" baseline="0" dirty="0"/>
              <a:t>는 이중 카메라로 각각의 파악하고 있는 물체를 나타냄</a:t>
            </a:r>
            <a:endParaRPr lang="en-US" altLang="ko-KR" baseline="0" dirty="0"/>
          </a:p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Zii+1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ICP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로 두 카메라 간의 차이를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매꿔줄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차이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r>
              <a:rPr lang="en-US" altLang="ko-KR" b="0" i="0" dirty="0" err="1">
                <a:solidFill>
                  <a:srgbClr val="202124"/>
                </a:solidFill>
                <a:effectLst/>
                <a:latin typeface="Apple SD Gothic Neo"/>
              </a:rPr>
              <a:t>Pojf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하나로 형체가 형성된 물체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181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</a:t>
            </a:r>
            <a:r>
              <a:rPr lang="en-US" altLang="ko-KR" dirty="0"/>
              <a:t>measurements</a:t>
            </a:r>
            <a:r>
              <a:rPr lang="ko-KR" altLang="en-US" dirty="0"/>
              <a:t>는 </a:t>
            </a:r>
            <a:r>
              <a:rPr lang="en-US" altLang="ko-KR" dirty="0"/>
              <a:t>6DoF</a:t>
            </a:r>
            <a:r>
              <a:rPr lang="ko-KR" altLang="en-US" dirty="0"/>
              <a:t>에서 </a:t>
            </a:r>
            <a:r>
              <a:rPr lang="en-US" altLang="ko-KR" dirty="0"/>
              <a:t>SE(3)</a:t>
            </a:r>
            <a:r>
              <a:rPr lang="ko-KR" altLang="en-US" dirty="0"/>
              <a:t>에 속해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과정의 변수들을 이전단계의 </a:t>
            </a:r>
            <a:r>
              <a:rPr lang="en-US" altLang="ko-KR" dirty="0"/>
              <a:t>ICP</a:t>
            </a:r>
            <a:r>
              <a:rPr lang="ko-KR" altLang="en-US" dirty="0"/>
              <a:t>과정을 통해서 구한 값들이며 이를 최소화 하는 것이 목표임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추가적으로 여러 정보들을 바탕으로 해당 그래프 최적화를 위해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917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Frustum :  </a:t>
            </a:r>
            <a:r>
              <a:rPr lang="ko-KR" altLang="en-US" dirty="0"/>
              <a:t>절단한 면</a:t>
            </a:r>
            <a:endParaRPr lang="en-US" altLang="ko-KR" dirty="0"/>
          </a:p>
          <a:p>
            <a:r>
              <a:rPr lang="en-US" altLang="ko-KR" dirty="0" err="1"/>
              <a:t>Relocalization</a:t>
            </a:r>
            <a:r>
              <a:rPr lang="en-US" altLang="ko-KR" dirty="0"/>
              <a:t> mode </a:t>
            </a:r>
            <a:r>
              <a:rPr lang="ko-KR" altLang="en-US" dirty="0"/>
              <a:t>를 통해서 </a:t>
            </a:r>
            <a:r>
              <a:rPr lang="en-US" altLang="ko-KR" dirty="0"/>
              <a:t>local </a:t>
            </a:r>
            <a:r>
              <a:rPr lang="ko-KR" altLang="en-US" dirty="0"/>
              <a:t>적으로 본 상황과 이전에 </a:t>
            </a:r>
            <a:r>
              <a:rPr lang="ko-KR" altLang="en-US" dirty="0" err="1"/>
              <a:t>오랫</a:t>
            </a:r>
            <a:r>
              <a:rPr lang="ko-KR" altLang="en-US" dirty="0"/>
              <a:t> 동안 측정한 것과 비교하면서 그래프를 그림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Local graph</a:t>
            </a:r>
            <a:r>
              <a:rPr lang="ko-KR" altLang="en-US" dirty="0"/>
              <a:t>와 </a:t>
            </a:r>
            <a:r>
              <a:rPr lang="en-US" altLang="ko-KR" dirty="0"/>
              <a:t>a long –term graph</a:t>
            </a:r>
            <a:r>
              <a:rPr lang="ko-KR" altLang="en-US" dirty="0"/>
              <a:t>는 모두 방향성을 가진 점들의 뭉치라고 생각함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만일 </a:t>
            </a:r>
            <a:r>
              <a:rPr lang="en-US" altLang="ko-KR" dirty="0"/>
              <a:t>3</a:t>
            </a:r>
            <a:r>
              <a:rPr lang="ko-KR" altLang="en-US" dirty="0"/>
              <a:t>개의 오브젝트가 같다고 </a:t>
            </a:r>
            <a:r>
              <a:rPr lang="ko-KR" altLang="en-US" dirty="0" err="1"/>
              <a:t>보았을때</a:t>
            </a:r>
            <a:r>
              <a:rPr lang="ko-KR" altLang="en-US" dirty="0"/>
              <a:t> </a:t>
            </a:r>
            <a:r>
              <a:rPr lang="en-US" altLang="ko-KR" dirty="0"/>
              <a:t>local map </a:t>
            </a:r>
            <a:r>
              <a:rPr lang="ko-KR" altLang="en-US" dirty="0"/>
              <a:t>을 기존 </a:t>
            </a:r>
            <a:r>
              <a:rPr lang="en-US" altLang="ko-KR" dirty="0"/>
              <a:t>map </a:t>
            </a:r>
            <a:r>
              <a:rPr lang="ko-KR" altLang="en-US" dirty="0"/>
              <a:t>과 병합</a:t>
            </a:r>
            <a:endParaRPr lang="en-US" altLang="ko-KR" dirty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119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4.1</a:t>
            </a:r>
            <a:r>
              <a:rPr lang="en-US" altLang="ko-KR" baseline="0" dirty="0"/>
              <a:t> loop closure 2:29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181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Memory</a:t>
            </a:r>
            <a:r>
              <a:rPr lang="en-US" altLang="ko-KR" baseline="0" dirty="0"/>
              <a:t> footprint =&gt; </a:t>
            </a:r>
            <a:r>
              <a:rPr lang="ko-KR" altLang="en-US" baseline="0" dirty="0"/>
              <a:t>메모리 사용량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638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날씨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시점변화에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하다고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자신있게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내놓을만한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feature / matching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방법론도 없고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DB update policy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de-facto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방법론도 아직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현재 단계에서는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조명 단위로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날씨 단위로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시점에서 데이터를 수집해서 촘촘하게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만들어놔야한다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실외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효율적으로 만드는 방법을 모른다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작게는 빌딩에서부터 크게는 도시나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나라단위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스케일이 커질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당연히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 device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하나로는 메모리에 이 큰 공간의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 담을 수 없기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떄문에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해당 문제를 해결하기 위한 리셋 방법과 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서버를 통해 만드는 방법이 필요함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33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r>
              <a:rPr lang="ko-KR" altLang="en-US" dirty="0"/>
              <a:t>의 </a:t>
            </a:r>
            <a:r>
              <a:rPr lang="en-US" altLang="ko-KR" dirty="0"/>
              <a:t>depth</a:t>
            </a:r>
            <a:r>
              <a:rPr lang="ko-KR" altLang="en-US" dirty="0"/>
              <a:t>에 대한 정보가 주어졌을 때</a:t>
            </a:r>
            <a:r>
              <a:rPr lang="en-US" altLang="ko-KR" dirty="0"/>
              <a:t>, </a:t>
            </a:r>
            <a:r>
              <a:rPr lang="ko-KR" altLang="en-US" dirty="0"/>
              <a:t>바닥에 대한 측정을 </a:t>
            </a:r>
            <a:r>
              <a:rPr lang="ko-KR" altLang="en-US" dirty="0" err="1"/>
              <a:t>꼭짓점과</a:t>
            </a:r>
            <a:r>
              <a:rPr lang="ko-KR" altLang="en-US" dirty="0"/>
              <a:t> </a:t>
            </a:r>
            <a:r>
              <a:rPr lang="en-US" altLang="ko-KR" dirty="0"/>
              <a:t>map</a:t>
            </a:r>
            <a:r>
              <a:rPr lang="ko-KR" altLang="en-US" dirty="0" err="1"/>
              <a:t>으로</a:t>
            </a:r>
            <a:r>
              <a:rPr lang="ko-KR" altLang="en-US" dirty="0"/>
              <a:t> 변형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arenR"/>
            </a:pPr>
            <a:r>
              <a:rPr lang="en-US" altLang="ko-KR" dirty="0"/>
              <a:t>ICP</a:t>
            </a:r>
            <a:r>
              <a:rPr lang="ko-KR" altLang="en-US" dirty="0" err="1"/>
              <a:t>를</a:t>
            </a:r>
            <a:r>
              <a:rPr lang="ko-KR" altLang="en-US" dirty="0"/>
              <a:t> 통한 밀도 있는 물체 장면 추정을 통해 실시간 카메라의 형상을 </a:t>
            </a:r>
            <a:r>
              <a:rPr lang="en-US" altLang="ko-KR" dirty="0"/>
              <a:t>Twl</a:t>
            </a:r>
            <a:r>
              <a:rPr lang="ko-KR" altLang="en-US" dirty="0"/>
              <a:t>을 추정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계속 밀도를 </a:t>
            </a:r>
            <a:r>
              <a:rPr lang="ko-KR" altLang="en-US" dirty="0" err="1"/>
              <a:t>알수</a:t>
            </a:r>
            <a:r>
              <a:rPr lang="ko-KR" altLang="en-US" dirty="0"/>
              <a:t> 있는 </a:t>
            </a:r>
            <a:r>
              <a:rPr lang="en-US" altLang="ko-KR" dirty="0"/>
              <a:t>ICP</a:t>
            </a:r>
            <a:r>
              <a:rPr lang="ko-KR" altLang="en-US" dirty="0"/>
              <a:t>를 활용하는 이유도 물체를 실제 입체처럼 표현하고 싶기 때문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97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</a:t>
            </a:r>
            <a:r>
              <a:rPr lang="ko-KR" altLang="en-US" baseline="0" dirty="0"/>
              <a:t> 실시간 카메라 프레임을 통해서 저장된 카메라 포즈와 장면 데이터를 바탕으로 해당 물체의 후보군 생성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카메라 포즈를 바탕으로 두번째 </a:t>
            </a:r>
            <a:r>
              <a:rPr lang="en-US" altLang="ko-KR" baseline="0" dirty="0"/>
              <a:t>ICP</a:t>
            </a:r>
            <a:r>
              <a:rPr lang="ko-KR" altLang="en-US" baseline="0" dirty="0"/>
              <a:t>를 진행하여 미리 학습한 물체에 대한 후보군들은 수정되거나 제거된다</a:t>
            </a:r>
            <a:r>
              <a:rPr lang="en-US" altLang="ko-KR" baseline="0" dirty="0"/>
              <a:t>, </a:t>
            </a:r>
            <a:r>
              <a:rPr lang="ko-KR" altLang="en-US" baseline="0" dirty="0"/>
              <a:t>즉 어떤 물체인지 파악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262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올바르게 파악한 물체 </a:t>
            </a:r>
            <a:r>
              <a:rPr lang="en-US" altLang="ko-KR" dirty="0"/>
              <a:t>g</a:t>
            </a:r>
            <a:r>
              <a:rPr lang="ko-KR" altLang="en-US" dirty="0"/>
              <a:t>라고 산정 후 </a:t>
            </a:r>
            <a:r>
              <a:rPr lang="en-US" altLang="ko-KR" dirty="0"/>
              <a:t>SLAM</a:t>
            </a:r>
            <a:r>
              <a:rPr lang="en-US" altLang="ko-KR" baseline="0" dirty="0"/>
              <a:t> </a:t>
            </a:r>
            <a:r>
              <a:rPr lang="ko-KR" altLang="en-US" baseline="0" dirty="0"/>
              <a:t>그래프에 입력한다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첫번째 과정에서 물체의 꼭짓점도 함께 계산을 하였는데 이를 활용하여 물체의 꼭짓점이 실시간으로 측정되고 있는 카메라에서의 꼭짓점과 맞도록 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7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그래프에서 잘못된 픽셀들을 제거하고자 </a:t>
            </a:r>
            <a:r>
              <a:rPr lang="ko-KR" altLang="en-US" dirty="0" err="1"/>
              <a:t>랜더링을</a:t>
            </a:r>
            <a:r>
              <a:rPr lang="ko-KR" altLang="en-US" dirty="0"/>
              <a:t> 통해</a:t>
            </a:r>
            <a:r>
              <a:rPr lang="ko-KR" altLang="en-US" baseline="0" dirty="0"/>
              <a:t> 얻어진 추정 </a:t>
            </a:r>
            <a:r>
              <a:rPr lang="en-US" altLang="ko-KR" baseline="0" dirty="0"/>
              <a:t>depth Dr</a:t>
            </a:r>
            <a:r>
              <a:rPr lang="ko-KR" altLang="en-US" baseline="0" dirty="0"/>
              <a:t>과 </a:t>
            </a:r>
            <a:r>
              <a:rPr lang="en-US" altLang="ko-KR" baseline="0" dirty="0"/>
              <a:t>normal map Nr</a:t>
            </a:r>
            <a:r>
              <a:rPr lang="ko-KR" altLang="en-US" baseline="0" dirty="0"/>
              <a:t>을 </a:t>
            </a:r>
            <a:r>
              <a:rPr lang="en-US" altLang="ko-KR" baseline="0" dirty="0"/>
              <a:t>1</a:t>
            </a:r>
            <a:r>
              <a:rPr lang="ko-KR" altLang="en-US" baseline="0" dirty="0"/>
              <a:t>번과 </a:t>
            </a:r>
            <a:r>
              <a:rPr lang="en-US" altLang="ko-KR" baseline="0" dirty="0"/>
              <a:t>2</a:t>
            </a:r>
            <a:r>
              <a:rPr lang="ko-KR" altLang="en-US" baseline="0" dirty="0"/>
              <a:t>번째 프로세스에 제공한다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또한 각각의 물체 </a:t>
            </a:r>
            <a:r>
              <a:rPr lang="ko-KR" altLang="en-US" baseline="0" dirty="0" err="1"/>
              <a:t>끼리에</a:t>
            </a:r>
            <a:r>
              <a:rPr lang="ko-KR" altLang="en-US" baseline="0" dirty="0"/>
              <a:t> 대한 </a:t>
            </a:r>
            <a:r>
              <a:rPr lang="en-US" altLang="ko-KR" baseline="0" dirty="0"/>
              <a:t>ICP</a:t>
            </a:r>
            <a:r>
              <a:rPr lang="ko-KR" altLang="en-US" baseline="0" dirty="0" err="1"/>
              <a:t>를</a:t>
            </a:r>
            <a:r>
              <a:rPr lang="ko-KR" altLang="en-US" baseline="0" dirty="0"/>
              <a:t> 진행하여 </a:t>
            </a:r>
            <a:r>
              <a:rPr lang="en-US" altLang="ko-KR" baseline="0" dirty="0"/>
              <a:t>SLAM </a:t>
            </a:r>
            <a:r>
              <a:rPr lang="ko-KR" altLang="en-US" baseline="0" dirty="0" err="1"/>
              <a:t>맵핑이</a:t>
            </a:r>
            <a:r>
              <a:rPr lang="ko-KR" altLang="en-US" baseline="0" dirty="0"/>
              <a:t> 잘 진행 될 수 있도록 카메라의 위치</a:t>
            </a:r>
            <a:r>
              <a:rPr lang="en-US" altLang="ko-KR" baseline="0" dirty="0"/>
              <a:t>, </a:t>
            </a:r>
            <a:r>
              <a:rPr lang="ko-KR" altLang="en-US" baseline="0" dirty="0"/>
              <a:t>회전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초점거리를 새롭게 추가해준다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71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338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641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228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66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2023-02-17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4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2023-02-17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1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2023-02-17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9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2023-02-17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2023-02-17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2023-02-17</a:t>
            </a:fld>
            <a:endParaRPr kumimoji="1"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2023-02-17</a:t>
            </a:fld>
            <a:endParaRPr kumimoji="1"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8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2023-02-17</a:t>
            </a:fld>
            <a:endParaRPr kumimoji="1"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0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2023-02-17</a:t>
            </a:fld>
            <a:endParaRPr kumimoji="1"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9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2023-02-17</a:t>
            </a:fld>
            <a:endParaRPr kumimoji="1"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1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ko-KR" altLang="en-US" dirty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2023-02-17</a:t>
            </a:fld>
            <a:endParaRPr kumimoji="1"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2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26B7-21E3-C947-B317-9E30A7CD80BA}" type="datetimeFigureOut">
              <a:rPr kumimoji="1" lang="ko-KR" altLang="en-US" smtClean="0"/>
              <a:t>2023-02-17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0.png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gif"/><Relationship Id="rId7" Type="http://schemas.openxmlformats.org/officeDocument/2006/relationships/image" Target="../media/image19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5.emf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71.png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2413" cy="13715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66800"/>
            <a:ext cx="2133600" cy="21336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978227" y="5722826"/>
            <a:ext cx="273183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SLAM ++</a:t>
            </a:r>
            <a:endParaRPr kumimoji="1" lang="ko-KR" altLang="en-US" sz="46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028668" y="6733786"/>
            <a:ext cx="2547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Feb 17, 2023</a:t>
            </a:r>
            <a:endParaRPr kumimoji="1" lang="ko-KR" altLang="en-US" sz="3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752" y="12114746"/>
            <a:ext cx="5804164" cy="906404"/>
          </a:xfrm>
          <a:prstGeom prst="rect">
            <a:avLst/>
          </a:prstGeom>
        </p:spPr>
      </p:pic>
      <p:sp>
        <p:nvSpPr>
          <p:cNvPr id="11" name="텍스트 상자 10"/>
          <p:cNvSpPr txBox="1"/>
          <p:nvPr/>
        </p:nvSpPr>
        <p:spPr>
          <a:xfrm>
            <a:off x="935197" y="11234769"/>
            <a:ext cx="182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CONTACT</a:t>
            </a:r>
            <a:endParaRPr kumimoji="1" lang="ko-KR" altLang="en-US" sz="2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1033752" y="11864669"/>
            <a:ext cx="13325074" cy="45719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002856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27444" y="11990311"/>
            <a:ext cx="65313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</a:t>
            </a:r>
            <a:r>
              <a:rPr lang="en-US" altLang="ko-KR" sz="2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lectrical </a:t>
            </a:r>
            <a:r>
              <a:rPr lang="ko-KR" altLang="en-US" sz="2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Engineering</a:t>
            </a:r>
            <a:endParaRPr lang="en-US" altLang="ko-KR" sz="2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1st Engineering Building Room 201</a:t>
            </a:r>
            <a:endParaRPr lang="en-US" altLang="ko-KR" sz="2200" dirty="0">
              <a:solidFill>
                <a:srgbClr val="002856"/>
              </a:solidFill>
              <a:latin typeface="Geomanist Light" charset="0"/>
              <a:ea typeface="Geomanist Light" charset="0"/>
              <a:cs typeface="Geomanist Light" charset="0"/>
            </a:endParaRPr>
          </a:p>
          <a:p>
            <a:pPr>
              <a:lnSpc>
                <a:spcPct val="110000"/>
              </a:lnSpc>
            </a:pPr>
            <a:r>
              <a:rPr lang="ko-KR" altLang="en-US" sz="1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Tel.  </a:t>
            </a:r>
            <a:r>
              <a:rPr lang="ko-KR" altLang="en-US" sz="18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+82 52 217 3542         </a:t>
            </a:r>
            <a:r>
              <a:rPr lang="ko-KR" altLang="en-US" sz="1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Web.</a:t>
            </a:r>
            <a:r>
              <a:rPr lang="ko-KR" altLang="en-US" sz="18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 http://eche.unist.ac.krAddress</a:t>
            </a:r>
          </a:p>
        </p:txBody>
      </p:sp>
      <p:cxnSp>
        <p:nvCxnSpPr>
          <p:cNvPr id="2" name="직선 연결선 41">
            <a:extLst>
              <a:ext uri="{FF2B5EF4-FFF2-40B4-BE49-F238E27FC236}">
                <a16:creationId xmlns:a16="http://schemas.microsoft.com/office/drawing/2014/main" id="{8DA29198-A662-3B18-ADEA-31D00ED744A8}"/>
              </a:ext>
            </a:extLst>
          </p:cNvPr>
          <p:cNvCxnSpPr>
            <a:cxnSpLocks/>
          </p:cNvCxnSpPr>
          <p:nvPr/>
        </p:nvCxnSpPr>
        <p:spPr>
          <a:xfrm>
            <a:off x="1078548" y="6563685"/>
            <a:ext cx="2497612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C059B5-3F18-EACB-82E0-3FB35D48B586}"/>
                  </a:ext>
                </a:extLst>
              </p:cNvPr>
              <p:cNvSpPr txBox="1"/>
              <p:nvPr/>
            </p:nvSpPr>
            <p:spPr>
              <a:xfrm>
                <a:off x="982522" y="2195135"/>
                <a:ext cx="20294337" cy="9776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4000" dirty="0"/>
                  <a:t>The current live vertex is transformed into the refrence frame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ko-K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𝑟𝑙</m:t>
                          </m:r>
                        </m:sub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altLang="ko-KR" sz="40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ko-K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sSub>
                        <m:sSub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altLang="ko-KR" sz="40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40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4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40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4000" dirty="0"/>
                  <a:t> compute the robust penalty function derivative given the currently estimated error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sSup>
                            <m:sSupPr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ko-K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ko-K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altLang="ko-K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altLang="ko-KR" sz="4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US" altLang="ko-KR" sz="4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lang="en-US" altLang="ko-KR" sz="4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4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C059B5-3F18-EACB-82E0-3FB35D48B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22" y="2195135"/>
                <a:ext cx="20294337" cy="9776459"/>
              </a:xfrm>
              <a:prstGeom prst="rect">
                <a:avLst/>
              </a:prstGeom>
              <a:blipFill>
                <a:blip r:embed="rId5"/>
                <a:stretch>
                  <a:fillRect l="-1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982522" y="1042193"/>
            <a:ext cx="2182935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Camera-Model Tracking and Accurate Object Pose Estimation using ICP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14" name="직선 연결선 41"/>
          <p:cNvCxnSpPr>
            <a:cxnSpLocks/>
          </p:cNvCxnSpPr>
          <p:nvPr/>
        </p:nvCxnSpPr>
        <p:spPr>
          <a:xfrm flipV="1">
            <a:off x="1119188" y="1827023"/>
            <a:ext cx="18756980" cy="52486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1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C059B5-3F18-EACB-82E0-3FB35D48B586}"/>
                  </a:ext>
                </a:extLst>
              </p:cNvPr>
              <p:cNvSpPr txBox="1"/>
              <p:nvPr/>
            </p:nvSpPr>
            <p:spPr>
              <a:xfrm>
                <a:off x="1119188" y="2951758"/>
                <a:ext cx="12192000" cy="2936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𝑟𝑙</m:t>
                          </m:r>
                        </m:sub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4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𝑟𝑙</m:t>
                          </m:r>
                        </m:sub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altLang="ko-KR" sz="4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𝑤𝑙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𝑤𝑟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𝑟𝑙</m:t>
                          </m:r>
                        </m:sub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altLang="ko-KR" sz="4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4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C059B5-3F18-EACB-82E0-3FB35D48B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88" y="2951758"/>
                <a:ext cx="12192000" cy="29365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119188" y="2243872"/>
                <a:ext cx="1564026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4000" dirty="0"/>
                  <a:t>Estimate live camera 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𝑤𝑙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88" y="2243872"/>
                <a:ext cx="15640263" cy="707886"/>
              </a:xfrm>
              <a:prstGeom prst="rect">
                <a:avLst/>
              </a:prstGeom>
              <a:blipFill>
                <a:blip r:embed="rId6"/>
                <a:stretch>
                  <a:fillRect l="-1404" t="-15517" b="-36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982522" y="1042193"/>
            <a:ext cx="2182935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Camera-Model Tracking and Accurate Object Pose Estimation using ICP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14" name="직선 연결선 41"/>
          <p:cNvCxnSpPr>
            <a:cxnSpLocks/>
          </p:cNvCxnSpPr>
          <p:nvPr/>
        </p:nvCxnSpPr>
        <p:spPr>
          <a:xfrm flipV="1">
            <a:off x="1119188" y="1827023"/>
            <a:ext cx="20403331" cy="52486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761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2" y="1042193"/>
            <a:ext cx="2182935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Camera-Model Tracking and Accurate Object Pose Estimation using ICP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19188" y="1827023"/>
            <a:ext cx="20389684" cy="52486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D8D0AF7-F797-EF52-0C15-63008FAB2738}"/>
              </a:ext>
            </a:extLst>
          </p:cNvPr>
          <p:cNvSpPr/>
          <p:nvPr/>
        </p:nvSpPr>
        <p:spPr>
          <a:xfrm>
            <a:off x="1119188" y="2129593"/>
            <a:ext cx="87466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b="1" dirty="0">
                <a:solidFill>
                  <a:srgbClr val="002856"/>
                </a:solidFill>
              </a:rPr>
              <a:t>Tracking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80D649-9B83-68D7-F589-FE343E9BF936}"/>
                  </a:ext>
                </a:extLst>
              </p:cNvPr>
              <p:cNvSpPr txBox="1"/>
              <p:nvPr/>
            </p:nvSpPr>
            <p:spPr>
              <a:xfrm>
                <a:off x="1239194" y="2679638"/>
                <a:ext cx="21829352" cy="5084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4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Use a maximum of 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ko-KR" sz="4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iteration and check for poor convergence</a:t>
                </a:r>
              </a:p>
              <a:p>
                <a:pPr marL="742950" indent="-742950">
                  <a:lnSpc>
                    <a:spcPct val="150000"/>
                  </a:lnSpc>
                  <a:buAutoNum type="arabicParenR"/>
                </a:pPr>
                <a:r>
                  <a:rPr lang="en-US" altLang="ko-KR" sz="4000" dirty="0">
                    <a:ea typeface="Cambria Math" panose="02040503050406030204" pitchFamily="18" charset="0"/>
                  </a:rPr>
                  <a:t>If its pixel coverage is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sz="4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of a full image, don’t attempt to track against the predicted model </a:t>
                </a:r>
              </a:p>
              <a:p>
                <a:pPr marL="742950" indent="-742950">
                  <a:lnSpc>
                    <a:spcPct val="150000"/>
                  </a:lnSpc>
                  <a:buAutoNum type="arabicParenR"/>
                </a:pPr>
                <a:r>
                  <a:rPr lang="en-US" altLang="ko-KR" sz="4000" dirty="0">
                    <a:ea typeface="Cambria Math" panose="02040503050406030204" pitchFamily="18" charset="0"/>
                  </a:rPr>
                  <a:t>Compute the ratio of pixels in the live image which have been correctly matched with the predicted model ascertained by discounting pixels which induce a point-plane error greater than a specified magnitude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𝑝𝑝</m:t>
                        </m:r>
                      </m:sub>
                    </m:sSub>
                  </m:oMath>
                </a14:m>
                <a:endParaRPr lang="en-US" altLang="ko-KR" sz="4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80D649-9B83-68D7-F589-FE343E9BF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194" y="2679638"/>
                <a:ext cx="21829352" cy="5084277"/>
              </a:xfrm>
              <a:prstGeom prst="rect">
                <a:avLst/>
              </a:prstGeom>
              <a:blipFill>
                <a:blip r:embed="rId5"/>
                <a:stretch>
                  <a:fillRect l="-1005" b="-3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8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2" y="1042193"/>
            <a:ext cx="2182935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Camera-Model Tracking and Accurate Object Pose Estimation using ICP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2033509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D8D0AF7-F797-EF52-0C15-63008FAB2738}"/>
              </a:ext>
            </a:extLst>
          </p:cNvPr>
          <p:cNvSpPr/>
          <p:nvPr/>
        </p:nvSpPr>
        <p:spPr>
          <a:xfrm>
            <a:off x="1119188" y="2129593"/>
            <a:ext cx="87466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b="1" dirty="0">
                <a:solidFill>
                  <a:srgbClr val="002856"/>
                </a:solidFill>
              </a:rPr>
              <a:t>Tracking for Model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80D649-9B83-68D7-F589-FE343E9BF936}"/>
                  </a:ext>
                </a:extLst>
              </p:cNvPr>
              <p:cNvSpPr txBox="1"/>
              <p:nvPr/>
            </p:nvSpPr>
            <p:spPr>
              <a:xfrm>
                <a:off x="1239194" y="2679638"/>
                <a:ext cx="21829352" cy="5536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4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Utilize the dense ICP pose estimation and convergence check for two further key components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1) Given a candidate object and detected pose, we run camera-model ICP estimation on the detected object pose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dirty="0">
                    <a:ea typeface="Cambria Math" panose="02040503050406030204" pitchFamily="18" charset="0"/>
                  </a:rPr>
                  <a:t>2) C</a:t>
                </a:r>
                <a:r>
                  <a:rPr lang="en-US" altLang="ko-KR" sz="4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heck for convergence using the previously described criteria</a:t>
                </a:r>
              </a:p>
              <a:p>
                <a:pPr marL="571500" indent="-571500">
                  <a:lnSpc>
                    <a:spcPct val="150000"/>
                  </a:lnSpc>
                  <a:buFont typeface="Symbol" panose="05050102010706020507" pitchFamily="18" charset="2"/>
                  <a:buChar char="Þ"/>
                </a:pPr>
                <a:r>
                  <a:rPr lang="en-US" altLang="ko-KR" sz="4000" dirty="0">
                    <a:ea typeface="Cambria Math" panose="02040503050406030204" pitchFamily="18" charset="0"/>
                  </a:rPr>
                  <a:t>A more conservatively set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𝑜𝑖</m:t>
                        </m:r>
                      </m:sub>
                    </m:sSub>
                  </m:oMath>
                </a14:m>
                <a:r>
                  <a:rPr lang="en-US" altLang="ko-KR" sz="4000" dirty="0">
                    <a:ea typeface="Cambria Math" panose="02040503050406030204" pitchFamily="18" charset="0"/>
                  </a:rPr>
                  <a:t> and early rejection of incorrect objects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4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80D649-9B83-68D7-F589-FE343E9BF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194" y="2679638"/>
                <a:ext cx="21829352" cy="5536900"/>
              </a:xfrm>
              <a:prstGeom prst="rect">
                <a:avLst/>
              </a:prstGeom>
              <a:blipFill>
                <a:blip r:embed="rId5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C4A0FCBF-CA92-C469-3034-C7D81C105C2D}"/>
              </a:ext>
            </a:extLst>
          </p:cNvPr>
          <p:cNvSpPr/>
          <p:nvPr/>
        </p:nvSpPr>
        <p:spPr>
          <a:xfrm>
            <a:off x="1239194" y="8736700"/>
            <a:ext cx="87466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b="1" dirty="0">
                <a:solidFill>
                  <a:srgbClr val="002856"/>
                </a:solidFill>
              </a:rPr>
              <a:t>Camera-object Pose Constraints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C9013-089B-BD88-8FFB-975D3795E998}"/>
              </a:ext>
            </a:extLst>
          </p:cNvPr>
          <p:cNvSpPr txBox="1"/>
          <p:nvPr/>
        </p:nvSpPr>
        <p:spPr>
          <a:xfrm>
            <a:off x="1359200" y="9286745"/>
            <a:ext cx="21829352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ea typeface="Cambria Math" panose="02040503050406030204" pitchFamily="18" charset="0"/>
              </a:rPr>
              <a:t>Run the dense ICP estimate between the live frame and each model object currently visible in the frame</a:t>
            </a:r>
          </a:p>
        </p:txBody>
      </p:sp>
    </p:spTree>
    <p:extLst>
      <p:ext uri="{BB962C8B-B14F-4D97-AF65-F5344CB8AC3E}">
        <p14:creationId xmlns:p14="http://schemas.microsoft.com/office/powerpoint/2010/main" val="998571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2" y="1042193"/>
            <a:ext cx="87466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Graph Optimization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5095345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332FD1-6ABF-15F8-0FE1-1B2261EBA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188" y="2129592"/>
            <a:ext cx="10046118" cy="630222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0BE0B186-4C04-6CD7-8A7B-58B0A1788344}"/>
                  </a:ext>
                </a:extLst>
              </p:cNvPr>
              <p:cNvSpPr/>
              <p:nvPr/>
            </p:nvSpPr>
            <p:spPr>
              <a:xfrm>
                <a:off x="11847992" y="4323973"/>
                <a:ext cx="1155032" cy="1138972"/>
              </a:xfrm>
              <a:prstGeom prst="ellipse">
                <a:avLst/>
              </a:prstGeom>
              <a:solidFill>
                <a:srgbClr val="83CA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285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285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285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285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2856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285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0BE0B186-4C04-6CD7-8A7B-58B0A17883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7992" y="4323973"/>
                <a:ext cx="1155032" cy="113897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B466752E-0F7A-421E-F9C1-3BF16B708ACB}"/>
                  </a:ext>
                </a:extLst>
              </p:cNvPr>
              <p:cNvSpPr/>
              <p:nvPr/>
            </p:nvSpPr>
            <p:spPr>
              <a:xfrm>
                <a:off x="11846405" y="2807992"/>
                <a:ext cx="1155032" cy="1138972"/>
              </a:xfrm>
              <a:prstGeom prst="ellipse">
                <a:avLst/>
              </a:prstGeom>
              <a:solidFill>
                <a:srgbClr val="FF80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285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285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2856"/>
                              </a:solidFill>
                              <a:latin typeface="Cambria Math" panose="02040503050406030204" pitchFamily="18" charset="0"/>
                            </a:rPr>
                            <m:t>𝑤𝑖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B466752E-0F7A-421E-F9C1-3BF16B708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6405" y="2807992"/>
                <a:ext cx="1155032" cy="113897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B7634F2-D7F0-C283-E7AE-82CC1BB30EA8}"/>
              </a:ext>
            </a:extLst>
          </p:cNvPr>
          <p:cNvSpPr txBox="1"/>
          <p:nvPr/>
        </p:nvSpPr>
        <p:spPr>
          <a:xfrm>
            <a:off x="13115318" y="4474722"/>
            <a:ext cx="10395283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Cambria Math" panose="02040503050406030204" pitchFamily="18" charset="0"/>
              </a:rPr>
              <a:t>: The poses of three static objects in the world</a:t>
            </a:r>
            <a:endParaRPr lang="en-US" altLang="ko-KR" b="0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28EA3D-4F02-4A7C-2579-A79182E2AC8D}"/>
              </a:ext>
            </a:extLst>
          </p:cNvPr>
          <p:cNvSpPr txBox="1"/>
          <p:nvPr/>
        </p:nvSpPr>
        <p:spPr>
          <a:xfrm>
            <a:off x="13115318" y="2887478"/>
            <a:ext cx="10395283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Cambria Math" panose="02040503050406030204" pitchFamily="18" charset="0"/>
              </a:rPr>
              <a:t>: The poses of moving camera over four times step</a:t>
            </a:r>
            <a:endParaRPr lang="en-US" altLang="ko-KR" b="0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D9A17A-641E-77B4-D915-57A181D955B0}"/>
                  </a:ext>
                </a:extLst>
              </p:cNvPr>
              <p:cNvSpPr txBox="1"/>
              <p:nvPr/>
            </p:nvSpPr>
            <p:spPr>
              <a:xfrm>
                <a:off x="11939151" y="5626677"/>
                <a:ext cx="11324074" cy="2775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dirty="0"/>
                  <a:t> : Binary Camera-object constraints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Relative ICP constraints between two cameras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ko-KR" dirty="0"/>
                  <a:t> : Unary structural constraints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D9A17A-641E-77B4-D915-57A181D95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9151" y="5626677"/>
                <a:ext cx="11324074" cy="2775888"/>
              </a:xfrm>
              <a:prstGeom prst="rect">
                <a:avLst/>
              </a:prstGeom>
              <a:blipFill>
                <a:blip r:embed="rId8"/>
                <a:stretch>
                  <a:fillRect l="-54" b="-54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3EF6DF-73FB-EBA7-099C-0DDAF6EE76F5}"/>
                  </a:ext>
                </a:extLst>
              </p:cNvPr>
              <p:cNvSpPr txBox="1"/>
              <p:nvPr/>
            </p:nvSpPr>
            <p:spPr>
              <a:xfrm>
                <a:off x="11939151" y="1745620"/>
                <a:ext cx="11324074" cy="8230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 : Observation of the object   ex)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3EF6DF-73FB-EBA7-099C-0DDAF6EE7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9151" y="1745620"/>
                <a:ext cx="11324074" cy="823046"/>
              </a:xfrm>
              <a:prstGeom prst="rect">
                <a:avLst/>
              </a:prstGeom>
              <a:blipFill>
                <a:blip r:embed="rId9"/>
                <a:stretch>
                  <a:fillRect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5829E7B8-66B4-5A63-7076-04F495302108}"/>
                  </a:ext>
                </a:extLst>
              </p:cNvPr>
              <p:cNvSpPr/>
              <p:nvPr/>
            </p:nvSpPr>
            <p:spPr>
              <a:xfrm>
                <a:off x="1681051" y="9543305"/>
                <a:ext cx="1155032" cy="1138972"/>
              </a:xfrm>
              <a:prstGeom prst="ellipse">
                <a:avLst/>
              </a:prstGeom>
              <a:solidFill>
                <a:srgbClr val="FF80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285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285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2856"/>
                              </a:solidFill>
                              <a:latin typeface="Cambria Math" panose="02040503050406030204" pitchFamily="18" charset="0"/>
                            </a:rPr>
                            <m:t>𝑤𝑖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5829E7B8-66B4-5A63-7076-04F495302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051" y="9543305"/>
                <a:ext cx="1155032" cy="113897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8B9716AC-3B6D-C923-39B9-85BE3392C4B6}"/>
                  </a:ext>
                </a:extLst>
              </p:cNvPr>
              <p:cNvSpPr/>
              <p:nvPr/>
            </p:nvSpPr>
            <p:spPr>
              <a:xfrm>
                <a:off x="3209319" y="9543305"/>
                <a:ext cx="1155032" cy="1138972"/>
              </a:xfrm>
              <a:prstGeom prst="ellipse">
                <a:avLst/>
              </a:prstGeom>
              <a:solidFill>
                <a:srgbClr val="83CA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285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285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285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285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2856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285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8B9716AC-3B6D-C923-39B9-85BE3392C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319" y="9543305"/>
                <a:ext cx="1155032" cy="113897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B377FC9-EA1E-4955-1935-F96789A8007E}"/>
              </a:ext>
            </a:extLst>
          </p:cNvPr>
          <p:cNvSpPr txBox="1"/>
          <p:nvPr/>
        </p:nvSpPr>
        <p:spPr>
          <a:xfrm>
            <a:off x="4550969" y="9399310"/>
            <a:ext cx="10395283" cy="2153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en-US" altLang="ko-KR" b="0" dirty="0">
                <a:solidFill>
                  <a:schemeClr val="tx1"/>
                </a:solidFill>
                <a:ea typeface="Cambria Math" panose="02040503050406030204" pitchFamily="18" charset="0"/>
              </a:rPr>
              <a:t> Modified during the optimization</a:t>
            </a:r>
          </a:p>
          <a:p>
            <a:pPr marL="571500" indent="-571500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en-US" altLang="ko-KR" dirty="0">
                <a:ea typeface="Cambria Math" panose="02040503050406030204" pitchFamily="18" charset="0"/>
              </a:rPr>
              <a:t> Measurements , </a:t>
            </a:r>
            <a:r>
              <a:rPr lang="en-US" altLang="ko-KR" i="1" dirty="0">
                <a:ea typeface="Cambria Math" panose="02040503050406030204" pitchFamily="18" charset="0"/>
              </a:rPr>
              <a:t>constants</a:t>
            </a:r>
            <a:endParaRPr lang="en-US" altLang="ko-KR" b="0" i="1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287A06-DDDA-58B3-171C-C49ACDBCBEC9}"/>
                  </a:ext>
                </a:extLst>
              </p:cNvPr>
              <p:cNvSpPr txBox="1"/>
              <p:nvPr/>
            </p:nvSpPr>
            <p:spPr>
              <a:xfrm>
                <a:off x="1913141" y="10874291"/>
                <a:ext cx="5500247" cy="756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287A06-DDDA-58B3-171C-C49ACDBCB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141" y="10874291"/>
                <a:ext cx="5500247" cy="7561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59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2" y="1042193"/>
            <a:ext cx="87466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Graph Optimization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5095345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4184E6-7369-EC54-A0DF-BA619326ABD9}"/>
                  </a:ext>
                </a:extLst>
              </p:cNvPr>
              <p:cNvSpPr txBox="1"/>
              <p:nvPr/>
            </p:nvSpPr>
            <p:spPr>
              <a:xfrm>
                <a:off x="982522" y="3077448"/>
                <a:ext cx="12192000" cy="344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sz="4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l-GR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l-GR" altLang="ko-K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4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sSubSup>
                                    <m:sSubSup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𝑤𝑖</m:t>
                                      </m:r>
                                    </m:sub>
                                    <m:sup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l-GR" altLang="ko-K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Ʃ</m:t>
                                  </m:r>
                                </m:e>
                                <m:sub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  </m:t>
                                  </m:r>
                                  <m:sSub>
                                    <m:sSub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4000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l-GR" altLang="ko-K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l-GR" altLang="ko-K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4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sSubSup>
                                    <m:sSubSup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𝑤𝑖</m:t>
                                      </m:r>
                                    </m:sub>
                                    <m:sup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l-GR" altLang="ko-K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Ʃ</m:t>
                                  </m:r>
                                </m:e>
                                <m:sub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4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4184E6-7369-EC54-A0DF-BA619326A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22" y="3077448"/>
                <a:ext cx="12192000" cy="34447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43AB956-0A48-6EA2-B50F-39E37BDDEDF7}"/>
              </a:ext>
            </a:extLst>
          </p:cNvPr>
          <p:cNvSpPr txBox="1"/>
          <p:nvPr/>
        </p:nvSpPr>
        <p:spPr>
          <a:xfrm>
            <a:off x="982522" y="1800406"/>
            <a:ext cx="18638978" cy="1045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ea typeface="Cambria Math" panose="02040503050406030204" pitchFamily="18" charset="0"/>
              </a:rPr>
              <a:t>Minimize the sum over all measurement constraints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AB956-0A48-6EA2-B50F-39E37BDDEDF7}"/>
              </a:ext>
            </a:extLst>
          </p:cNvPr>
          <p:cNvSpPr txBox="1"/>
          <p:nvPr/>
        </p:nvSpPr>
        <p:spPr>
          <a:xfrm>
            <a:off x="1119188" y="6214847"/>
            <a:ext cx="186389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en-US" altLang="ko-KR" dirty="0">
                <a:ea typeface="Cambria Math" panose="02040503050406030204" pitchFamily="18" charset="0"/>
              </a:rPr>
              <a:t>All variables and measurements have 6DoF and are represented as member of SE(3)</a:t>
            </a:r>
          </a:p>
          <a:p>
            <a:pPr marL="571500" indent="-571500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en-US" altLang="ko-KR" dirty="0">
                <a:ea typeface="Cambria Math" panose="02040503050406030204" pitchFamily="18" charset="0"/>
              </a:rPr>
              <a:t>Using ICP method to match and make it as Objects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4184E6-7369-EC54-A0DF-BA619326ABD9}"/>
                  </a:ext>
                </a:extLst>
              </p:cNvPr>
              <p:cNvSpPr txBox="1"/>
              <p:nvPr/>
            </p:nvSpPr>
            <p:spPr>
              <a:xfrm>
                <a:off x="982522" y="10003559"/>
                <a:ext cx="12192000" cy="2618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4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l-GR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l-GR" altLang="ko-K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4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sSubSup>
                                    <m:sSubSup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l-GR" altLang="ko-K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4000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𝑑𝑖𝑎𝑔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𝑡𝑟𝑎𝑛𝑠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,0,</m:t>
                      </m:r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,0,</m:t>
                      </m:r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4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4184E6-7369-EC54-A0DF-BA619326A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22" y="10003559"/>
                <a:ext cx="12192000" cy="26189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/>
          <p:cNvSpPr/>
          <p:nvPr/>
        </p:nvSpPr>
        <p:spPr>
          <a:xfrm>
            <a:off x="982522" y="8534975"/>
            <a:ext cx="5459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rgbClr val="002856"/>
                </a:solidFill>
              </a:rPr>
              <a:t>Including Structural Priors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3AB956-0A48-6EA2-B50F-39E37BDDEDF7}"/>
              </a:ext>
            </a:extLst>
          </p:cNvPr>
          <p:cNvSpPr txBox="1"/>
          <p:nvPr/>
        </p:nvSpPr>
        <p:spPr>
          <a:xfrm>
            <a:off x="982522" y="8883609"/>
            <a:ext cx="186389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ea typeface="Cambria Math" panose="02040503050406030204" pitchFamily="18" charset="0"/>
              </a:rPr>
              <a:t>To improve the robustness and accuracy of the 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1815253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2" y="1042193"/>
            <a:ext cx="87466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Relocalization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3583441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CCBBC0-BC17-4793-57B3-9DBB37377F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41"/>
          <a:stretch/>
        </p:blipFill>
        <p:spPr>
          <a:xfrm>
            <a:off x="1433173" y="5307929"/>
            <a:ext cx="6538912" cy="6077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B8969BF-3E6A-4DA1-49E9-5DCBA9BE6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9382" y="7248754"/>
            <a:ext cx="7820819" cy="4136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3AB956-0A48-6EA2-B50F-39E37BDDEDF7}"/>
              </a:ext>
            </a:extLst>
          </p:cNvPr>
          <p:cNvSpPr txBox="1"/>
          <p:nvPr/>
        </p:nvSpPr>
        <p:spPr>
          <a:xfrm>
            <a:off x="982522" y="1800406"/>
            <a:ext cx="18638978" cy="3607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ea typeface="Cambria Math" panose="02040503050406030204" pitchFamily="18" charset="0"/>
              </a:rPr>
              <a:t>When camera tracking is lost the system enters a </a:t>
            </a:r>
            <a:r>
              <a:rPr lang="en-US" altLang="ko-KR" b="1" i="1" dirty="0" err="1">
                <a:ea typeface="Cambria Math" panose="02040503050406030204" pitchFamily="18" charset="0"/>
              </a:rPr>
              <a:t>relocalization</a:t>
            </a:r>
            <a:r>
              <a:rPr lang="en-US" altLang="ko-KR" b="1" i="1" dirty="0">
                <a:ea typeface="Cambria Math" panose="02040503050406030204" pitchFamily="18" charset="0"/>
              </a:rPr>
              <a:t> mode</a:t>
            </a:r>
          </a:p>
          <a:p>
            <a:pPr marL="571500" indent="-5715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dirty="0">
                <a:ea typeface="Cambria Math" panose="02040503050406030204" pitchFamily="18" charset="0"/>
              </a:rPr>
              <a:t>Considering both the local and long-term graphs as sets of oriented points in a mesh</a:t>
            </a:r>
          </a:p>
          <a:p>
            <a:pPr marL="571500" indent="-5715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dirty="0">
                <a:ea typeface="Cambria Math" panose="02040503050406030204" pitchFamily="18" charset="0"/>
              </a:rPr>
              <a:t>When it contains at least 3 objects it is matched against previously tracked long-term graph</a:t>
            </a:r>
          </a:p>
          <a:p>
            <a:pPr marL="571500" indent="-57150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dirty="0">
              <a:ea typeface="Cambria Math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5BF5DF-D4D6-D9A0-6326-062D65F32B15}"/>
              </a:ext>
            </a:extLst>
          </p:cNvPr>
          <p:cNvSpPr txBox="1"/>
          <p:nvPr/>
        </p:nvSpPr>
        <p:spPr>
          <a:xfrm>
            <a:off x="-880382" y="11471764"/>
            <a:ext cx="11166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ea typeface="Cambria Math" panose="02040503050406030204" pitchFamily="18" charset="0"/>
              </a:rPr>
              <a:t>&lt;Scene with objects and camera frustum&gt; 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250F61-668C-6C25-0636-96E778BF9644}"/>
              </a:ext>
            </a:extLst>
          </p:cNvPr>
          <p:cNvSpPr txBox="1"/>
          <p:nvPr/>
        </p:nvSpPr>
        <p:spPr>
          <a:xfrm>
            <a:off x="9257763" y="11471763"/>
            <a:ext cx="8324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ea typeface="Cambria Math" panose="02040503050406030204" pitchFamily="18" charset="0"/>
              </a:rPr>
              <a:t>&lt;Oriented points extracted for matching&gt;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CAA857-6CFC-DEA4-E671-1E12EFCA957E}"/>
              </a:ext>
            </a:extLst>
          </p:cNvPr>
          <p:cNvSpPr txBox="1"/>
          <p:nvPr/>
        </p:nvSpPr>
        <p:spPr>
          <a:xfrm>
            <a:off x="18867498" y="10135199"/>
            <a:ext cx="4963456" cy="12991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: local graph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: a long-term graph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DF0BF21-2716-709F-5DC3-0E231D3FB25A}"/>
              </a:ext>
            </a:extLst>
          </p:cNvPr>
          <p:cNvCxnSpPr/>
          <p:nvPr/>
        </p:nvCxnSpPr>
        <p:spPr>
          <a:xfrm>
            <a:off x="17887950" y="11239500"/>
            <a:ext cx="808098" cy="0"/>
          </a:xfrm>
          <a:prstGeom prst="line">
            <a:avLst/>
          </a:prstGeom>
          <a:ln w="76200">
            <a:solidFill>
              <a:srgbClr val="3A3A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B9EE90B-B094-FEE0-8EB8-90C7F6E876FB}"/>
              </a:ext>
            </a:extLst>
          </p:cNvPr>
          <p:cNvCxnSpPr/>
          <p:nvPr/>
        </p:nvCxnSpPr>
        <p:spPr>
          <a:xfrm>
            <a:off x="17887950" y="10439400"/>
            <a:ext cx="808098" cy="0"/>
          </a:xfrm>
          <a:prstGeom prst="line">
            <a:avLst/>
          </a:prstGeom>
          <a:ln w="76200">
            <a:solidFill>
              <a:srgbClr val="C5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27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926F75E-C93D-563F-2D73-FA8730F74CF7}"/>
              </a:ext>
            </a:extLst>
          </p:cNvPr>
          <p:cNvSpPr/>
          <p:nvPr/>
        </p:nvSpPr>
        <p:spPr>
          <a:xfrm>
            <a:off x="982522" y="1042193"/>
            <a:ext cx="87466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Results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6" name="직선 연결선 41">
            <a:extLst>
              <a:ext uri="{FF2B5EF4-FFF2-40B4-BE49-F238E27FC236}">
                <a16:creationId xmlns:a16="http://schemas.microsoft.com/office/drawing/2014/main" id="{B96775A4-DAA6-37A2-BBC4-07463F0D8293}"/>
              </a:ext>
            </a:extLst>
          </p:cNvPr>
          <p:cNvCxnSpPr>
            <a:cxnSpLocks/>
          </p:cNvCxnSpPr>
          <p:nvPr/>
        </p:nvCxnSpPr>
        <p:spPr>
          <a:xfrm>
            <a:off x="1119188" y="1879509"/>
            <a:ext cx="1759479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ECFB6C-CBD8-451D-66F1-1E588812B7B5}"/>
              </a:ext>
            </a:extLst>
          </p:cNvPr>
          <p:cNvSpPr/>
          <p:nvPr/>
        </p:nvSpPr>
        <p:spPr>
          <a:xfrm>
            <a:off x="1119188" y="2129593"/>
            <a:ext cx="874669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b="1" dirty="0">
                <a:solidFill>
                  <a:srgbClr val="002856"/>
                </a:solidFill>
              </a:rPr>
              <a:t>4.1 Loop</a:t>
            </a:r>
            <a:r>
              <a:rPr lang="ko-KR" altLang="en-US" sz="4000" b="1" dirty="0">
                <a:solidFill>
                  <a:srgbClr val="002856"/>
                </a:solidFill>
              </a:rPr>
              <a:t> </a:t>
            </a:r>
            <a:r>
              <a:rPr lang="en-US" altLang="ko-KR" sz="4000" b="1" dirty="0">
                <a:solidFill>
                  <a:srgbClr val="002856"/>
                </a:solidFill>
              </a:rPr>
              <a:t>Closure</a:t>
            </a:r>
          </a:p>
          <a:p>
            <a:pPr>
              <a:defRPr/>
            </a:pPr>
            <a:endParaRPr lang="en-US" altLang="ko-KR" sz="4000" b="1" dirty="0">
              <a:solidFill>
                <a:srgbClr val="002856"/>
              </a:solidFill>
            </a:endParaRPr>
          </a:p>
          <a:p>
            <a:pPr>
              <a:defRPr/>
            </a:pPr>
            <a:r>
              <a:rPr lang="en-US" altLang="ko-KR" sz="4000" b="1" dirty="0">
                <a:solidFill>
                  <a:srgbClr val="002856"/>
                </a:solidFill>
              </a:rPr>
              <a:t>4.2 Large Scale Mapping</a:t>
            </a:r>
          </a:p>
          <a:p>
            <a:pPr>
              <a:defRPr/>
            </a:pPr>
            <a:endParaRPr lang="en-US" altLang="ko-KR" sz="4000" b="1" dirty="0">
              <a:solidFill>
                <a:srgbClr val="002856"/>
              </a:solidFill>
            </a:endParaRPr>
          </a:p>
          <a:p>
            <a:pPr>
              <a:defRPr/>
            </a:pPr>
            <a:r>
              <a:rPr lang="en-US" altLang="ko-KR" sz="4000" b="1" dirty="0">
                <a:solidFill>
                  <a:srgbClr val="002856"/>
                </a:solidFill>
              </a:rPr>
              <a:t>4.3 Moved Object Detection</a:t>
            </a:r>
          </a:p>
          <a:p>
            <a:pPr>
              <a:defRPr/>
            </a:pPr>
            <a:endParaRPr lang="en-US" altLang="ko-KR" sz="4000" b="1" dirty="0">
              <a:solidFill>
                <a:srgbClr val="002856"/>
              </a:solidFill>
            </a:endParaRPr>
          </a:p>
          <a:p>
            <a:pPr>
              <a:defRPr/>
            </a:pPr>
            <a:r>
              <a:rPr lang="en-US" altLang="ko-KR" sz="4000" b="1" dirty="0">
                <a:solidFill>
                  <a:srgbClr val="002856"/>
                </a:solidFill>
              </a:rPr>
              <a:t>4.4 Augmented Reality with Objects</a:t>
            </a:r>
            <a:endParaRPr lang="ko-KR" altLang="en-US" sz="4000" b="1" dirty="0">
              <a:solidFill>
                <a:srgbClr val="0028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18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926F75E-C93D-563F-2D73-FA8730F74CF7}"/>
              </a:ext>
            </a:extLst>
          </p:cNvPr>
          <p:cNvSpPr/>
          <p:nvPr/>
        </p:nvSpPr>
        <p:spPr>
          <a:xfrm>
            <a:off x="982522" y="1042193"/>
            <a:ext cx="87466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Results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6" name="직선 연결선 41">
            <a:extLst>
              <a:ext uri="{FF2B5EF4-FFF2-40B4-BE49-F238E27FC236}">
                <a16:creationId xmlns:a16="http://schemas.microsoft.com/office/drawing/2014/main" id="{B96775A4-DAA6-37A2-BBC4-07463F0D8293}"/>
              </a:ext>
            </a:extLst>
          </p:cNvPr>
          <p:cNvCxnSpPr>
            <a:cxnSpLocks/>
          </p:cNvCxnSpPr>
          <p:nvPr/>
        </p:nvCxnSpPr>
        <p:spPr>
          <a:xfrm>
            <a:off x="1119188" y="1879509"/>
            <a:ext cx="1759479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ECFB6C-CBD8-451D-66F1-1E588812B7B5}"/>
              </a:ext>
            </a:extLst>
          </p:cNvPr>
          <p:cNvSpPr/>
          <p:nvPr/>
        </p:nvSpPr>
        <p:spPr>
          <a:xfrm>
            <a:off x="1119188" y="2129593"/>
            <a:ext cx="87466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b="1" dirty="0">
                <a:solidFill>
                  <a:srgbClr val="002856"/>
                </a:solidFill>
              </a:rPr>
              <a:t>4.5 System Statistics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095F91-F29E-5F0E-8F6B-69F8982AB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859" y="4106721"/>
            <a:ext cx="9658350" cy="6600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3AB956-0A48-6EA2-B50F-39E37BDDEDF7}"/>
              </a:ext>
            </a:extLst>
          </p:cNvPr>
          <p:cNvSpPr txBox="1"/>
          <p:nvPr/>
        </p:nvSpPr>
        <p:spPr>
          <a:xfrm>
            <a:off x="1310069" y="2639953"/>
            <a:ext cx="22396092" cy="1045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ea typeface="Cambria Math" panose="02040503050406030204" pitchFamily="18" charset="0"/>
              </a:rPr>
              <a:t>Compare memory footprint of </a:t>
            </a:r>
            <a:r>
              <a:rPr lang="en-US" altLang="ko-KR" b="1" i="1" dirty="0">
                <a:ea typeface="Cambria Math" panose="02040503050406030204" pitchFamily="18" charset="0"/>
              </a:rPr>
              <a:t>SLAM++ </a:t>
            </a:r>
            <a:r>
              <a:rPr lang="en-US" altLang="ko-KR" dirty="0">
                <a:ea typeface="Cambria Math" panose="02040503050406030204" pitchFamily="18" charset="0"/>
              </a:rPr>
              <a:t>with</a:t>
            </a:r>
            <a:r>
              <a:rPr lang="en-US" altLang="ko-KR" b="1" i="1" dirty="0">
                <a:ea typeface="Cambria Math" panose="02040503050406030204" pitchFamily="18" charset="0"/>
              </a:rPr>
              <a:t> KinectFusion </a:t>
            </a:r>
            <a:r>
              <a:rPr lang="en-US" altLang="ko-KR" dirty="0">
                <a:ea typeface="Cambria Math" panose="02040503050406030204" pitchFamily="18" charset="0"/>
              </a:rPr>
              <a:t>for same volume (assuming 4 Bytes/voxel, 128 voxels/m)</a:t>
            </a:r>
          </a:p>
        </p:txBody>
      </p:sp>
    </p:spTree>
    <p:extLst>
      <p:ext uri="{BB962C8B-B14F-4D97-AF65-F5344CB8AC3E}">
        <p14:creationId xmlns:p14="http://schemas.microsoft.com/office/powerpoint/2010/main" val="1766485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926F75E-C93D-563F-2D73-FA8730F74CF7}"/>
              </a:ext>
            </a:extLst>
          </p:cNvPr>
          <p:cNvSpPr/>
          <p:nvPr/>
        </p:nvSpPr>
        <p:spPr>
          <a:xfrm>
            <a:off x="982522" y="1042193"/>
            <a:ext cx="87466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Problem &amp; Solution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6" name="직선 연결선 41">
            <a:extLst>
              <a:ext uri="{FF2B5EF4-FFF2-40B4-BE49-F238E27FC236}">
                <a16:creationId xmlns:a16="http://schemas.microsoft.com/office/drawing/2014/main" id="{B96775A4-DAA6-37A2-BBC4-07463F0D8293}"/>
              </a:ext>
            </a:extLst>
          </p:cNvPr>
          <p:cNvCxnSpPr>
            <a:cxnSpLocks/>
          </p:cNvCxnSpPr>
          <p:nvPr/>
        </p:nvCxnSpPr>
        <p:spPr>
          <a:xfrm flipV="1">
            <a:off x="1119188" y="1827023"/>
            <a:ext cx="5431737" cy="52486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298868" y="2156480"/>
            <a:ext cx="22379998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dirty="0"/>
              <a:t>Robust local feature/matching is absolutely necessary for lighting, weather, and viewpoint changes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002415" y="3421083"/>
            <a:ext cx="223799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4000" dirty="0"/>
              <a:t>If there is a way to complement the problem through the combination of </a:t>
            </a:r>
            <a:r>
              <a:rPr lang="en-US" altLang="ko-KR" sz="4000" b="1" i="1" dirty="0"/>
              <a:t>Lidar and Camera</a:t>
            </a:r>
            <a:endParaRPr lang="en-US" altLang="ko-KR" sz="4000" dirty="0"/>
          </a:p>
        </p:txBody>
      </p:sp>
      <p:sp>
        <p:nvSpPr>
          <p:cNvPr id="16" name="직사각형 15"/>
          <p:cNvSpPr/>
          <p:nvPr/>
        </p:nvSpPr>
        <p:spPr>
          <a:xfrm>
            <a:off x="1298868" y="4832948"/>
            <a:ext cx="22379998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dirty="0"/>
              <a:t>Don't know how to make outdoor DB efficient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02415" y="6097551"/>
            <a:ext cx="22379998" cy="1843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4000" dirty="0"/>
              <a:t>Design a large map by connecting small maps with a reset </a:t>
            </a:r>
          </a:p>
          <a:p>
            <a:pPr marL="571500" indent="-5715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4000" dirty="0"/>
              <a:t>Collecting each data set to create a map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86016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SLAM++ pipeline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447950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9B10FC-D506-FBED-06F6-215BCF72A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188" y="2129593"/>
            <a:ext cx="15273750" cy="41848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74A6DC-E376-9D5E-1209-9F6FD727F789}"/>
                  </a:ext>
                </a:extLst>
              </p:cNvPr>
              <p:cNvSpPr txBox="1"/>
              <p:nvPr/>
            </p:nvSpPr>
            <p:spPr>
              <a:xfrm>
                <a:off x="1239195" y="6661088"/>
                <a:ext cx="22391412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4000" dirty="0">
                    <a:ea typeface="Cambria Math" panose="02040503050406030204" pitchFamily="18" charset="0"/>
                  </a:rPr>
                  <a:t>Given a</a:t>
                </a:r>
                <a:r>
                  <a:rPr lang="en-US" altLang="ko-KR" sz="4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live depth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4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Compute a surface measurment in the form of a vertex and normal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ko-KR" sz="4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1) Track the live camera 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𝑤𝑙</m:t>
                        </m:r>
                      </m:sub>
                    </m:sSub>
                  </m:oMath>
                </a14:m>
                <a:r>
                  <a:rPr lang="en-US" altLang="ko-KR" sz="4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with an iterative closest point approach using the dense multi-object scene prediction captured in the current SLAM graph </a:t>
                </a:r>
                <a14:m>
                  <m:oMath xmlns:m="http://schemas.openxmlformats.org/officeDocument/2006/math">
                    <m:r>
                      <a:rPr lang="ko-KR" alt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endParaRPr lang="en-US" altLang="ko-KR" sz="4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4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74A6DC-E376-9D5E-1209-9F6FD727F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195" y="6661088"/>
                <a:ext cx="22391412" cy="3785652"/>
              </a:xfrm>
              <a:prstGeom prst="rect">
                <a:avLst/>
              </a:prstGeom>
              <a:blipFill>
                <a:blip r:embed="rId6"/>
                <a:stretch>
                  <a:fillRect l="-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2595860"/>
            <a:ext cx="24382413" cy="1120139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01" name="직사각형 19"/>
          <p:cNvSpPr>
            <a:spLocks noChangeArrowheads="1"/>
          </p:cNvSpPr>
          <p:nvPr/>
        </p:nvSpPr>
        <p:spPr bwMode="auto">
          <a:xfrm>
            <a:off x="9772340" y="7834222"/>
            <a:ext cx="483773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6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THANK YOU</a:t>
            </a:r>
            <a:endParaRPr lang="ko-KR" altLang="en-US" sz="6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24" y="12918877"/>
            <a:ext cx="4480562" cy="473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24" y="2824905"/>
            <a:ext cx="4471124" cy="44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0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SLAM++ pipeline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447950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9B10FC-D506-FBED-06F6-215BCF72A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188" y="2129593"/>
            <a:ext cx="15273750" cy="41848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74A6DC-E376-9D5E-1209-9F6FD727F789}"/>
              </a:ext>
            </a:extLst>
          </p:cNvPr>
          <p:cNvSpPr txBox="1"/>
          <p:nvPr/>
        </p:nvSpPr>
        <p:spPr>
          <a:xfrm>
            <a:off x="1239195" y="6661088"/>
            <a:ext cx="2239141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0" dirty="0">
                <a:solidFill>
                  <a:schemeClr val="tx1"/>
                </a:solidFill>
                <a:ea typeface="Cambria Math" panose="02040503050406030204" pitchFamily="18" charset="0"/>
              </a:rPr>
              <a:t>2) Attempt to detect objects, previously stored in a database, that are present in the live frame, generating detection candidates with an estimated pose in the scene. </a:t>
            </a:r>
          </a:p>
          <a:p>
            <a:pPr>
              <a:lnSpc>
                <a:spcPct val="150000"/>
              </a:lnSpc>
            </a:pPr>
            <a:endParaRPr lang="en-US" altLang="ko-KR" sz="4000" dirty="0"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4000" b="0" dirty="0">
                <a:solidFill>
                  <a:schemeClr val="tx1"/>
                </a:solidFill>
                <a:ea typeface="Cambria Math" panose="02040503050406030204" pitchFamily="18" charset="0"/>
              </a:rPr>
              <a:t>Candidates are first refined or rejected using a second ICP estimation initialized with the detected pose.</a:t>
            </a:r>
          </a:p>
        </p:txBody>
      </p:sp>
    </p:spTree>
    <p:extLst>
      <p:ext uri="{BB962C8B-B14F-4D97-AF65-F5344CB8AC3E}">
        <p14:creationId xmlns:p14="http://schemas.microsoft.com/office/powerpoint/2010/main" val="24035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SLAM++ pipeline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447950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9B10FC-D506-FBED-06F6-215BCF72A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188" y="2129593"/>
            <a:ext cx="15273750" cy="41848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74A6DC-E376-9D5E-1209-9F6FD727F789}"/>
                  </a:ext>
                </a:extLst>
              </p:cNvPr>
              <p:cNvSpPr txBox="1"/>
              <p:nvPr/>
            </p:nvSpPr>
            <p:spPr>
              <a:xfrm>
                <a:off x="1239195" y="6661088"/>
                <a:ext cx="22391412" cy="1843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4000" dirty="0">
                    <a:ea typeface="Cambria Math" panose="02040503050406030204" pitchFamily="18" charset="0"/>
                  </a:rPr>
                  <a:t>3</a:t>
                </a:r>
                <a:r>
                  <a:rPr lang="en-US" altLang="ko-KR" sz="4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We add successfully detected object 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ko-KR" sz="4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into the SLAM graph in the form of a object-pose vertex connected to the live estimated camera-pose vertex via a measurement edge.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74A6DC-E376-9D5E-1209-9F6FD727F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195" y="6661088"/>
                <a:ext cx="22391412" cy="1843582"/>
              </a:xfrm>
              <a:prstGeom prst="rect">
                <a:avLst/>
              </a:prstGeom>
              <a:blipFill>
                <a:blip r:embed="rId6"/>
                <a:stretch>
                  <a:fillRect l="-953" b="-13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49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SLAM++ pipeline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447950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9B10FC-D506-FBED-06F6-215BCF72A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188" y="2129593"/>
            <a:ext cx="15273750" cy="41848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74A6DC-E376-9D5E-1209-9F6FD727F789}"/>
                  </a:ext>
                </a:extLst>
              </p:cNvPr>
              <p:cNvSpPr txBox="1"/>
              <p:nvPr/>
            </p:nvSpPr>
            <p:spPr>
              <a:xfrm>
                <a:off x="1239195" y="6661088"/>
                <a:ext cx="22391412" cy="4613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4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4) Rendering object from the SL</a:t>
                </a:r>
                <a:r>
                  <a:rPr lang="en-US" altLang="ko-KR" sz="4000" dirty="0">
                    <a:ea typeface="Cambria Math" panose="02040503050406030204" pitchFamily="18" charset="0"/>
                  </a:rPr>
                  <a:t>AM graph produce a predicted depth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4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and normal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4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into the live estimated frame, enabling us to actively search only those pixels not described by current objects in graph.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40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We run an individual ICP between each object and the live image resulting in the addition of a new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camera-object constraint into the SLAM graph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74A6DC-E376-9D5E-1209-9F6FD727F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195" y="6661088"/>
                <a:ext cx="22391412" cy="4613571"/>
              </a:xfrm>
              <a:prstGeom prst="rect">
                <a:avLst/>
              </a:prstGeom>
              <a:blipFill>
                <a:blip r:embed="rId6"/>
                <a:stretch>
                  <a:fillRect l="-953" b="-4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6D3ECF4-70EB-2F2B-CFC4-726F2AAA633D}"/>
              </a:ext>
            </a:extLst>
          </p:cNvPr>
          <p:cNvCxnSpPr/>
          <p:nvPr/>
        </p:nvCxnSpPr>
        <p:spPr>
          <a:xfrm>
            <a:off x="1239195" y="11259277"/>
            <a:ext cx="52816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41A5D0-9795-063F-E685-7017C9E8CC34}"/>
              </a:ext>
            </a:extLst>
          </p:cNvPr>
          <p:cNvSpPr txBox="1"/>
          <p:nvPr/>
        </p:nvSpPr>
        <p:spPr>
          <a:xfrm>
            <a:off x="982523" y="11479255"/>
            <a:ext cx="12195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a typeface="Cambria Math" panose="02040503050406030204" pitchFamily="18" charset="0"/>
              </a:rPr>
              <a:t>(Camera</a:t>
            </a:r>
            <a:r>
              <a:rPr lang="ko-KR" altLang="en-US" dirty="0">
                <a:ea typeface="Cambria Math" panose="02040503050406030204" pitchFamily="18" charset="0"/>
              </a:rPr>
              <a:t> </a:t>
            </a:r>
            <a:r>
              <a:rPr lang="en-US" altLang="ko-KR" dirty="0">
                <a:ea typeface="Cambria Math" panose="02040503050406030204" pitchFamily="18" charset="0"/>
              </a:rPr>
              <a:t>location, Rotation, Focal point)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45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2" y="1042193"/>
            <a:ext cx="2182935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Creating an Object Database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8311415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19188" y="2173654"/>
            <a:ext cx="21692686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4000" dirty="0">
                <a:ea typeface="Cambria Math" panose="02040503050406030204" pitchFamily="18" charset="0"/>
              </a:rPr>
              <a:t> Interactive scanning using KinectFusion (marching cubes)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119188" y="3440537"/>
            <a:ext cx="2182935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Real-Time Object Recognition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19" name="직선 연결선 41"/>
          <p:cNvCxnSpPr>
            <a:cxnSpLocks/>
          </p:cNvCxnSpPr>
          <p:nvPr/>
        </p:nvCxnSpPr>
        <p:spPr>
          <a:xfrm>
            <a:off x="1255854" y="4277853"/>
            <a:ext cx="8338711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188" y="4527937"/>
            <a:ext cx="9834951" cy="73476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39816B-0F5C-EF21-EE35-0F985E22ECFE}"/>
              </a:ext>
            </a:extLst>
          </p:cNvPr>
          <p:cNvSpPr txBox="1"/>
          <p:nvPr/>
        </p:nvSpPr>
        <p:spPr>
          <a:xfrm>
            <a:off x="11091318" y="8185319"/>
            <a:ext cx="13505301" cy="369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/>
              <a:t>(top-left) </a:t>
            </a:r>
            <a:r>
              <a:rPr lang="en-US" altLang="ko-KR" sz="4000" dirty="0"/>
              <a:t>Measured normal map from sensor </a:t>
            </a:r>
          </a:p>
          <a:p>
            <a:pPr>
              <a:lnSpc>
                <a:spcPct val="150000"/>
              </a:lnSpc>
            </a:pPr>
            <a:r>
              <a:rPr lang="en-US" altLang="ko-KR" sz="4000" b="1" dirty="0"/>
              <a:t>(top-right) </a:t>
            </a:r>
            <a:r>
              <a:rPr lang="en-US" altLang="ko-KR" sz="4000" dirty="0"/>
              <a:t>Predicted view from graph </a:t>
            </a:r>
          </a:p>
          <a:p>
            <a:pPr>
              <a:lnSpc>
                <a:spcPct val="150000"/>
              </a:lnSpc>
            </a:pPr>
            <a:r>
              <a:rPr lang="en-US" altLang="ko-KR" sz="4000" b="1" dirty="0"/>
              <a:t>(bottom-left) </a:t>
            </a:r>
            <a:r>
              <a:rPr lang="en-US" altLang="ko-KR" sz="4000" dirty="0"/>
              <a:t>Undescribed regions to be searched are in white </a:t>
            </a:r>
            <a:r>
              <a:rPr lang="en-US" altLang="ko-KR" sz="4000" b="1" dirty="0"/>
              <a:t>(bottom-right) </a:t>
            </a:r>
            <a:r>
              <a:rPr lang="en-US" altLang="ko-KR" sz="4000" dirty="0"/>
              <a:t>Masked normal map used for recognition</a:t>
            </a:r>
          </a:p>
        </p:txBody>
      </p:sp>
    </p:spTree>
    <p:extLst>
      <p:ext uri="{BB962C8B-B14F-4D97-AF65-F5344CB8AC3E}">
        <p14:creationId xmlns:p14="http://schemas.microsoft.com/office/powerpoint/2010/main" val="403238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Algorithm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cxnSp>
        <p:nvCxnSpPr>
          <p:cNvPr id="8" name="직선 연결선 41">
            <a:extLst>
              <a:ext uri="{FF2B5EF4-FFF2-40B4-BE49-F238E27FC236}">
                <a16:creationId xmlns:a16="http://schemas.microsoft.com/office/drawing/2014/main" id="{98FEF4DF-C5B0-AAC0-631D-03D70E23D5D0}"/>
              </a:ext>
            </a:extLst>
          </p:cNvPr>
          <p:cNvCxnSpPr>
            <a:cxnSpLocks/>
          </p:cNvCxnSpPr>
          <p:nvPr/>
        </p:nvCxnSpPr>
        <p:spPr>
          <a:xfrm>
            <a:off x="1119188" y="1879509"/>
            <a:ext cx="2521479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808EFFB-6655-DEEA-7CBC-CBA29E381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187" y="2077106"/>
            <a:ext cx="7906279" cy="10250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E90ECEC-B9D6-5CE0-398B-0686EB564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6751" y="4197421"/>
            <a:ext cx="8432801" cy="42845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4BC785-124A-DCA2-8CDD-6E20BC0614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1057" y="1879509"/>
            <a:ext cx="8638495" cy="122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0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2" y="1042193"/>
            <a:ext cx="2182935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Camera-Model Tracking and Accurate Object Pose Estimation using ICP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19188" y="1827023"/>
            <a:ext cx="18756980" cy="52486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D8D0AF7-F797-EF52-0C15-63008FAB2738}"/>
              </a:ext>
            </a:extLst>
          </p:cNvPr>
          <p:cNvSpPr/>
          <p:nvPr/>
        </p:nvSpPr>
        <p:spPr>
          <a:xfrm>
            <a:off x="1119188" y="2129593"/>
            <a:ext cx="8746693" cy="4844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4000" b="1" dirty="0">
                <a:solidFill>
                  <a:srgbClr val="002856"/>
                </a:solidFill>
              </a:rPr>
              <a:t>1. Camera-Model Tracking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4000" b="1" dirty="0">
                <a:solidFill>
                  <a:srgbClr val="002856"/>
                </a:solidFill>
              </a:rPr>
              <a:t>2. Tracking Convergence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4000" b="1" dirty="0">
                <a:solidFill>
                  <a:srgbClr val="002856"/>
                </a:solidFill>
              </a:rPr>
              <a:t>3. Tracking for Model Initialization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4000" b="1" dirty="0">
                <a:solidFill>
                  <a:srgbClr val="002856"/>
                </a:solidFill>
              </a:rPr>
              <a:t>4. Camera-object Pose Constraints</a:t>
            </a:r>
          </a:p>
        </p:txBody>
      </p:sp>
    </p:spTree>
    <p:extLst>
      <p:ext uri="{BB962C8B-B14F-4D97-AF65-F5344CB8AC3E}">
        <p14:creationId xmlns:p14="http://schemas.microsoft.com/office/powerpoint/2010/main" val="339468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2" y="1042193"/>
            <a:ext cx="2182935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Camera-Model Tracking and Accurate Object Pose Estimation using ICP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19188" y="1827023"/>
            <a:ext cx="18756980" cy="52486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C059B5-3F18-EACB-82E0-3FB35D48B586}"/>
                  </a:ext>
                </a:extLst>
              </p:cNvPr>
              <p:cNvSpPr txBox="1"/>
              <p:nvPr/>
            </p:nvSpPr>
            <p:spPr>
              <a:xfrm>
                <a:off x="1239195" y="2679638"/>
                <a:ext cx="18756980" cy="5536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4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: Depth Map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4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Normal Map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𝑤𝑟</m:t>
                        </m:r>
                      </m:sub>
                    </m:sSub>
                  </m:oMath>
                </a14:m>
                <a:r>
                  <a:rPr lang="en-US" altLang="ko-KR" sz="4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: The previously estimated frames pose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dirty="0">
                    <a:ea typeface="Cambria Math" panose="02040503050406030204" pitchFamily="18" charset="0"/>
                  </a:rPr>
                  <a:t>          6DoF rigid body transform defined as a member of the </a:t>
                </a:r>
                <a14:m>
                  <m:oMath xmlns:m="http://schemas.openxmlformats.org/officeDocument/2006/math">
                    <m:r>
                      <a:rPr lang="en-US" altLang="ko-KR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𝑺𝑬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(3)</m:t>
                    </m:r>
                  </m:oMath>
                </a14:m>
                <a:endParaRPr lang="en-US" altLang="ko-KR" sz="4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𝑤𝑙</m:t>
                        </m:r>
                      </m:sub>
                    </m:sSub>
                  </m:oMath>
                </a14:m>
                <a:r>
                  <a:rPr lang="en-US" altLang="ko-KR" sz="4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: The live camera to word transform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4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C059B5-3F18-EACB-82E0-3FB35D48B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195" y="2679638"/>
                <a:ext cx="18756980" cy="55369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BD8D0AF7-F797-EF52-0C15-63008FAB2738}"/>
              </a:ext>
            </a:extLst>
          </p:cNvPr>
          <p:cNvSpPr/>
          <p:nvPr/>
        </p:nvSpPr>
        <p:spPr>
          <a:xfrm>
            <a:off x="1119188" y="2129593"/>
            <a:ext cx="87466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b="1" dirty="0">
                <a:solidFill>
                  <a:srgbClr val="002856"/>
                </a:solidFill>
              </a:rPr>
              <a:t>Camera-Model Tracking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119188" y="8892616"/>
                <a:ext cx="12188825" cy="29547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b="1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88" y="8892616"/>
                <a:ext cx="12188825" cy="2954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1119188" y="8569450"/>
            <a:ext cx="14166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Cambria Math" panose="02040503050406030204" pitchFamily="18" charset="0"/>
              </a:rPr>
              <a:t>Minimize the whole depth Image point-plane metric over all abailable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89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10266</TotalTime>
  <Words>1522</Words>
  <Application>Microsoft Office PowerPoint</Application>
  <PresentationFormat>사용자 지정</PresentationFormat>
  <Paragraphs>182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Apple SD Gothic Neo</vt:lpstr>
      <vt:lpstr>Geomanist Light</vt:lpstr>
      <vt:lpstr>나눔고딕</vt:lpstr>
      <vt:lpstr>Arial</vt:lpstr>
      <vt:lpstr>Calibri</vt:lpstr>
      <vt:lpstr>Calibri Light</vt:lpstr>
      <vt:lpstr>Cambria Math</vt:lpstr>
      <vt:lpstr>Symbol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(학생) 고대걸 (기계항공및원자력공학부)</cp:lastModifiedBy>
  <cp:revision>138</cp:revision>
  <dcterms:created xsi:type="dcterms:W3CDTF">2017-02-16T07:20:56Z</dcterms:created>
  <dcterms:modified xsi:type="dcterms:W3CDTF">2023-02-17T08:12:32Z</dcterms:modified>
</cp:coreProperties>
</file>