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28" r:id="rId4"/>
    <p:sldId id="329" r:id="rId5"/>
    <p:sldId id="302" r:id="rId6"/>
    <p:sldId id="303" r:id="rId7"/>
    <p:sldId id="330" r:id="rId8"/>
    <p:sldId id="304" r:id="rId9"/>
    <p:sldId id="331" r:id="rId10"/>
    <p:sldId id="332" r:id="rId11"/>
    <p:sldId id="280" r:id="rId12"/>
  </p:sldIdLst>
  <p:sldSz cx="12192000" cy="6858000"/>
  <p:notesSz cx="6858000" cy="9144000"/>
  <p:embeddedFontLst>
    <p:embeddedFont>
      <p:font typeface="나눔스퀘어 Bold" panose="020B0600000101010101" pitchFamily="50" charset="-127"/>
      <p:bold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Noto Sans Symbols" pitchFamily="2" charset="0"/>
      <p:regular r:id="rId19"/>
      <p:bold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K0SBNd3JC57ZlfgvJnFu7AJl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118" autoAdjust="0"/>
  </p:normalViewPr>
  <p:slideViewPr>
    <p:cSldViewPr snapToGrid="0">
      <p:cViewPr varScale="1">
        <p:scale>
          <a:sx n="107" d="100"/>
          <a:sy n="107" d="100"/>
        </p:scale>
        <p:origin x="696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19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20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48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33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단점이라면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, 3D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공간 안에 어떤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object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있어야하는지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미리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알고있어야한다는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SLAM++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이 방 크기를 스캔할 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있던데에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비해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MoreFusion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은 훨씬 작은 테이블탑 크기에서만 사용할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.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11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단점이라면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, 3D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공간 안에 어떤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object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있어야하는지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미리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알고있어야한다는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SLAM++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이 방 크기를 스캔할 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있던데에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비해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MoreFusion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은 훨씬 작은 테이블탑 크기에서만 사용할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.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549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11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5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1703.0687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4336496"/>
            <a:ext cx="12192000" cy="10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Geol. Ko</a:t>
            </a:r>
            <a:endParaRPr lang="en-US" sz="2400" dirty="0">
              <a:ea typeface="Tahom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1742124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자유 주제 발표</a:t>
            </a:r>
            <a:endParaRPr lang="en-US" sz="3600" b="1" dirty="0"/>
          </a:p>
        </p:txBody>
      </p:sp>
      <p:cxnSp>
        <p:nvCxnSpPr>
          <p:cNvPr id="90" name="Google Shape;90;p1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2800" b="1" dirty="0"/>
              <a:t>기대효과</a:t>
            </a:r>
            <a:r>
              <a:rPr lang="en-US" altLang="ko-KR" sz="2800" b="1" dirty="0"/>
              <a:t>?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CACB6-C0A6-3475-7B0F-8B92E5DCE10E}"/>
              </a:ext>
            </a:extLst>
          </p:cNvPr>
          <p:cNvSpPr txBox="1"/>
          <p:nvPr/>
        </p:nvSpPr>
        <p:spPr>
          <a:xfrm>
            <a:off x="1295399" y="2690396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사람의 인지와 가장 비슷한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detection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SLAM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가능해진다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56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>
            <a:off x="-1" y="1958473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25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0" name="Google Shape;430;p25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2" name="Google Shape;432;p25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33" name="Google Shape;4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515C4C33-DC0E-47A9-B550-FA0CBBCC010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문제설정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1F0C352B-BD96-13C7-11EB-0F53975F4B0A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pic>
        <p:nvPicPr>
          <p:cNvPr id="1026" name="Picture 2" descr="기아자동차, '2021 K5' 출시 : 다나와 DPG는 내맘을 디피지">
            <a:extLst>
              <a:ext uri="{FF2B5EF4-FFF2-40B4-BE49-F238E27FC236}">
                <a16:creationId xmlns:a16="http://schemas.microsoft.com/office/drawing/2014/main" id="{264BB176-0417-4A87-A44E-5B9AF1B1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85" y="4327396"/>
            <a:ext cx="3012397" cy="17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B6ED47-02DF-CE12-6B75-A6C61EEF73BB}"/>
              </a:ext>
            </a:extLst>
          </p:cNvPr>
          <p:cNvGrpSpPr/>
          <p:nvPr/>
        </p:nvGrpSpPr>
        <p:grpSpPr>
          <a:xfrm>
            <a:off x="8358691" y="3411782"/>
            <a:ext cx="1362635" cy="2895612"/>
            <a:chOff x="7628965" y="2725271"/>
            <a:chExt cx="1362635" cy="2895612"/>
          </a:xfrm>
        </p:grpSpPr>
        <p:sp>
          <p:nvSpPr>
            <p:cNvPr id="2" name="원형: 비어 있음 1">
              <a:extLst>
                <a:ext uri="{FF2B5EF4-FFF2-40B4-BE49-F238E27FC236}">
                  <a16:creationId xmlns:a16="http://schemas.microsoft.com/office/drawing/2014/main" id="{167828FF-3B9C-D747-B1E9-2B1E3B7CFAAF}"/>
                </a:ext>
              </a:extLst>
            </p:cNvPr>
            <p:cNvSpPr/>
            <p:nvPr/>
          </p:nvSpPr>
          <p:spPr>
            <a:xfrm>
              <a:off x="7691718" y="2725271"/>
              <a:ext cx="1237129" cy="1165399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BC9DBF9-5CFE-8FDD-9CC5-C21516581FCD}"/>
                </a:ext>
              </a:extLst>
            </p:cNvPr>
            <p:cNvCxnSpPr>
              <a:stCxn id="2" idx="4"/>
            </p:cNvCxnSpPr>
            <p:nvPr/>
          </p:nvCxnSpPr>
          <p:spPr>
            <a:xfrm>
              <a:off x="8310283" y="3890670"/>
              <a:ext cx="26893" cy="950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17E5F46-29AF-EF1C-FDBA-C04B593F9685}"/>
                </a:ext>
              </a:extLst>
            </p:cNvPr>
            <p:cNvCxnSpPr>
              <a:stCxn id="2" idx="4"/>
            </p:cNvCxnSpPr>
            <p:nvPr/>
          </p:nvCxnSpPr>
          <p:spPr>
            <a:xfrm flipH="1">
              <a:off x="7628965" y="3890670"/>
              <a:ext cx="681318" cy="779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F1A9FC0-1456-EC22-D670-4D4BA0587ABC}"/>
                </a:ext>
              </a:extLst>
            </p:cNvPr>
            <p:cNvCxnSpPr>
              <a:cxnSpLocks/>
            </p:cNvCxnSpPr>
            <p:nvPr/>
          </p:nvCxnSpPr>
          <p:spPr>
            <a:xfrm>
              <a:off x="8310283" y="3890670"/>
              <a:ext cx="681317" cy="663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8C4D21C-3490-E8AA-45D4-844A66BF869E}"/>
                </a:ext>
              </a:extLst>
            </p:cNvPr>
            <p:cNvCxnSpPr/>
            <p:nvPr/>
          </p:nvCxnSpPr>
          <p:spPr>
            <a:xfrm flipH="1">
              <a:off x="7655859" y="4840941"/>
              <a:ext cx="681318" cy="779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EA597BC-A0EE-1973-F3D3-DE5AC2E832AC}"/>
                </a:ext>
              </a:extLst>
            </p:cNvPr>
            <p:cNvCxnSpPr>
              <a:cxnSpLocks/>
            </p:cNvCxnSpPr>
            <p:nvPr/>
          </p:nvCxnSpPr>
          <p:spPr>
            <a:xfrm>
              <a:off x="8337177" y="4840941"/>
              <a:ext cx="591670" cy="63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TOP 7 컴퓨터, 사무용 의자 추천 (2023 순위) - 리뷰프로">
            <a:extLst>
              <a:ext uri="{FF2B5EF4-FFF2-40B4-BE49-F238E27FC236}">
                <a16:creationId xmlns:a16="http://schemas.microsoft.com/office/drawing/2014/main" id="{9AB2B6BF-4E45-25EC-9E0D-26B01566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59" y="1357489"/>
            <a:ext cx="2359397" cy="19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24C256-A9C2-1960-0E60-EAC3826A4321}"/>
              </a:ext>
            </a:extLst>
          </p:cNvPr>
          <p:cNvCxnSpPr/>
          <p:nvPr/>
        </p:nvCxnSpPr>
        <p:spPr>
          <a:xfrm flipV="1">
            <a:off x="4401671" y="3648635"/>
            <a:ext cx="596457" cy="678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427A44-2D0A-7F92-F919-6710ADCF07E6}"/>
              </a:ext>
            </a:extLst>
          </p:cNvPr>
          <p:cNvCxnSpPr>
            <a:cxnSpLocks/>
          </p:cNvCxnSpPr>
          <p:nvPr/>
        </p:nvCxnSpPr>
        <p:spPr>
          <a:xfrm flipH="1" flipV="1">
            <a:off x="7151444" y="3697815"/>
            <a:ext cx="809215" cy="629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F43FE26-5574-B2E0-C10E-EA7CE651C537}"/>
              </a:ext>
            </a:extLst>
          </p:cNvPr>
          <p:cNvSpPr/>
          <p:nvPr/>
        </p:nvSpPr>
        <p:spPr>
          <a:xfrm>
            <a:off x="4401671" y="1867761"/>
            <a:ext cx="1174377" cy="11497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5EE9D0A9-7357-5FE5-9B9F-5A086CE85486}"/>
              </a:ext>
            </a:extLst>
          </p:cNvPr>
          <p:cNvSpPr/>
          <p:nvPr/>
        </p:nvSpPr>
        <p:spPr>
          <a:xfrm>
            <a:off x="6855701" y="1422372"/>
            <a:ext cx="2456833" cy="1089902"/>
          </a:xfrm>
          <a:prstGeom prst="wedgeEllipseCallout">
            <a:avLst>
              <a:gd name="adj1" fmla="val -48565"/>
              <a:gd name="adj2" fmla="val 61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의자와 직육면체 사이를 지나가보세요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DC85232-ADCE-179C-021D-4DB6F449851F}"/>
              </a:ext>
            </a:extLst>
          </p:cNvPr>
          <p:cNvCxnSpPr/>
          <p:nvPr/>
        </p:nvCxnSpPr>
        <p:spPr>
          <a:xfrm>
            <a:off x="3316941" y="5357123"/>
            <a:ext cx="489475" cy="4609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29A9FE-842B-066D-15EA-39A3F5B5FD2F}"/>
              </a:ext>
            </a:extLst>
          </p:cNvPr>
          <p:cNvCxnSpPr/>
          <p:nvPr/>
        </p:nvCxnSpPr>
        <p:spPr>
          <a:xfrm>
            <a:off x="2216971" y="4421015"/>
            <a:ext cx="489475" cy="4609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구름 25">
            <a:extLst>
              <a:ext uri="{FF2B5EF4-FFF2-40B4-BE49-F238E27FC236}">
                <a16:creationId xmlns:a16="http://schemas.microsoft.com/office/drawing/2014/main" id="{BBE28EC7-D7FB-C004-24F4-A312F3B2136A}"/>
              </a:ext>
            </a:extLst>
          </p:cNvPr>
          <p:cNvSpPr/>
          <p:nvPr/>
        </p:nvSpPr>
        <p:spPr>
          <a:xfrm>
            <a:off x="1810871" y="4231341"/>
            <a:ext cx="596457" cy="3458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구름 26">
            <a:extLst>
              <a:ext uri="{FF2B5EF4-FFF2-40B4-BE49-F238E27FC236}">
                <a16:creationId xmlns:a16="http://schemas.microsoft.com/office/drawing/2014/main" id="{5EF1B9C8-92A3-D022-2624-C678EB05FE9A}"/>
              </a:ext>
            </a:extLst>
          </p:cNvPr>
          <p:cNvSpPr/>
          <p:nvPr/>
        </p:nvSpPr>
        <p:spPr>
          <a:xfrm>
            <a:off x="3393438" y="5716557"/>
            <a:ext cx="596457" cy="3458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문제설정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1F0C352B-BD96-13C7-11EB-0F53975F4B0A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B6ED47-02DF-CE12-6B75-A6C61EEF73BB}"/>
              </a:ext>
            </a:extLst>
          </p:cNvPr>
          <p:cNvGrpSpPr/>
          <p:nvPr/>
        </p:nvGrpSpPr>
        <p:grpSpPr>
          <a:xfrm>
            <a:off x="1679985" y="3151806"/>
            <a:ext cx="1362635" cy="2895612"/>
            <a:chOff x="7628965" y="2725271"/>
            <a:chExt cx="1362635" cy="2895612"/>
          </a:xfrm>
        </p:grpSpPr>
        <p:sp>
          <p:nvSpPr>
            <p:cNvPr id="2" name="원형: 비어 있음 1">
              <a:extLst>
                <a:ext uri="{FF2B5EF4-FFF2-40B4-BE49-F238E27FC236}">
                  <a16:creationId xmlns:a16="http://schemas.microsoft.com/office/drawing/2014/main" id="{167828FF-3B9C-D747-B1E9-2B1E3B7CFAAF}"/>
                </a:ext>
              </a:extLst>
            </p:cNvPr>
            <p:cNvSpPr/>
            <p:nvPr/>
          </p:nvSpPr>
          <p:spPr>
            <a:xfrm>
              <a:off x="7691718" y="2725271"/>
              <a:ext cx="1237129" cy="1165399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BC9DBF9-5CFE-8FDD-9CC5-C21516581FCD}"/>
                </a:ext>
              </a:extLst>
            </p:cNvPr>
            <p:cNvCxnSpPr>
              <a:stCxn id="2" idx="4"/>
            </p:cNvCxnSpPr>
            <p:nvPr/>
          </p:nvCxnSpPr>
          <p:spPr>
            <a:xfrm>
              <a:off x="8310283" y="3890670"/>
              <a:ext cx="26893" cy="950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17E5F46-29AF-EF1C-FDBA-C04B593F9685}"/>
                </a:ext>
              </a:extLst>
            </p:cNvPr>
            <p:cNvCxnSpPr>
              <a:stCxn id="2" idx="4"/>
            </p:cNvCxnSpPr>
            <p:nvPr/>
          </p:nvCxnSpPr>
          <p:spPr>
            <a:xfrm flipH="1">
              <a:off x="7628965" y="3890670"/>
              <a:ext cx="681318" cy="779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F1A9FC0-1456-EC22-D670-4D4BA0587ABC}"/>
                </a:ext>
              </a:extLst>
            </p:cNvPr>
            <p:cNvCxnSpPr>
              <a:cxnSpLocks/>
            </p:cNvCxnSpPr>
            <p:nvPr/>
          </p:nvCxnSpPr>
          <p:spPr>
            <a:xfrm>
              <a:off x="8310283" y="3890670"/>
              <a:ext cx="681317" cy="663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8C4D21C-3490-E8AA-45D4-844A66BF869E}"/>
                </a:ext>
              </a:extLst>
            </p:cNvPr>
            <p:cNvCxnSpPr/>
            <p:nvPr/>
          </p:nvCxnSpPr>
          <p:spPr>
            <a:xfrm flipH="1">
              <a:off x="7655859" y="4840941"/>
              <a:ext cx="681318" cy="779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EA597BC-A0EE-1973-F3D3-DE5AC2E832AC}"/>
                </a:ext>
              </a:extLst>
            </p:cNvPr>
            <p:cNvCxnSpPr>
              <a:cxnSpLocks/>
            </p:cNvCxnSpPr>
            <p:nvPr/>
          </p:nvCxnSpPr>
          <p:spPr>
            <a:xfrm>
              <a:off x="8337177" y="4840941"/>
              <a:ext cx="591670" cy="63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E451E6A9-BBAE-EF86-7577-39E2327CE68D}"/>
              </a:ext>
            </a:extLst>
          </p:cNvPr>
          <p:cNvSpPr/>
          <p:nvPr/>
        </p:nvSpPr>
        <p:spPr>
          <a:xfrm>
            <a:off x="4267201" y="1247919"/>
            <a:ext cx="4796118" cy="3128683"/>
          </a:xfrm>
          <a:prstGeom prst="wedgeEllipseCallout">
            <a:avLst>
              <a:gd name="adj1" fmla="val -63776"/>
              <a:gd name="adj2" fmla="val 38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CB5A5-596D-97DA-4D6C-598927CB745E}"/>
              </a:ext>
            </a:extLst>
          </p:cNvPr>
          <p:cNvSpPr txBox="1"/>
          <p:nvPr/>
        </p:nvSpPr>
        <p:spPr>
          <a:xfrm>
            <a:off x="5387788" y="2032688"/>
            <a:ext cx="3290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 저것은 회전 의자구나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의자와 직육면체 사이로 지나가고 싶으니까 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의자 몸통을 돌리면 공간이 나오겠지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 사이로 지나가면 되겠다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기아자동차, '2021 K5' 출시 : 다나와 DPG는 내맘을 디피지">
            <a:extLst>
              <a:ext uri="{FF2B5EF4-FFF2-40B4-BE49-F238E27FC236}">
                <a16:creationId xmlns:a16="http://schemas.microsoft.com/office/drawing/2014/main" id="{187DAF80-2068-C4BC-74D8-CF2B02A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65" y="3963087"/>
            <a:ext cx="3012397" cy="17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E451E6A9-BBAE-EF86-7577-39E2327CE68D}"/>
              </a:ext>
            </a:extLst>
          </p:cNvPr>
          <p:cNvSpPr/>
          <p:nvPr/>
        </p:nvSpPr>
        <p:spPr>
          <a:xfrm>
            <a:off x="4267201" y="1247919"/>
            <a:ext cx="4796118" cy="3128683"/>
          </a:xfrm>
          <a:prstGeom prst="wedgeEllipseCallout">
            <a:avLst>
              <a:gd name="adj1" fmla="val -63776"/>
              <a:gd name="adj2" fmla="val 38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문제설정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1F0C352B-BD96-13C7-11EB-0F53975F4B0A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CB5A5-596D-97DA-4D6C-598927CB745E}"/>
              </a:ext>
            </a:extLst>
          </p:cNvPr>
          <p:cNvSpPr txBox="1"/>
          <p:nvPr/>
        </p:nvSpPr>
        <p:spPr>
          <a:xfrm>
            <a:off x="5387788" y="2032688"/>
            <a:ext cx="3290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object detection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 어떤 것들을 인식해보니 직육면체로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둘러 쌓을 수 있겠다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(cube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slam)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 근데 저걸 어떻게 지나가지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6D4553-B697-2824-1354-CD64F11044EB}"/>
              </a:ext>
            </a:extLst>
          </p:cNvPr>
          <p:cNvCxnSpPr/>
          <p:nvPr/>
        </p:nvCxnSpPr>
        <p:spPr>
          <a:xfrm>
            <a:off x="2896112" y="4933625"/>
            <a:ext cx="489475" cy="4609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F73784-75EF-BBFD-A003-33A59CECD427}"/>
              </a:ext>
            </a:extLst>
          </p:cNvPr>
          <p:cNvCxnSpPr/>
          <p:nvPr/>
        </p:nvCxnSpPr>
        <p:spPr>
          <a:xfrm>
            <a:off x="1796142" y="3997517"/>
            <a:ext cx="489475" cy="4609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구름 14">
            <a:extLst>
              <a:ext uri="{FF2B5EF4-FFF2-40B4-BE49-F238E27FC236}">
                <a16:creationId xmlns:a16="http://schemas.microsoft.com/office/drawing/2014/main" id="{9A318AEC-2469-3572-A518-290C5E5542B4}"/>
              </a:ext>
            </a:extLst>
          </p:cNvPr>
          <p:cNvSpPr/>
          <p:nvPr/>
        </p:nvSpPr>
        <p:spPr>
          <a:xfrm>
            <a:off x="1390042" y="3807843"/>
            <a:ext cx="596457" cy="3458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구름 15">
            <a:extLst>
              <a:ext uri="{FF2B5EF4-FFF2-40B4-BE49-F238E27FC236}">
                <a16:creationId xmlns:a16="http://schemas.microsoft.com/office/drawing/2014/main" id="{D932CC85-576A-C7F3-1BC4-5B789728424F}"/>
              </a:ext>
            </a:extLst>
          </p:cNvPr>
          <p:cNvSpPr/>
          <p:nvPr/>
        </p:nvSpPr>
        <p:spPr>
          <a:xfrm>
            <a:off x="2972609" y="5293059"/>
            <a:ext cx="596457" cy="3458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5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왜 </a:t>
            </a:r>
            <a:r>
              <a:rPr lang="ko-KR" altLang="en-US" sz="2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해야하는가</a:t>
            </a:r>
            <a:r>
              <a:rPr lang="en-US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5080A98D-0B4E-4AEA-AA52-A8DF0880209B}"/>
              </a:ext>
            </a:extLst>
          </p:cNvPr>
          <p:cNvSpPr/>
          <p:nvPr/>
        </p:nvSpPr>
        <p:spPr>
          <a:xfrm>
            <a:off x="445444" y="1665537"/>
            <a:ext cx="1092838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머신러닝을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비롯한 사람의 인지를 흉내내기위한 로봇 및 인공지능의 체계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=&gt;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사람의 인지 체계를 흉내내면 최고의 성능을 낸다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지금까지 배운 것을 토대로는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그렇다면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cube slam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detection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사람의 인지에 비해서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기하학적인 특성을 알아차리는 것이 한계라고 볼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그렇다면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detection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조금 더 사람의 인지와 비슷하게 한다면 효율적인 일처리가 가능할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것으로 판단된다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	</a:t>
            </a:r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C2CF80DF-0A0C-A254-0B75-33507261806A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294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2800" b="1" dirty="0"/>
              <a:t>근거 및 유사논문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8969F9B6-EEC4-E967-8A45-286ED2EB2E7F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1366CA96-F085-C023-F2E4-E17926FD0E9B}"/>
              </a:ext>
            </a:extLst>
          </p:cNvPr>
          <p:cNvSpPr/>
          <p:nvPr/>
        </p:nvSpPr>
        <p:spPr>
          <a:xfrm>
            <a:off x="445444" y="1665537"/>
            <a:ext cx="10928386" cy="556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 algn="ctr">
              <a:lnSpc>
                <a:spcPct val="150000"/>
              </a:lnSpc>
              <a:buClr>
                <a:srgbClr val="002060"/>
              </a:buClr>
              <a:buSzPts val="2000"/>
              <a:buFontTx/>
              <a:buChar char="-"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SLAM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사용하는 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단위로 만들 수 있을까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–</a:t>
            </a:r>
          </a:p>
          <a:p>
            <a:pPr marL="285750" lvl="2" indent="-285750" algn="ctr">
              <a:lnSpc>
                <a:spcPct val="150000"/>
              </a:lnSpc>
              <a:buClr>
                <a:srgbClr val="002060"/>
              </a:buClr>
              <a:buSzPts val="2000"/>
              <a:buFontTx/>
              <a:buChar char="-"/>
            </a:pPr>
            <a:endParaRPr lang="en-US" altLang="ko-KR" sz="18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SLAM ++ :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SLAM++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ko-KR" altLang="en-US" sz="1500" b="0" i="0" dirty="0" err="1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뎁스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카메라를 사용하면서 프론트 엔드 단계에서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recognition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추가하였다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More-Fusion :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More-Fusion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겹쳐진 상태에서도 정확한 </a:t>
            </a:r>
            <a:r>
              <a:rPr lang="ko-KR" altLang="en-US" sz="1500" b="0" i="0" dirty="0" err="1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맵을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복원하여                                                                                                                                       로봇 팔을 통해 물체들과 상호작용을 할 수 있다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Fusion ++ : </a:t>
            </a:r>
            <a:r>
              <a:rPr lang="en-US" altLang="ko-KR" sz="1500" b="0" i="0" u="none" strike="noStrike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Mask-RCNN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딥러닝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en-US" altLang="ko-KR" sz="1500" b="0" i="0" dirty="0" err="1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intance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segmentation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기술을 이용해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자리에서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검출하고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volumetric reconstruction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수행하여 </a:t>
            </a:r>
            <a:r>
              <a:rPr lang="en-US" altLang="ko-KR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object-level SLAM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.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68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2800" b="1" dirty="0"/>
              <a:t>근거 및 유사논문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8969F9B6-EEC4-E967-8A45-286ED2EB2E7F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1366CA96-F085-C023-F2E4-E17926FD0E9B}"/>
              </a:ext>
            </a:extLst>
          </p:cNvPr>
          <p:cNvSpPr/>
          <p:nvPr/>
        </p:nvSpPr>
        <p:spPr>
          <a:xfrm>
            <a:off x="445444" y="1665537"/>
            <a:ext cx="1092838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Contribution of Cube-SLAM </a:t>
            </a: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eriod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4;p2">
            <a:extLst>
              <a:ext uri="{FF2B5EF4-FFF2-40B4-BE49-F238E27FC236}">
                <a16:creationId xmlns:a16="http://schemas.microsoft.com/office/drawing/2014/main" id="{EE64234C-DF0A-D9F7-602A-4BEFE4D0EDB6}"/>
              </a:ext>
            </a:extLst>
          </p:cNvPr>
          <p:cNvSpPr/>
          <p:nvPr/>
        </p:nvSpPr>
        <p:spPr>
          <a:xfrm>
            <a:off x="818170" y="1769536"/>
            <a:ext cx="10928386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efficient, accurate, robust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 image 3D cuboid detection approach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Camera, objects, points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들을 통한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SLAM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더 나은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pose estimation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야기한다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dynamic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상황에서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moving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활용해서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pose estimation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향상시킬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Symbol" panose="05050102010706020507" pitchFamily="18" charset="2"/>
              <a:buChar char="Þ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앞선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SLAM ++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cube-SLAM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RCNN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접목시키면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Symbol" panose="05050102010706020507" pitchFamily="18" charset="2"/>
              <a:buChar char="Þ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물체를 인식 </a:t>
            </a:r>
            <a:r>
              <a:rPr lang="en-US" altLang="ko-KR" sz="2000" b="1" dirty="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2000" b="1" dirty="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기하학적 특성 파악 </a:t>
            </a:r>
            <a:r>
              <a:rPr lang="en-US" altLang="ko-KR" sz="2000" b="1" dirty="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2000" b="1" dirty="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겹친 물체에 대한 해결점 제시</a:t>
            </a:r>
            <a:endParaRPr lang="en-US" altLang="ko-KR" sz="1800" b="1" dirty="0">
              <a:solidFill>
                <a:schemeClr val="dk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869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2800" b="1" dirty="0"/>
              <a:t>어떻게</a:t>
            </a:r>
            <a:r>
              <a:rPr lang="en-US" altLang="ko-KR" sz="2800" b="1" dirty="0"/>
              <a:t>?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6D5D0-CA43-D95D-B56F-475FCF5EC21B}"/>
              </a:ext>
            </a:extLst>
          </p:cNvPr>
          <p:cNvSpPr txBox="1"/>
          <p:nvPr/>
        </p:nvSpPr>
        <p:spPr>
          <a:xfrm>
            <a:off x="717176" y="1526994"/>
            <a:ext cx="745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물체를 인식 </a:t>
            </a:r>
            <a:r>
              <a:rPr lang="en-US" altLang="ko-KR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+ </a:t>
            </a:r>
            <a:r>
              <a:rPr lang="ko-KR" alt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기하학적 특성 파악 </a:t>
            </a:r>
            <a:r>
              <a:rPr lang="en-US" altLang="ko-KR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+ </a:t>
            </a:r>
            <a:r>
              <a:rPr lang="ko-KR" alt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겹친 물체에 대한 해결점 제시</a:t>
            </a:r>
            <a:endParaRPr lang="ko-KR" altLang="en-US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C4B17-A8BF-F435-C8C6-A24C74E8E1F2}"/>
              </a:ext>
            </a:extLst>
          </p:cNvPr>
          <p:cNvSpPr txBox="1"/>
          <p:nvPr/>
        </p:nvSpPr>
        <p:spPr>
          <a:xfrm>
            <a:off x="1129552" y="2287818"/>
            <a:ext cx="713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물체를 인식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RCNN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겹친 물체 파악 후 제시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RCNN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기하학적 특성 파악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cube-slam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Loop-closure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정확도 향상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slam++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78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2800" b="1" dirty="0"/>
              <a:t>어떻게</a:t>
            </a:r>
            <a:r>
              <a:rPr lang="en-US" altLang="ko-KR" sz="2800" b="1" dirty="0"/>
              <a:t>?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CACB6-C0A6-3475-7B0F-8B92E5DCE10E}"/>
              </a:ext>
            </a:extLst>
          </p:cNvPr>
          <p:cNvSpPr txBox="1"/>
          <p:nvPr/>
        </p:nvSpPr>
        <p:spPr>
          <a:xfrm>
            <a:off x="717176" y="1526994"/>
            <a:ext cx="745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물체를 인식 </a:t>
            </a:r>
            <a:r>
              <a:rPr lang="en-US" altLang="ko-KR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+ </a:t>
            </a:r>
            <a:r>
              <a:rPr lang="ko-KR" alt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기하학적 특성 파악 </a:t>
            </a:r>
            <a:r>
              <a:rPr lang="en-US" altLang="ko-KR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+ </a:t>
            </a:r>
            <a:r>
              <a:rPr lang="ko-KR" alt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겹친 물체에 대한 해결점 제시</a:t>
            </a:r>
            <a:endParaRPr lang="ko-KR" altLang="en-US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8BBB2-AED1-BE8B-909E-B9B16D0A0A0C}"/>
              </a:ext>
            </a:extLst>
          </p:cNvPr>
          <p:cNvSpPr txBox="1"/>
          <p:nvPr/>
        </p:nvSpPr>
        <p:spPr>
          <a:xfrm>
            <a:off x="1129551" y="2287818"/>
            <a:ext cx="9861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물체를 인식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RCNN =&gt;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ok!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겹친 물체 파악 후 제시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RCNN =&gt;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ok! =&gt; cube-slam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어떻게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=&gt;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조금 다른 기하학적 접근이 필요할 것으로 보임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기하학적 특성 파악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cube-slam =&gt;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같은 의미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Loop-closure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정확도 향상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slam++ =&gt;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slam++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방법 그대로 따른다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593</Words>
  <Application>Microsoft Office PowerPoint</Application>
  <PresentationFormat>와이드스크린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Symbol</vt:lpstr>
      <vt:lpstr>맑은 고딕</vt:lpstr>
      <vt:lpstr>Noto Sans Symbols</vt:lpstr>
      <vt:lpstr>나눔스퀘어 Bold</vt:lpstr>
      <vt:lpstr>Lato</vt:lpstr>
      <vt:lpstr>Tahoma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최상학 (경영공학과)</dc:creator>
  <cp:lastModifiedBy>(학생) 고대걸 (기계항공및원자력공학부)</cp:lastModifiedBy>
  <cp:revision>79</cp:revision>
  <dcterms:created xsi:type="dcterms:W3CDTF">2021-04-27T13:33:58Z</dcterms:created>
  <dcterms:modified xsi:type="dcterms:W3CDTF">2023-02-24T04:40:05Z</dcterms:modified>
</cp:coreProperties>
</file>