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20" r:id="rId3"/>
    <p:sldId id="322" r:id="rId4"/>
    <p:sldId id="321" r:id="rId5"/>
    <p:sldId id="325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1" r:id="rId15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18"/>
    </p:embeddedFont>
    <p:embeddedFont>
      <p:font typeface="나눔고딕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211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Yu –</a:t>
            </a:r>
            <a:r>
              <a:rPr lang="en-US" altLang="ko-KR" dirty="0" err="1"/>
              <a:t>adas</a:t>
            </a:r>
            <a:r>
              <a:rPr lang="en-US" altLang="ko-KR" dirty="0"/>
              <a:t> proposal </a:t>
            </a:r>
            <a:r>
              <a:rPr lang="ko-KR" altLang="en-US" dirty="0"/>
              <a:t>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6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7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9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1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6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en.wikipedia.org/wiki/Mahalanobis_dist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Generalized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48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ICP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2022.07.07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/>
              <p:nvPr/>
            </p:nvSpPr>
            <p:spPr>
              <a:xfrm>
                <a:off x="1000429" y="1930257"/>
                <a:ext cx="548207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1930257"/>
                <a:ext cx="5482078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AD57-8987-6D13-7BA8-3183F1BD737D}"/>
                  </a:ext>
                </a:extLst>
              </p:cNvPr>
              <p:cNvSpPr txBox="1"/>
              <p:nvPr/>
            </p:nvSpPr>
            <p:spPr>
              <a:xfrm>
                <a:off x="1000429" y="2747840"/>
                <a:ext cx="7770375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projection matrix of a’s surface normal)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AD57-8987-6D13-7BA8-3183F1BD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2747840"/>
                <a:ext cx="7770375" cy="523670"/>
              </a:xfrm>
              <a:prstGeom prst="rect">
                <a:avLst/>
              </a:prstGeom>
              <a:blipFill>
                <a:blip r:embed="rId4"/>
                <a:stretch>
                  <a:fillRect l="-784" b="-1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87702-F499-94D8-2C2B-2686F46F884B}"/>
                  </a:ext>
                </a:extLst>
              </p:cNvPr>
              <p:cNvSpPr txBox="1"/>
              <p:nvPr/>
            </p:nvSpPr>
            <p:spPr>
              <a:xfrm>
                <a:off x="1000429" y="3513570"/>
                <a:ext cx="5757089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ko-KR" altLang="en-US" sz="20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87702-F499-94D8-2C2B-2686F46F8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3513570"/>
                <a:ext cx="5757089" cy="74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8E743C-8B61-C2A2-90B8-A107552BE77D}"/>
              </a:ext>
            </a:extLst>
          </p:cNvPr>
          <p:cNvSpPr txBox="1"/>
          <p:nvPr/>
        </p:nvSpPr>
        <p:spPr>
          <a:xfrm>
            <a:off x="1000428" y="54599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B0BEE-183E-0560-1305-0BD38F70B6DD}"/>
              </a:ext>
            </a:extLst>
          </p:cNvPr>
          <p:cNvSpPr txBox="1"/>
          <p:nvPr/>
        </p:nvSpPr>
        <p:spPr>
          <a:xfrm>
            <a:off x="2828846" y="6135730"/>
            <a:ext cx="2134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plane ICP optimization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8261D-22D7-2249-A7D9-1FFF0D152593}"/>
              </a:ext>
            </a:extLst>
          </p:cNvPr>
          <p:cNvSpPr txBox="1"/>
          <p:nvPr/>
        </p:nvSpPr>
        <p:spPr>
          <a:xfrm>
            <a:off x="1000428" y="4249446"/>
            <a:ext cx="777037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point to plane ICP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54746E-12F7-06BB-272F-8C13EDD09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583" y="5405601"/>
            <a:ext cx="5322255" cy="7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55032-1216-8574-DFF2-0365B43721E5}"/>
              </a:ext>
            </a:extLst>
          </p:cNvPr>
          <p:cNvSpPr txBox="1"/>
          <p:nvPr/>
        </p:nvSpPr>
        <p:spPr>
          <a:xfrm>
            <a:off x="871633" y="3018453"/>
            <a:ext cx="7770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ICP algorithm &amp; point to plane ICP is special case in Generalized - ICP</a:t>
            </a:r>
            <a:r>
              <a:rPr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Plane to plane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356BC-0D26-7464-7BF3-814FCCBE2CFC}"/>
                  </a:ext>
                </a:extLst>
              </p:cNvPr>
              <p:cNvSpPr txBox="1"/>
              <p:nvPr/>
            </p:nvSpPr>
            <p:spPr>
              <a:xfrm>
                <a:off x="1073584" y="1466116"/>
                <a:ext cx="5150498" cy="2018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800" dirty="0">
                    <a:latin typeface="Cambria Math" panose="02040503050406030204" pitchFamily="18" charset="0"/>
                  </a:rPr>
                  <a:t>는 충분히 작은 숫자</a:t>
                </a:r>
                <a:br>
                  <a:rPr lang="en-US" altLang="ko-KR" sz="1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356BC-0D26-7464-7BF3-814FCCBE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84" y="1466116"/>
                <a:ext cx="5150498" cy="2018117"/>
              </a:xfrm>
              <a:prstGeom prst="rect">
                <a:avLst/>
              </a:prstGeom>
              <a:blipFill>
                <a:blip r:embed="rId3"/>
                <a:stretch>
                  <a:fillRect b="-2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FEF9182-3B41-5C40-F7DE-49C765B8B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33" y="4082008"/>
            <a:ext cx="3737282" cy="23980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526D5-44B0-E6B6-3CD2-8C80383377CB}"/>
              </a:ext>
            </a:extLst>
          </p:cNvPr>
          <p:cNvCxnSpPr>
            <a:cxnSpLocks/>
          </p:cNvCxnSpPr>
          <p:nvPr/>
        </p:nvCxnSpPr>
        <p:spPr>
          <a:xfrm flipH="1">
            <a:off x="3266474" y="3099192"/>
            <a:ext cx="181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EA7B56-98E3-94C0-ACC8-EEDFDB95D6DB}"/>
              </a:ext>
            </a:extLst>
          </p:cNvPr>
          <p:cNvSpPr txBox="1"/>
          <p:nvPr/>
        </p:nvSpPr>
        <p:spPr>
          <a:xfrm>
            <a:off x="5083699" y="2937609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국소적 평면의 법선 방향으로만 작은 분산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481F903-6F51-5084-0B33-D418861814E8}"/>
              </a:ext>
            </a:extLst>
          </p:cNvPr>
          <p:cNvCxnSpPr>
            <a:stCxn id="16" idx="2"/>
            <a:endCxn id="6" idx="0"/>
          </p:cNvCxnSpPr>
          <p:nvPr/>
        </p:nvCxnSpPr>
        <p:spPr>
          <a:xfrm rot="5400000">
            <a:off x="4449226" y="1551823"/>
            <a:ext cx="821234" cy="4239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C03C4E-BCEE-6B62-EE27-87A6C9FC0918}"/>
              </a:ext>
            </a:extLst>
          </p:cNvPr>
          <p:cNvSpPr txBox="1"/>
          <p:nvPr/>
        </p:nvSpPr>
        <p:spPr>
          <a:xfrm>
            <a:off x="4891338" y="4650051"/>
            <a:ext cx="4176143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/>
              <a:t>공분산이 큰 방향으로는 최적화에 적은 기여도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/>
              <a:t>공분산이 작은 방향으로는 최적화에 큰 기여도</a:t>
            </a:r>
            <a:br>
              <a:rPr lang="en-US" altLang="ko-KR" sz="1500" dirty="0"/>
            </a:b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4313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Result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9A9E6-3B4E-A978-990F-58EEC16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6" y="1515503"/>
            <a:ext cx="4742953" cy="2874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0EB43C-F64B-9989-8A50-79234918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15" y="4478309"/>
            <a:ext cx="5831633" cy="17385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8D3C79-7D5F-63BC-658E-CDC568C31B62}"/>
              </a:ext>
            </a:extLst>
          </p:cNvPr>
          <p:cNvSpPr txBox="1"/>
          <p:nvPr/>
        </p:nvSpPr>
        <p:spPr>
          <a:xfrm>
            <a:off x="4839332" y="3236189"/>
            <a:ext cx="4022255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/>
              <a:t>G – ICP</a:t>
            </a:r>
            <a:r>
              <a:rPr lang="ko-KR" altLang="en-US" sz="1500" dirty="0"/>
              <a:t>가 다른 </a:t>
            </a:r>
            <a:r>
              <a:rPr lang="en-US" altLang="ko-KR" sz="1500" dirty="0"/>
              <a:t>ICP</a:t>
            </a:r>
            <a:r>
              <a:rPr lang="ko-KR" altLang="en-US" sz="1500" dirty="0"/>
              <a:t>에 비해 높은 성능을 보임</a:t>
            </a:r>
            <a:br>
              <a:rPr lang="en-US" altLang="ko-KR" sz="1500" dirty="0"/>
            </a:b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2448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99110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Topic &amp; motivation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1049D-B78D-0465-E643-B22CD44AB7EA}"/>
              </a:ext>
            </a:extLst>
          </p:cNvPr>
          <p:cNvSpPr txBox="1"/>
          <p:nvPr/>
        </p:nvSpPr>
        <p:spPr>
          <a:xfrm>
            <a:off x="682615" y="4571474"/>
            <a:ext cx="7770375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closest point in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transform vector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distance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to point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normal vector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∙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points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distance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to plane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EB9F4B-F849-5742-EFB8-E476E1B26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" t="17189" r="42806" b="38842"/>
          <a:stretch/>
        </p:blipFill>
        <p:spPr>
          <a:xfrm>
            <a:off x="501993" y="2021545"/>
            <a:ext cx="3978946" cy="18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7BDFF0-26B2-D214-4AF1-4182DBF15904}"/>
              </a:ext>
            </a:extLst>
          </p:cNvPr>
          <p:cNvSpPr txBox="1"/>
          <p:nvPr/>
        </p:nvSpPr>
        <p:spPr>
          <a:xfrm>
            <a:off x="919472" y="4096026"/>
            <a:ext cx="31439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Point to 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F1362-5DED-8EDF-A8F1-64A9D1796E30}"/>
              </a:ext>
            </a:extLst>
          </p:cNvPr>
          <p:cNvSpPr txBox="1"/>
          <p:nvPr/>
        </p:nvSpPr>
        <p:spPr>
          <a:xfrm>
            <a:off x="5270013" y="4091291"/>
            <a:ext cx="31439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Point to plane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기존의 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ICP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86DAAD-F735-7A8C-3A00-76CA9628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07" y="2021545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Topic &amp; motivation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기존의 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ICP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 descr="스키타기, 선이(가) 표시된 사진&#10;&#10;자동 생성된 설명">
            <a:extLst>
              <a:ext uri="{FF2B5EF4-FFF2-40B4-BE49-F238E27FC236}">
                <a16:creationId xmlns:a16="http://schemas.microsoft.com/office/drawing/2014/main" id="{83FD9B36-060B-0BBF-9086-31E981DD3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3" y="1797810"/>
            <a:ext cx="2998457" cy="1699220"/>
          </a:xfrm>
          <a:prstGeom prst="rect">
            <a:avLst/>
          </a:prstGeom>
        </p:spPr>
      </p:pic>
      <p:pic>
        <p:nvPicPr>
          <p:cNvPr id="5" name="그림 4" descr="하늘, 비행, 실외, 공기이(가) 표시된 사진&#10;&#10;자동 생성된 설명">
            <a:extLst>
              <a:ext uri="{FF2B5EF4-FFF2-40B4-BE49-F238E27FC236}">
                <a16:creationId xmlns:a16="http://schemas.microsoft.com/office/drawing/2014/main" id="{3B1BED5C-EDF6-5042-6549-C10DD9209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12" y="1797810"/>
            <a:ext cx="2998456" cy="1699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85742-7AD1-15E6-73EC-895F94D8F0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26" y="3818687"/>
            <a:ext cx="3056148" cy="17319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1E81C3-6AE8-8CBC-A78A-3254C64809A9}"/>
              </a:ext>
            </a:extLst>
          </p:cNvPr>
          <p:cNvSpPr txBox="1"/>
          <p:nvPr/>
        </p:nvSpPr>
        <p:spPr>
          <a:xfrm>
            <a:off x="856557" y="3551529"/>
            <a:ext cx="31439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/>
              <a:t>src</a:t>
            </a:r>
            <a:endParaRPr lang="en-US" altLang="ko-KR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A145A-EEBA-E9A1-9546-3DABDE6C8DDA}"/>
              </a:ext>
            </a:extLst>
          </p:cNvPr>
          <p:cNvSpPr txBox="1"/>
          <p:nvPr/>
        </p:nvSpPr>
        <p:spPr>
          <a:xfrm>
            <a:off x="5121646" y="3551529"/>
            <a:ext cx="31439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target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46B793-F5F0-758A-2FED-C4DCCE489398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4567803" y="2647419"/>
            <a:ext cx="4197" cy="117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C84EC8-6C6A-533E-C8DD-1C233591CDB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927780" y="2647420"/>
            <a:ext cx="1266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72CC25-F955-1103-DE0C-E609F6252A0A}"/>
              </a:ext>
            </a:extLst>
          </p:cNvPr>
          <p:cNvSpPr txBox="1"/>
          <p:nvPr/>
        </p:nvSpPr>
        <p:spPr>
          <a:xfrm>
            <a:off x="2995809" y="2185754"/>
            <a:ext cx="314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Point to point</a:t>
            </a:r>
            <a:br>
              <a:rPr lang="en-US" altLang="ko-KR" sz="1200" dirty="0"/>
            </a:br>
            <a:r>
              <a:rPr lang="en-US" altLang="ko-KR" sz="1200" dirty="0"/>
              <a:t>ICP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913BE5-379F-3130-7CBC-C2C612D891C2}"/>
              </a:ext>
            </a:extLst>
          </p:cNvPr>
          <p:cNvSpPr txBox="1"/>
          <p:nvPr/>
        </p:nvSpPr>
        <p:spPr>
          <a:xfrm>
            <a:off x="682614" y="5670442"/>
            <a:ext cx="777037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&amp; translation Error present </a:t>
            </a:r>
          </a:p>
        </p:txBody>
      </p:sp>
    </p:spTree>
    <p:extLst>
      <p:ext uri="{BB962C8B-B14F-4D97-AF65-F5344CB8AC3E}">
        <p14:creationId xmlns:p14="http://schemas.microsoft.com/office/powerpoint/2010/main" val="16151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Topic &amp; motivation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1049D-B78D-0465-E643-B22CD44AB7EA}"/>
              </a:ext>
            </a:extLst>
          </p:cNvPr>
          <p:cNvSpPr txBox="1"/>
          <p:nvPr/>
        </p:nvSpPr>
        <p:spPr>
          <a:xfrm>
            <a:off x="682613" y="2005726"/>
            <a:ext cx="7770375" cy="162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closest point in </a:t>
            </a:r>
            <a:r>
              <a:rPr lang="en-US" altLang="ko-KR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altLang="ko-K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transform vector</a:t>
            </a:r>
            <a:br>
              <a:rPr lang="en-US" altLang="ko-K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</a:t>
            </a:r>
            <a:r>
              <a:rPr lang="en-US" altLang="ko-KR" sz="2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 - ICP</a:t>
            </a:r>
            <a:endParaRPr lang="en-US" altLang="ko-K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 도입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23C605-FB39-1EAA-5F50-11F7E53BD875}"/>
              </a:ext>
            </a:extLst>
          </p:cNvPr>
          <p:cNvSpPr txBox="1"/>
          <p:nvPr/>
        </p:nvSpPr>
        <p:spPr>
          <a:xfrm>
            <a:off x="682613" y="4345306"/>
            <a:ext cx="7770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robust to incorrect correspondences</a:t>
            </a:r>
          </a:p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the addition of outlier terms, measurement noise</a:t>
            </a:r>
          </a:p>
        </p:txBody>
      </p:sp>
    </p:spTree>
    <p:extLst>
      <p:ext uri="{BB962C8B-B14F-4D97-AF65-F5344CB8AC3E}">
        <p14:creationId xmlns:p14="http://schemas.microsoft.com/office/powerpoint/2010/main" val="25635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Related works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point to point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6F56A-2607-B3B7-36BA-CEB0264F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6" y="2953100"/>
            <a:ext cx="3424155" cy="312720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34D765-5BB7-D30C-0DDB-A66EB97C5DCD}"/>
              </a:ext>
            </a:extLst>
          </p:cNvPr>
          <p:cNvCxnSpPr>
            <a:cxnSpLocks/>
          </p:cNvCxnSpPr>
          <p:nvPr/>
        </p:nvCxnSpPr>
        <p:spPr>
          <a:xfrm flipH="1">
            <a:off x="4164705" y="4230506"/>
            <a:ext cx="102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6DB9FA-BA5A-03CA-AF9D-8DB69E163A87}"/>
              </a:ext>
            </a:extLst>
          </p:cNvPr>
          <p:cNvSpPr txBox="1"/>
          <p:nvPr/>
        </p:nvSpPr>
        <p:spPr>
          <a:xfrm>
            <a:off x="5272803" y="4068923"/>
            <a:ext cx="2767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</a:t>
            </a:r>
            <a:r>
              <a:rPr lang="ko-KR" altLang="en-US" sz="1500" dirty="0"/>
              <a:t>에서 가장 가까운 </a:t>
            </a:r>
            <a:r>
              <a:rPr lang="en-US" altLang="ko-KR" sz="1500" dirty="0"/>
              <a:t>point </a:t>
            </a:r>
            <a:r>
              <a:rPr lang="ko-KR" altLang="en-US" sz="1500" dirty="0"/>
              <a:t>찾기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1A139B-D559-A20D-7F03-E6F7ACE8B00D}"/>
              </a:ext>
            </a:extLst>
          </p:cNvPr>
          <p:cNvCxnSpPr>
            <a:cxnSpLocks/>
          </p:cNvCxnSpPr>
          <p:nvPr/>
        </p:nvCxnSpPr>
        <p:spPr>
          <a:xfrm flipH="1">
            <a:off x="1630975" y="3758493"/>
            <a:ext cx="355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265B49-67AC-6778-8D11-7C4308A24865}"/>
              </a:ext>
            </a:extLst>
          </p:cNvPr>
          <p:cNvSpPr txBox="1"/>
          <p:nvPr/>
        </p:nvSpPr>
        <p:spPr>
          <a:xfrm>
            <a:off x="5272803" y="3585435"/>
            <a:ext cx="15921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Initial</a:t>
            </a:r>
            <a:r>
              <a:rPr lang="ko-KR" altLang="en-US" sz="1500" dirty="0"/>
              <a:t> </a:t>
            </a:r>
            <a:r>
              <a:rPr lang="en-US" altLang="ko-KR" sz="1500" dirty="0"/>
              <a:t>pose</a:t>
            </a:r>
            <a:r>
              <a:rPr lang="ko-KR" altLang="en-US" sz="1500" dirty="0"/>
              <a:t>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36235C-DD51-585D-DB98-81F516113790}"/>
              </a:ext>
            </a:extLst>
          </p:cNvPr>
          <p:cNvSpPr txBox="1"/>
          <p:nvPr/>
        </p:nvSpPr>
        <p:spPr>
          <a:xfrm>
            <a:off x="5272803" y="5303674"/>
            <a:ext cx="2371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거리를 통한 </a:t>
            </a:r>
            <a:r>
              <a:rPr lang="en-US" altLang="ko-KR" sz="1500" dirty="0"/>
              <a:t>optimization</a:t>
            </a:r>
            <a:endParaRPr lang="ko-KR" altLang="en-US" sz="15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09CA87-4D30-8716-F06C-ED91996C2E4A}"/>
              </a:ext>
            </a:extLst>
          </p:cNvPr>
          <p:cNvCxnSpPr>
            <a:cxnSpLocks/>
          </p:cNvCxnSpPr>
          <p:nvPr/>
        </p:nvCxnSpPr>
        <p:spPr>
          <a:xfrm flipH="1">
            <a:off x="3433665" y="5465256"/>
            <a:ext cx="1839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84A6B5-12D3-B964-3F8A-6F3533C4C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4" y="1019872"/>
            <a:ext cx="3869959" cy="1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Related works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point to plane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6F56A-2607-B3B7-36BA-CEB0264F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6" y="2953100"/>
            <a:ext cx="3424155" cy="312720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34D765-5BB7-D30C-0DDB-A66EB97C5DCD}"/>
              </a:ext>
            </a:extLst>
          </p:cNvPr>
          <p:cNvCxnSpPr>
            <a:cxnSpLocks/>
          </p:cNvCxnSpPr>
          <p:nvPr/>
        </p:nvCxnSpPr>
        <p:spPr>
          <a:xfrm flipH="1">
            <a:off x="4164705" y="4230506"/>
            <a:ext cx="102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6DB9FA-BA5A-03CA-AF9D-8DB69E163A87}"/>
              </a:ext>
            </a:extLst>
          </p:cNvPr>
          <p:cNvSpPr txBox="1"/>
          <p:nvPr/>
        </p:nvSpPr>
        <p:spPr>
          <a:xfrm>
            <a:off x="5272803" y="4068923"/>
            <a:ext cx="27671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</a:t>
            </a:r>
            <a:r>
              <a:rPr lang="ko-KR" altLang="en-US" sz="1500" dirty="0"/>
              <a:t>에서 가장 가까운 </a:t>
            </a:r>
            <a:r>
              <a:rPr lang="en-US" altLang="ko-KR" sz="1500" dirty="0"/>
              <a:t>point </a:t>
            </a:r>
            <a:r>
              <a:rPr lang="ko-KR" altLang="en-US" sz="1500" dirty="0"/>
              <a:t>찾기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1A139B-D559-A20D-7F03-E6F7ACE8B00D}"/>
              </a:ext>
            </a:extLst>
          </p:cNvPr>
          <p:cNvCxnSpPr>
            <a:cxnSpLocks/>
          </p:cNvCxnSpPr>
          <p:nvPr/>
        </p:nvCxnSpPr>
        <p:spPr>
          <a:xfrm flipH="1">
            <a:off x="1630975" y="3758493"/>
            <a:ext cx="355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265B49-67AC-6778-8D11-7C4308A24865}"/>
              </a:ext>
            </a:extLst>
          </p:cNvPr>
          <p:cNvSpPr txBox="1"/>
          <p:nvPr/>
        </p:nvSpPr>
        <p:spPr>
          <a:xfrm>
            <a:off x="5272803" y="3585435"/>
            <a:ext cx="15921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Initial</a:t>
            </a:r>
            <a:r>
              <a:rPr lang="ko-KR" altLang="en-US" sz="1500" dirty="0"/>
              <a:t> </a:t>
            </a:r>
            <a:r>
              <a:rPr lang="en-US" altLang="ko-KR" sz="1500" dirty="0"/>
              <a:t>pose</a:t>
            </a:r>
            <a:r>
              <a:rPr lang="ko-KR" altLang="en-US" sz="1500" dirty="0"/>
              <a:t>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36235C-DD51-585D-DB98-81F516113790}"/>
              </a:ext>
            </a:extLst>
          </p:cNvPr>
          <p:cNvSpPr txBox="1"/>
          <p:nvPr/>
        </p:nvSpPr>
        <p:spPr>
          <a:xfrm>
            <a:off x="5272803" y="5303674"/>
            <a:ext cx="36856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Normal vector</a:t>
            </a:r>
            <a:r>
              <a:rPr lang="ko-KR" altLang="en-US" sz="1500" dirty="0"/>
              <a:t> 내적을 통한 </a:t>
            </a:r>
            <a:r>
              <a:rPr lang="en-US" altLang="ko-KR" sz="1500" dirty="0"/>
              <a:t>optimization</a:t>
            </a:r>
            <a:endParaRPr lang="ko-KR" altLang="en-US" sz="15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09CA87-4D30-8716-F06C-ED91996C2E4A}"/>
              </a:ext>
            </a:extLst>
          </p:cNvPr>
          <p:cNvCxnSpPr>
            <a:cxnSpLocks/>
          </p:cNvCxnSpPr>
          <p:nvPr/>
        </p:nvCxnSpPr>
        <p:spPr>
          <a:xfrm flipH="1">
            <a:off x="3741306" y="5465256"/>
            <a:ext cx="1531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1FF7D6-30EA-C036-84A7-5EC43E97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31" y="5359659"/>
            <a:ext cx="2519913" cy="345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4A6B5-12D3-B964-3F8A-6F3533C4C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4" y="1019872"/>
            <a:ext cx="3869959" cy="18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8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5C9065-965F-BA9A-DA7D-A22CCC2D391D}"/>
                  </a:ext>
                </a:extLst>
              </p:cNvPr>
              <p:cNvSpPr txBox="1"/>
              <p:nvPr/>
            </p:nvSpPr>
            <p:spPr>
              <a:xfrm>
                <a:off x="1611351" y="3421830"/>
                <a:ext cx="1586204" cy="4143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5C9065-965F-BA9A-DA7D-A22CCC2D3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51" y="3421830"/>
                <a:ext cx="1586204" cy="414344"/>
              </a:xfrm>
              <a:prstGeom prst="rect">
                <a:avLst/>
              </a:prstGeom>
              <a:blipFill>
                <a:blip r:embed="rId3"/>
                <a:stretch>
                  <a:fillRect r="-18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77E8BE-0405-813B-E3E0-FF59D6664D23}"/>
                  </a:ext>
                </a:extLst>
              </p:cNvPr>
              <p:cNvSpPr txBox="1"/>
              <p:nvPr/>
            </p:nvSpPr>
            <p:spPr>
              <a:xfrm>
                <a:off x="1611351" y="2784177"/>
                <a:ext cx="1586204" cy="407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ko-KR" alt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77E8BE-0405-813B-E3E0-FF59D6664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51" y="2784177"/>
                <a:ext cx="1586204" cy="407676"/>
              </a:xfrm>
              <a:prstGeom prst="rect">
                <a:avLst/>
              </a:prstGeom>
              <a:blipFill>
                <a:blip r:embed="rId4"/>
                <a:stretch>
                  <a:fillRect r="-19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DA759C5-840C-9589-7048-A0A5DB781232}"/>
              </a:ext>
            </a:extLst>
          </p:cNvPr>
          <p:cNvCxnSpPr>
            <a:cxnSpLocks/>
          </p:cNvCxnSpPr>
          <p:nvPr/>
        </p:nvCxnSpPr>
        <p:spPr>
          <a:xfrm>
            <a:off x="2678078" y="2406938"/>
            <a:ext cx="0" cy="37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7FDF3E-F058-9D8B-2846-58C41733C924}"/>
              </a:ext>
            </a:extLst>
          </p:cNvPr>
          <p:cNvSpPr txBox="1"/>
          <p:nvPr/>
        </p:nvSpPr>
        <p:spPr>
          <a:xfrm>
            <a:off x="803471" y="20610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측정된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7EEBE-14AD-C2CB-8236-02FFF7DA5C71}"/>
              </a:ext>
            </a:extLst>
          </p:cNvPr>
          <p:cNvSpPr txBox="1"/>
          <p:nvPr/>
        </p:nvSpPr>
        <p:spPr>
          <a:xfrm>
            <a:off x="2221320" y="206109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값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03BE621-9D31-A265-5CBD-0FB19C52CE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1610" y="2443675"/>
            <a:ext cx="428036" cy="354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1672D3B-3C5B-488E-A4CD-5925AB47C3EE}"/>
              </a:ext>
            </a:extLst>
          </p:cNvPr>
          <p:cNvCxnSpPr>
            <a:cxnSpLocks/>
          </p:cNvCxnSpPr>
          <p:nvPr/>
        </p:nvCxnSpPr>
        <p:spPr>
          <a:xfrm rot="5400000">
            <a:off x="3260970" y="2421565"/>
            <a:ext cx="353769" cy="324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2C4CCC-E10E-DB96-9749-AD02452348F8}"/>
              </a:ext>
            </a:extLst>
          </p:cNvPr>
          <p:cNvSpPr txBox="1"/>
          <p:nvPr/>
        </p:nvSpPr>
        <p:spPr>
          <a:xfrm>
            <a:off x="3292448" y="203760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noise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EFCAC5-11C8-941E-85BA-1B79462BC03E}"/>
                  </a:ext>
                </a:extLst>
              </p:cNvPr>
              <p:cNvSpPr txBox="1"/>
              <p:nvPr/>
            </p:nvSpPr>
            <p:spPr>
              <a:xfrm>
                <a:off x="5537880" y="3423583"/>
                <a:ext cx="2016193" cy="405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EFCAC5-11C8-941E-85BA-1B79462B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0" y="3423583"/>
                <a:ext cx="2016193" cy="4057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93997C-ABE4-9938-B605-B7F9B297D3BE}"/>
              </a:ext>
            </a:extLst>
          </p:cNvPr>
          <p:cNvSpPr txBox="1"/>
          <p:nvPr/>
        </p:nvSpPr>
        <p:spPr>
          <a:xfrm>
            <a:off x="4774515" y="162643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en-US" altLang="ko-KR" dirty="0" err="1"/>
              <a:t>trg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99A1D74-8C6C-C560-305D-A5178A7A0B5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5394740" y="2046560"/>
            <a:ext cx="634903" cy="533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A93AD8-A34A-198A-4E67-C60A10D68E8D}"/>
              </a:ext>
            </a:extLst>
          </p:cNvPr>
          <p:cNvSpPr txBox="1"/>
          <p:nvPr/>
        </p:nvSpPr>
        <p:spPr>
          <a:xfrm>
            <a:off x="6945006" y="1626436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4505853-E0FB-77B7-41AE-9950A1047041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7035780" y="2074242"/>
            <a:ext cx="651472" cy="494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0C28C0-E8F6-5AF0-2C44-D6E97A59C3D7}"/>
              </a:ext>
            </a:extLst>
          </p:cNvPr>
          <p:cNvCxnSpPr>
            <a:cxnSpLocks/>
          </p:cNvCxnSpPr>
          <p:nvPr/>
        </p:nvCxnSpPr>
        <p:spPr>
          <a:xfrm>
            <a:off x="6694376" y="1545893"/>
            <a:ext cx="0" cy="108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25A7E0-A196-C6AF-9FEF-3D61873D5070}"/>
              </a:ext>
            </a:extLst>
          </p:cNvPr>
          <p:cNvSpPr txBox="1"/>
          <p:nvPr/>
        </p:nvSpPr>
        <p:spPr>
          <a:xfrm>
            <a:off x="5827792" y="112878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변환 관계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58CAB2-3D42-4E76-5F84-E5A0253EDDB2}"/>
                  </a:ext>
                </a:extLst>
              </p:cNvPr>
              <p:cNvSpPr txBox="1"/>
              <p:nvPr/>
            </p:nvSpPr>
            <p:spPr>
              <a:xfrm>
                <a:off x="2422487" y="4707319"/>
                <a:ext cx="4385881" cy="433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b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(0,  </m:t>
                    </m:r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500" dirty="0"/>
                  <a:t> 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58CAB2-3D42-4E76-5F84-E5A0253E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7" y="4707319"/>
                <a:ext cx="4385881" cy="433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73B4D9A-71B5-B308-7110-250291264D71}"/>
              </a:ext>
            </a:extLst>
          </p:cNvPr>
          <p:cNvSpPr txBox="1"/>
          <p:nvPr/>
        </p:nvSpPr>
        <p:spPr>
          <a:xfrm>
            <a:off x="643376" y="5482637"/>
            <a:ext cx="7770375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can be made gaussian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C8A008F-85E1-DFCA-794B-2FA5DAA01BD8}"/>
                  </a:ext>
                </a:extLst>
              </p:cNvPr>
              <p:cNvSpPr txBox="1"/>
              <p:nvPr/>
            </p:nvSpPr>
            <p:spPr>
              <a:xfrm>
                <a:off x="5961971" y="2799638"/>
                <a:ext cx="1677511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C8A008F-85E1-DFCA-794B-2FA5DAA01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71" y="2799638"/>
                <a:ext cx="1677511" cy="405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C668787-26B2-92BB-E36D-8A7AB4E9C6DA}"/>
              </a:ext>
            </a:extLst>
          </p:cNvPr>
          <p:cNvCxnSpPr/>
          <p:nvPr/>
        </p:nvCxnSpPr>
        <p:spPr>
          <a:xfrm>
            <a:off x="4615428" y="4080302"/>
            <a:ext cx="0" cy="47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3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58CAB2-3D42-4E76-5F84-E5A0253EDDB2}"/>
                  </a:ext>
                </a:extLst>
              </p:cNvPr>
              <p:cNvSpPr txBox="1"/>
              <p:nvPr/>
            </p:nvSpPr>
            <p:spPr>
              <a:xfrm>
                <a:off x="619245" y="2002698"/>
                <a:ext cx="7261173" cy="870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58CAB2-3D42-4E76-5F84-E5A0253E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5" y="2002698"/>
                <a:ext cx="7261173" cy="87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C7F26-9C4E-BAE4-107B-3196E9E9205A}"/>
                  </a:ext>
                </a:extLst>
              </p:cNvPr>
              <p:cNvSpPr txBox="1"/>
              <p:nvPr/>
            </p:nvSpPr>
            <p:spPr>
              <a:xfrm>
                <a:off x="1113607" y="3178500"/>
                <a:ext cx="5695212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C7F26-9C4E-BAE4-107B-3196E9E9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7" y="3178500"/>
                <a:ext cx="5695212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/>
              <p:nvPr/>
            </p:nvSpPr>
            <p:spPr>
              <a:xfrm>
                <a:off x="1113607" y="4040230"/>
                <a:ext cx="548207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7" y="4040230"/>
                <a:ext cx="5482078" cy="74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7F4279-37E0-A2D1-8F51-40DF1EA7018B}"/>
              </a:ext>
            </a:extLst>
          </p:cNvPr>
          <p:cNvCxnSpPr>
            <a:cxnSpLocks/>
          </p:cNvCxnSpPr>
          <p:nvPr/>
        </p:nvCxnSpPr>
        <p:spPr>
          <a:xfrm>
            <a:off x="2989876" y="4669102"/>
            <a:ext cx="34255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F1B4D8-A93E-1361-38AF-AF47D8140912}"/>
              </a:ext>
            </a:extLst>
          </p:cNvPr>
          <p:cNvCxnSpPr>
            <a:cxnSpLocks/>
          </p:cNvCxnSpPr>
          <p:nvPr/>
        </p:nvCxnSpPr>
        <p:spPr>
          <a:xfrm>
            <a:off x="4760556" y="4676295"/>
            <a:ext cx="0" cy="28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8F51F18-DDB7-75B6-307D-0B19C37FD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000" y="5058707"/>
            <a:ext cx="2391109" cy="485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DC8C58-1132-8B4D-8B2C-723D1E7F099A}"/>
              </a:ext>
            </a:extLst>
          </p:cNvPr>
          <p:cNvSpPr txBox="1"/>
          <p:nvPr/>
        </p:nvSpPr>
        <p:spPr>
          <a:xfrm>
            <a:off x="1662791" y="6125475"/>
            <a:ext cx="600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7"/>
              </a:rPr>
              <a:t>https://en.wikipedia.org/wiki/Mahalanobis_distance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Generalized - ICP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4503FAC-681B-7A95-2B1A-D564583AF706}"/>
              </a:ext>
            </a:extLst>
          </p:cNvPr>
          <p:cNvSpPr txBox="1">
            <a:spLocks/>
          </p:cNvSpPr>
          <p:nvPr/>
        </p:nvSpPr>
        <p:spPr>
          <a:xfrm>
            <a:off x="871633" y="1087334"/>
            <a:ext cx="360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000" b="1" spc="-150" dirty="0">
                <a:solidFill>
                  <a:schemeClr val="accent4">
                    <a:lumMod val="50000"/>
                  </a:schemeClr>
                </a:solidFill>
              </a:rPr>
              <a:t>확률론적 모델링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/>
              <p:nvPr/>
            </p:nvSpPr>
            <p:spPr>
              <a:xfrm>
                <a:off x="1000429" y="1930257"/>
                <a:ext cx="548207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376672-E619-660B-328F-2CE497FF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1930257"/>
                <a:ext cx="5482078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AD57-8987-6D13-7BA8-3183F1BD737D}"/>
                  </a:ext>
                </a:extLst>
              </p:cNvPr>
              <p:cNvSpPr txBox="1"/>
              <p:nvPr/>
            </p:nvSpPr>
            <p:spPr>
              <a:xfrm>
                <a:off x="1000429" y="2747840"/>
                <a:ext cx="7770375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AD57-8987-6D13-7BA8-3183F1BD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2747840"/>
                <a:ext cx="7770375" cy="523670"/>
              </a:xfrm>
              <a:prstGeom prst="rect">
                <a:avLst/>
              </a:prstGeom>
              <a:blipFill>
                <a:blip r:embed="rId4"/>
                <a:stretch>
                  <a:fillRect l="-784" b="-1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87702-F499-94D8-2C2B-2686F46F884B}"/>
                  </a:ext>
                </a:extLst>
              </p:cNvPr>
              <p:cNvSpPr txBox="1"/>
              <p:nvPr/>
            </p:nvSpPr>
            <p:spPr>
              <a:xfrm>
                <a:off x="1000429" y="3513570"/>
                <a:ext cx="528240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187702-F499-94D8-2C2B-2686F46F8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9" y="3513570"/>
                <a:ext cx="5282408" cy="74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99CCD1-8C40-483C-54ED-10A892F7B6F2}"/>
              </a:ext>
            </a:extLst>
          </p:cNvPr>
          <p:cNvSpPr txBox="1"/>
          <p:nvPr/>
        </p:nvSpPr>
        <p:spPr>
          <a:xfrm>
            <a:off x="1000428" y="4249446"/>
            <a:ext cx="777037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standard ICP algorithm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00ACF-F30A-698A-051E-9D16027DF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710" y="5326327"/>
            <a:ext cx="5000127" cy="564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E743C-8B61-C2A2-90B8-A107552BE77D}"/>
              </a:ext>
            </a:extLst>
          </p:cNvPr>
          <p:cNvSpPr txBox="1"/>
          <p:nvPr/>
        </p:nvSpPr>
        <p:spPr>
          <a:xfrm>
            <a:off x="1000428" y="54599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B0BEE-183E-0560-1305-0BD38F70B6DD}"/>
              </a:ext>
            </a:extLst>
          </p:cNvPr>
          <p:cNvSpPr txBox="1"/>
          <p:nvPr/>
        </p:nvSpPr>
        <p:spPr>
          <a:xfrm>
            <a:off x="2657624" y="5891023"/>
            <a:ext cx="1825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ICP optimization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4968</TotalTime>
  <Words>450</Words>
  <Application>Microsoft Office PowerPoint</Application>
  <PresentationFormat>화면 슬라이드 쇼(4:3)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Times New Roman</vt:lpstr>
      <vt:lpstr>나눔고딕</vt:lpstr>
      <vt:lpstr>Cambria Math</vt:lpstr>
      <vt:lpstr>Arial</vt:lpstr>
      <vt:lpstr>Wingdings</vt:lpstr>
      <vt:lpstr>Office 테마</vt:lpstr>
      <vt:lpstr>Generalized - ICP</vt:lpstr>
      <vt:lpstr>Topic &amp; motivation</vt:lpstr>
      <vt:lpstr>Topic &amp; motivation</vt:lpstr>
      <vt:lpstr>Topic &amp; motivation</vt:lpstr>
      <vt:lpstr>Related works </vt:lpstr>
      <vt:lpstr>Related works </vt:lpstr>
      <vt:lpstr>Generalized - ICP</vt:lpstr>
      <vt:lpstr>Generalized - ICP</vt:lpstr>
      <vt:lpstr>Generalized - ICP</vt:lpstr>
      <vt:lpstr>Generalized - ICP</vt:lpstr>
      <vt:lpstr>Generalized - ICP</vt:lpstr>
      <vt:lpstr>Generalized - ICP</vt:lpstr>
      <vt:lpstr>Result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314</cp:revision>
  <cp:lastPrinted>2011-08-28T13:13:29Z</cp:lastPrinted>
  <dcterms:created xsi:type="dcterms:W3CDTF">2011-08-24T01:05:33Z</dcterms:created>
  <dcterms:modified xsi:type="dcterms:W3CDTF">2022-07-06T07:48:42Z</dcterms:modified>
</cp:coreProperties>
</file>