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6" r:id="rId5"/>
    <p:sldId id="267" r:id="rId6"/>
    <p:sldId id="269" r:id="rId7"/>
    <p:sldId id="268" r:id="rId8"/>
    <p:sldId id="270" r:id="rId9"/>
    <p:sldId id="271" r:id="rId10"/>
    <p:sldId id="258" r:id="rId11"/>
    <p:sldId id="264" r:id="rId12"/>
    <p:sldId id="265" r:id="rId13"/>
    <p:sldId id="259" r:id="rId14"/>
    <p:sldId id="262" r:id="rId15"/>
    <p:sldId id="263" r:id="rId16"/>
    <p:sldId id="260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74598"/>
  </p:normalViewPr>
  <p:slideViewPr>
    <p:cSldViewPr snapToGrid="0" snapToObjects="1">
      <p:cViewPr varScale="1">
        <p:scale>
          <a:sx n="78" d="100"/>
          <a:sy n="7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1143-533F-9743-AA7B-910754D650BF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AB7-5F2C-044C-9C4C-F0B8F3165A3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255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936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가장 간단한 점들의 </a:t>
            </a:r>
            <a:r>
              <a:rPr kumimoji="1" lang="ko-KR" altLang="en-US" dirty="0" err="1"/>
              <a:t>집합끼리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매칭한것의</a:t>
            </a:r>
            <a:r>
              <a:rPr kumimoji="1" lang="ko-KR" altLang="en-US" dirty="0"/>
              <a:t> 결과를 보여준다</a:t>
            </a:r>
            <a:r>
              <a:rPr kumimoji="1" lang="en-US" altLang="ko-KR" dirty="0"/>
              <a:t>.(8,11</a:t>
            </a:r>
            <a:r>
              <a:rPr kumimoji="1" lang="ko-KR" altLang="en-US" dirty="0"/>
              <a:t>개 점들의 집합 </a:t>
            </a:r>
            <a:r>
              <a:rPr kumimoji="1" lang="en-US" altLang="ko-KR" dirty="0"/>
              <a:t>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iteration)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개의 점 집합과 </a:t>
            </a:r>
            <a:r>
              <a:rPr kumimoji="1" lang="en-US" altLang="ko-KR" dirty="0"/>
              <a:t>11</a:t>
            </a:r>
            <a:r>
              <a:rPr kumimoji="1" lang="ko-KR" altLang="en-US" dirty="0"/>
              <a:t>개의 점 집합을 가장 가깝게 </a:t>
            </a:r>
            <a:r>
              <a:rPr kumimoji="1" lang="ko-KR" altLang="en-US" dirty="0" err="1"/>
              <a:t>매칭하는것이다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이쪽 그럼에서 이 알고리즘을 수행하면 오른쪽 그림처럼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오른쪽 테이블은 점들의 각각의 좌표이다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브루투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포스랑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비교하였을때</a:t>
            </a:r>
            <a:r>
              <a:rPr kumimoji="1" lang="ko-KR" altLang="en-US" dirty="0"/>
              <a:t> 엄청난 </a:t>
            </a:r>
            <a:r>
              <a:rPr kumimoji="1" lang="en-US" altLang="ko-KR" dirty="0"/>
              <a:t>cost </a:t>
            </a:r>
            <a:r>
              <a:rPr kumimoji="1" lang="ko-KR" altLang="en-US" dirty="0"/>
              <a:t>절약된 결과를 보여준다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브루트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포스경우</a:t>
            </a:r>
            <a:r>
              <a:rPr kumimoji="1" lang="ko-KR" altLang="en-US" dirty="0"/>
              <a:t> </a:t>
            </a:r>
            <a:r>
              <a:rPr kumimoji="1" lang="en-US" altLang="ko-KR" dirty="0"/>
              <a:t>11</a:t>
            </a:r>
            <a:r>
              <a:rPr kumimoji="1" lang="ko-KR" altLang="en-US" dirty="0"/>
              <a:t>개의 점들과 매칭할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점들을 선택해야 함으로 </a:t>
            </a:r>
            <a:r>
              <a:rPr kumimoji="1" lang="en-US" altLang="ko-KR" dirty="0"/>
              <a:t>6652800,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 err="1"/>
              <a:t>Icp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 하면 </a:t>
            </a:r>
            <a:r>
              <a:rPr kumimoji="1" lang="en-US" altLang="ko-KR" dirty="0"/>
              <a:t>14,400</a:t>
            </a:r>
            <a:r>
              <a:rPr kumimoji="1" lang="ko-KR" altLang="en-US" dirty="0"/>
              <a:t>이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팩토리얼과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리니어한것의</a:t>
            </a:r>
            <a:r>
              <a:rPr kumimoji="1" lang="ko-KR" altLang="en-US" dirty="0"/>
              <a:t> 비교이기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점의 </a:t>
            </a:r>
            <a:r>
              <a:rPr kumimoji="1" lang="ko-KR" altLang="en-US" dirty="0" err="1"/>
              <a:t>갯수가</a:t>
            </a:r>
            <a:r>
              <a:rPr kumimoji="1" lang="ko-KR" altLang="en-US" dirty="0"/>
              <a:t> 천개 만개가 되면 </a:t>
            </a:r>
            <a:r>
              <a:rPr kumimoji="1" lang="ko-KR" altLang="en-US" dirty="0" err="1"/>
              <a:t>비교할수</a:t>
            </a:r>
            <a:r>
              <a:rPr kumimoji="1" lang="ko-KR" altLang="en-US" dirty="0"/>
              <a:t> 없어진다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9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커브같은 경우는 점과 달리</a:t>
            </a:r>
            <a:r>
              <a:rPr kumimoji="1" lang="en-US" altLang="ko-KR" dirty="0"/>
              <a:t>translate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rotate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해야하기 때문에 상대적으로 </a:t>
            </a:r>
            <a:r>
              <a:rPr kumimoji="1" lang="ko-KR" altLang="en-US" dirty="0" err="1"/>
              <a:t>조금더</a:t>
            </a:r>
            <a:r>
              <a:rPr kumimoji="1" lang="ko-KR" altLang="en-US" dirty="0"/>
              <a:t> 복잡함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Curve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점으로 보고 풀어서 얼마나 </a:t>
            </a:r>
            <a:r>
              <a:rPr kumimoji="1" lang="en-US" altLang="ko-KR" dirty="0"/>
              <a:t>translate, rotate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해야하는지 </a:t>
            </a:r>
            <a:r>
              <a:rPr kumimoji="1" lang="ko-KR" altLang="en-US" dirty="0" err="1"/>
              <a:t>한느것</a:t>
            </a:r>
            <a:r>
              <a:rPr kumimoji="1" lang="ko-KR" altLang="en-US" dirty="0"/>
              <a:t> 같음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ICP</a:t>
            </a:r>
            <a:r>
              <a:rPr kumimoji="1" lang="ko-KR" altLang="en-US" dirty="0"/>
              <a:t>알고리즘을 돌리고 </a:t>
            </a:r>
            <a:r>
              <a:rPr kumimoji="1" lang="ko-KR" altLang="en-US" dirty="0" err="1"/>
              <a:t>난뒤</a:t>
            </a:r>
            <a:r>
              <a:rPr kumimoji="1" lang="ko-KR" altLang="en-US" dirty="0"/>
              <a:t> </a:t>
            </a:r>
            <a:r>
              <a:rPr kumimoji="1" lang="en-US" altLang="ko-KR" dirty="0"/>
              <a:t> translate vector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 rotation matrix</a:t>
            </a:r>
            <a:r>
              <a:rPr kumimoji="1" lang="ko-KR" altLang="en-US" dirty="0"/>
              <a:t>는 결과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나온다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보면 오른쪽 선분의 점을 </a:t>
            </a:r>
            <a:r>
              <a:rPr kumimoji="1" lang="en-US" altLang="ko-KR" dirty="0"/>
              <a:t>translation </a:t>
            </a:r>
            <a:r>
              <a:rPr kumimoji="1" lang="ko-KR" altLang="en-US" dirty="0"/>
              <a:t>시키고</a:t>
            </a:r>
            <a:r>
              <a:rPr kumimoji="1" lang="en-US" altLang="ko-KR" dirty="0"/>
              <a:t>, rotation matrix</a:t>
            </a:r>
            <a:r>
              <a:rPr kumimoji="1" lang="ko-KR" altLang="en-US" dirty="0"/>
              <a:t>로 회전을 시키면 오른쪽 그림으로 이동한다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오른쪽 선분을 이 벡터와 행렬로 </a:t>
            </a:r>
            <a:r>
              <a:rPr kumimoji="1" lang="ko-KR" altLang="en-US" dirty="0" err="1"/>
              <a:t>이동시켰을때</a:t>
            </a:r>
            <a:r>
              <a:rPr kumimoji="1" lang="ko-KR" altLang="en-US" dirty="0"/>
              <a:t> 가장 두 집합은 가까워 진다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Rotation matrix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단위행렬과</a:t>
            </a:r>
            <a:r>
              <a:rPr kumimoji="1" lang="ko-KR" altLang="en-US" dirty="0"/>
              <a:t> 근사하게 나온다고 한다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96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이번에는 </a:t>
            </a:r>
            <a:r>
              <a:rPr kumimoji="1" lang="en-US" altLang="ko-Kore-KR" dirty="0"/>
              <a:t>surface</a:t>
            </a:r>
            <a:r>
              <a:rPr kumimoji="1" lang="ko-Kore-KR" altLang="en-US" dirty="0"/>
              <a:t>이다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점들의 집합을 랜덤하게 뽑고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 집합들로 </a:t>
            </a:r>
            <a:r>
              <a:rPr kumimoji="1" lang="en-US" altLang="ko-Kore-KR" dirty="0"/>
              <a:t>translated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rotated</a:t>
            </a:r>
            <a:r>
              <a:rPr kumimoji="1" lang="ko-Kore-KR" altLang="en-US" dirty="0"/>
              <a:t>를 반복하며 </a:t>
            </a:r>
            <a:r>
              <a:rPr kumimoji="1" lang="en-US" altLang="ko-Kore-KR" dirty="0"/>
              <a:t>matching</a:t>
            </a:r>
            <a:r>
              <a:rPr kumimoji="1" lang="ko-Kore-KR" altLang="en-US" dirty="0"/>
              <a:t>한다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이도 마찬가지로 </a:t>
            </a:r>
            <a:r>
              <a:rPr kumimoji="1" lang="en-US" altLang="ko-Kore-KR" dirty="0"/>
              <a:t>ICP</a:t>
            </a:r>
            <a:r>
              <a:rPr kumimoji="1" lang="ko-Kore-KR" altLang="en-US" dirty="0"/>
              <a:t>알고리즘을 끝내면</a:t>
            </a:r>
            <a:r>
              <a:rPr kumimoji="1" lang="en-US" altLang="ko-KR" dirty="0"/>
              <a:t>, translation vector</a:t>
            </a:r>
            <a:r>
              <a:rPr kumimoji="1" lang="ko-KR" altLang="en-US" dirty="0"/>
              <a:t>와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단위행렬과 근사한  </a:t>
            </a:r>
            <a:r>
              <a:rPr kumimoji="1" lang="en-US" altLang="ko-Kore-KR" dirty="0"/>
              <a:t>rotation matrix</a:t>
            </a:r>
            <a:r>
              <a:rPr kumimoji="1" lang="ko-Kore-KR" altLang="en-US" dirty="0"/>
              <a:t>행렬을 얻을수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9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결론에서는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ICP</a:t>
            </a:r>
            <a:r>
              <a:rPr kumimoji="1" lang="ko-KR" altLang="en-US" dirty="0"/>
              <a:t>알고리즘의 장단점을 설명한다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장점으로는 우선 </a:t>
            </a:r>
            <a:r>
              <a:rPr kumimoji="1" lang="en-US" altLang="ko-KR" dirty="0"/>
              <a:t>6</a:t>
            </a:r>
            <a:r>
              <a:rPr kumimoji="1" lang="ko-KR" altLang="en-US" dirty="0" err="1"/>
              <a:t>자유도를</a:t>
            </a:r>
            <a:r>
              <a:rPr kumimoji="1" lang="ko-KR" altLang="en-US" dirty="0"/>
              <a:t> 다룬다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상하</a:t>
            </a:r>
            <a:r>
              <a:rPr kumimoji="1" lang="en-US" altLang="ko-KR" dirty="0"/>
              <a:t>,</a:t>
            </a:r>
            <a:r>
              <a:rPr kumimoji="1" lang="ko-KR" altLang="en-US" dirty="0"/>
              <a:t>좌우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앞뒤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앞뒤기울기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좌우기울기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좌우회전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매칭과정에서 </a:t>
            </a:r>
            <a:r>
              <a:rPr kumimoji="1" lang="en-US" altLang="ko-KR" dirty="0"/>
              <a:t> surface patch, segment partitioning, implicit entities</a:t>
            </a:r>
            <a:r>
              <a:rPr kumimoji="1" lang="ko-KR" altLang="en-US" dirty="0"/>
              <a:t>등을 무시하고 가능하다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차원 점들에 대한 전처리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측정유도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특징추출등</a:t>
            </a:r>
            <a:r>
              <a:rPr kumimoji="1" lang="ko-KR" altLang="en-US" dirty="0"/>
              <a:t> 없이도 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모양에 따라 코스트 예측가능하다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Svd</a:t>
            </a:r>
            <a:r>
              <a:rPr kumimoji="1" lang="ko-KR" altLang="en-US" dirty="0"/>
              <a:t> 알고리즘 대체하여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차원으로 일반화 가능하다</a:t>
            </a:r>
            <a:endParaRPr kumimoji="1" lang="en-US" altLang="ko-KR" dirty="0"/>
          </a:p>
          <a:p>
            <a:r>
              <a:rPr kumimoji="1" lang="ko-KR" altLang="en-US" dirty="0"/>
              <a:t>데이터 분할 </a:t>
            </a:r>
            <a:r>
              <a:rPr kumimoji="1" lang="ko-KR" altLang="en-US" dirty="0" err="1"/>
              <a:t>오류에대해</a:t>
            </a:r>
            <a:r>
              <a:rPr kumimoji="1" lang="ko-KR" altLang="en-US" dirty="0"/>
              <a:t> 상대적으로 덜 민감하다</a:t>
            </a:r>
            <a:endParaRPr kumimoji="1" lang="en-US" altLang="ko-KR" dirty="0"/>
          </a:p>
          <a:p>
            <a:r>
              <a:rPr kumimoji="1" lang="en-US" altLang="ko-KR" dirty="0"/>
              <a:t>Iteration</a:t>
            </a:r>
            <a:r>
              <a:rPr kumimoji="1" lang="ko-KR" altLang="en-US" dirty="0"/>
              <a:t>에서 마지막 결과를 </a:t>
            </a:r>
            <a:r>
              <a:rPr kumimoji="1" lang="en-US" altLang="ko-KR" dirty="0"/>
              <a:t>inspection result</a:t>
            </a:r>
            <a:r>
              <a:rPr kumimoji="1" lang="ko-KR" altLang="en-US" dirty="0"/>
              <a:t>로 바로 </a:t>
            </a:r>
            <a:r>
              <a:rPr kumimoji="1" lang="ko-KR" altLang="en-US" dirty="0" err="1"/>
              <a:t>활용가능</a:t>
            </a:r>
            <a:endParaRPr kumimoji="1" lang="en-US" altLang="ko-KR" dirty="0"/>
          </a:p>
          <a:p>
            <a:r>
              <a:rPr kumimoji="1" lang="en-US" altLang="ko-KR" dirty="0"/>
              <a:t>Accelerated </a:t>
            </a:r>
            <a:r>
              <a:rPr kumimoji="1" lang="en-US" altLang="ko-KR" dirty="0" err="1"/>
              <a:t>icp</a:t>
            </a:r>
            <a:r>
              <a:rPr kumimoji="1" lang="en-US" altLang="ko-KR" dirty="0"/>
              <a:t> algo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numerical descent step</a:t>
            </a:r>
            <a:r>
              <a:rPr kumimoji="1" lang="ko-KR" altLang="en-US" dirty="0"/>
              <a:t>보다 더 적은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로 뉴턴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수렴 </a:t>
            </a:r>
            <a:r>
              <a:rPr kumimoji="1" lang="en-US" altLang="ko-KR" dirty="0"/>
              <a:t>step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달성할수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26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단점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통계적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특이값에</a:t>
            </a:r>
            <a:r>
              <a:rPr kumimoji="1" lang="ko-KR" altLang="en-US" dirty="0"/>
              <a:t> 취약하다</a:t>
            </a:r>
            <a:r>
              <a:rPr kumimoji="1" lang="en-US" altLang="ko-KR" dirty="0"/>
              <a:t>.</a:t>
            </a:r>
          </a:p>
          <a:p>
            <a:r>
              <a:rPr kumimoji="1" lang="en" altLang="ko-Kore-KR" dirty="0"/>
              <a:t>occlusion percentages</a:t>
            </a:r>
            <a:r>
              <a:rPr kumimoji="1" lang="ko-KR" altLang="en-US" dirty="0"/>
              <a:t>의 허용범위가 작다면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코스트가 꾀나 </a:t>
            </a:r>
            <a:r>
              <a:rPr kumimoji="1" lang="ko-KR" altLang="en-US" dirty="0" err="1"/>
              <a:t>커질수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특이치 거부 문제로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segmentation </a:t>
            </a:r>
            <a:r>
              <a:rPr kumimoji="1" lang="ko-KR" altLang="en-US" dirty="0"/>
              <a:t>문제를 해결하지 않는다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매우</a:t>
            </a:r>
            <a:r>
              <a:rPr kumimoji="1" lang="ko-KR" altLang="en-US" dirty="0"/>
              <a:t> 복잡한 물체의 경우 </a:t>
            </a:r>
            <a:r>
              <a:rPr kumimoji="1" lang="ko-KR" altLang="en-US" dirty="0" err="1"/>
              <a:t>부루트</a:t>
            </a:r>
            <a:r>
              <a:rPr kumimoji="1" lang="ko-KR" altLang="en-US" dirty="0"/>
              <a:t> 포스 방법을 사용하는 알고리즘으로 변질된다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64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모델은 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선형선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곡선 등등 </a:t>
            </a:r>
            <a:r>
              <a:rPr kumimoji="1" lang="ko-KR" altLang="en-US" dirty="0" err="1"/>
              <a:t>모든것이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될수있고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icp</a:t>
            </a:r>
            <a:r>
              <a:rPr kumimoji="1" lang="ko-KR" altLang="en-US" dirty="0"/>
              <a:t>알고리즘은 </a:t>
            </a:r>
            <a:r>
              <a:rPr kumimoji="1" lang="en-US" altLang="ko-KR" dirty="0" err="1"/>
              <a:t>N_p</a:t>
            </a:r>
            <a:r>
              <a:rPr kumimoji="1" lang="en-US" altLang="ko-KR" dirty="0"/>
              <a:t> </a:t>
            </a:r>
            <a:r>
              <a:rPr kumimoji="1" lang="ko-KR" altLang="en-US" dirty="0"/>
              <a:t>점들의 모양을 </a:t>
            </a:r>
            <a:r>
              <a:rPr kumimoji="1" lang="en-US" altLang="ko-KR" dirty="0" err="1"/>
              <a:t>Nx</a:t>
            </a:r>
            <a:r>
              <a:rPr kumimoji="1" lang="en-US" altLang="ko-KR" dirty="0"/>
              <a:t> </a:t>
            </a:r>
            <a:r>
              <a:rPr kumimoji="1" lang="ko-KR" altLang="en-US" dirty="0"/>
              <a:t>원시 모델에 </a:t>
            </a:r>
            <a:r>
              <a:rPr kumimoji="1" lang="ko-KR" altLang="en-US" dirty="0" err="1"/>
              <a:t>등록할수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63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개의 집합을 하는데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실시간은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개이니까 이걸 한번에 하나 아니면 중첩하나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N</a:t>
            </a:r>
            <a:r>
              <a:rPr kumimoji="1" lang="ko-KR" altLang="en-US" dirty="0"/>
              <a:t>개라면 </a:t>
            </a:r>
            <a:r>
              <a:rPr kumimoji="1" lang="en-US" altLang="ko-KR" dirty="0"/>
              <a:t>n(n-1)/2 </a:t>
            </a:r>
            <a:r>
              <a:rPr kumimoji="1" lang="ko-KR" altLang="en-US" dirty="0" err="1"/>
              <a:t>번연산을</a:t>
            </a:r>
            <a:r>
              <a:rPr kumimoji="1" lang="ko-KR" altLang="en-US" dirty="0"/>
              <a:t> 하나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시간복잡도가 왜 </a:t>
            </a:r>
            <a:r>
              <a:rPr kumimoji="1" lang="en-US" altLang="ko-Kore-KR" dirty="0"/>
              <a:t>O(</a:t>
            </a:r>
            <a:r>
              <a:rPr kumimoji="1" lang="en-US" altLang="ko-Kore-KR" dirty="0" err="1"/>
              <a:t>n_x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이고 예측 값은 </a:t>
            </a:r>
            <a:r>
              <a:rPr kumimoji="1" lang="en-US" altLang="ko-Kore-KR" dirty="0"/>
              <a:t>log(</a:t>
            </a:r>
            <a:r>
              <a:rPr kumimoji="1" lang="en-US" altLang="ko-Kore-KR" dirty="0" err="1"/>
              <a:t>N_x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인가</a:t>
            </a:r>
            <a:r>
              <a:rPr kumimoji="1" lang="en-US" altLang="ko-Kore-KR" dirty="0"/>
              <a:t>? </a:t>
            </a:r>
            <a:r>
              <a:rPr kumimoji="1" lang="en-US" altLang="ko-KR" dirty="0"/>
              <a:t>5page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Implicit Entity </a:t>
            </a:r>
            <a:r>
              <a:rPr kumimoji="1" lang="ko-Kore-KR" altLang="en-US" dirty="0"/>
              <a:t>는 정확히 어떤것인가</a:t>
            </a:r>
            <a:r>
              <a:rPr kumimoji="1" lang="en-US" altLang="ko-Kore-KR" dirty="0"/>
              <a:t>? </a:t>
            </a:r>
            <a:r>
              <a:rPr kumimoji="1" lang="ko-Kore-KR" altLang="en-US" dirty="0"/>
              <a:t>똑같이 이미지를 보고 정보를 받는것이 아닌가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479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d</a:t>
            </a:r>
            <a:r>
              <a:rPr kumimoji="1" lang="ko-KR" altLang="en-US" dirty="0"/>
              <a:t> 곡선 효율적으로 </a:t>
            </a:r>
            <a:r>
              <a:rPr kumimoji="1" lang="ko-KR" altLang="en-US" dirty="0" err="1"/>
              <a:t>등록할수</a:t>
            </a:r>
            <a:r>
              <a:rPr kumimoji="1" lang="ko-KR" altLang="en-US" dirty="0"/>
              <a:t> 있는 방법 제안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방벙은</a:t>
            </a:r>
            <a:r>
              <a:rPr kumimoji="1" lang="ko-KR" altLang="en-US" dirty="0"/>
              <a:t> 고정되지 않은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 움직이는 상태에서 측정한</a:t>
            </a:r>
            <a:r>
              <a:rPr kumimoji="1" lang="en-US" altLang="ko-KR" dirty="0"/>
              <a:t>?)</a:t>
            </a:r>
            <a:r>
              <a:rPr kumimoji="1" lang="ko-KR" altLang="en-US" dirty="0"/>
              <a:t> 물체를 모양알아내기전에 </a:t>
            </a:r>
            <a:r>
              <a:rPr kumimoji="1" lang="ko-KR" altLang="en-US" dirty="0" err="1"/>
              <a:t>테이터를</a:t>
            </a:r>
            <a:r>
              <a:rPr kumimoji="1" lang="ko-KR" altLang="en-US" dirty="0"/>
              <a:t> 기하학적 모델로  </a:t>
            </a:r>
            <a:r>
              <a:rPr kumimoji="1" lang="ko-KR" altLang="en-US" dirty="0" err="1"/>
              <a:t>등록하는것이다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(slam</a:t>
            </a:r>
            <a:r>
              <a:rPr kumimoji="1" lang="ko-KR" altLang="en-US" dirty="0"/>
              <a:t>에서는 물체가 이동하며 이미지 정보를 받는데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위치가 </a:t>
            </a:r>
            <a:r>
              <a:rPr kumimoji="1" lang="ko-KR" altLang="en-US" dirty="0" err="1"/>
              <a:t>다른상태에서</a:t>
            </a:r>
            <a:r>
              <a:rPr kumimoji="1" lang="ko-KR" altLang="en-US" dirty="0"/>
              <a:t> 받은 이미지 정보이고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이것을 잘 맞춰서 등록하는데 </a:t>
            </a:r>
            <a:r>
              <a:rPr kumimoji="1" lang="ko-KR" altLang="en-US" dirty="0" err="1"/>
              <a:t>사용할수</a:t>
            </a:r>
            <a:r>
              <a:rPr kumimoji="1" lang="ko-KR" altLang="en-US" dirty="0"/>
              <a:t> 있다라는 의미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기존의 </a:t>
            </a:r>
            <a:r>
              <a:rPr kumimoji="1" lang="en-US" altLang="ko-KR" dirty="0"/>
              <a:t>shape registration </a:t>
            </a:r>
            <a:r>
              <a:rPr kumimoji="1" lang="ko-KR" altLang="en-US" dirty="0"/>
              <a:t>방법들은 한계가 있었음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317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우선 점과 어떤 집합과의 최단거리를 의미하는 것부터 정의한다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</a:t>
            </a:r>
            <a:r>
              <a:rPr kumimoji="1" lang="ko-Kore-KR" altLang="en-US" dirty="0"/>
              <a:t>는 여러 점들의 집합</a:t>
            </a:r>
            <a:r>
              <a:rPr kumimoji="1" lang="en-US" altLang="ko-Kore-KR" dirty="0"/>
              <a:t>, L</a:t>
            </a:r>
            <a:r>
              <a:rPr kumimoji="1" lang="ko-Kore-KR" altLang="en-US" dirty="0"/>
              <a:t>은 선분들의 집합</a:t>
            </a:r>
            <a:r>
              <a:rPr kumimoji="1" lang="en-US" altLang="ko-Kore-KR" dirty="0"/>
              <a:t>, T</a:t>
            </a:r>
            <a:r>
              <a:rPr kumimoji="1" lang="ko-Kore-KR" altLang="en-US" dirty="0"/>
              <a:t>는 삼각형들의 집합</a:t>
            </a:r>
            <a:r>
              <a:rPr kumimoji="1" lang="en-US" altLang="ko-Kore-KR" dirty="0"/>
              <a:t>, F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entity(</a:t>
            </a:r>
            <a:r>
              <a:rPr kumimoji="1" lang="ko-Kore-KR" altLang="en-US" dirty="0"/>
              <a:t>커브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표면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의 집합이다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각각 집합의 모든 원소들과 점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와 유클리드 거리를 계산하여 가장 작은값을 반환한다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커브나 표면과의 거리는 그 위에 있는점중 가장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와 가까운점을 기준으로 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90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미분했을때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이되는 지점에서 최솟값을 가짐으로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미분값이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인지점을 찾아야 한다 </a:t>
                </a:r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ko-Kore-KR" altLang="en-US" dirty="0"/>
                  <a:t>그렇기 때문에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dirty="0"/>
                  <a:t> 식처럼 쓸수있다</a:t>
                </a:r>
                <a:r>
                  <a:rPr kumimoji="1" lang="en-US" altLang="ko-Kore-KR" dirty="0"/>
                  <a:t>. </a:t>
                </a:r>
              </a:p>
              <a:p>
                <a:r>
                  <a:rPr kumimoji="1" lang="ko-Kore-KR" altLang="en-US" dirty="0"/>
                  <a:t>이것을 찾는 법을 그림으로 그려보면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함수의 한 점에서 기울기에 맞게 선분을 긋고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거기서 </a:t>
                </a:r>
                <a:r>
                  <a:rPr kumimoji="1" lang="en-US" altLang="ko-Kore-KR" dirty="0"/>
                  <a:t>0</a:t>
                </a:r>
                <a:r>
                  <a:rPr kumimoji="1" lang="ko-Kore-KR" altLang="en-US" dirty="0"/>
                  <a:t>이랑 만나면 그 점을 다시 </a:t>
                </a:r>
                <a:r>
                  <a:rPr kumimoji="1" lang="en-US" altLang="ko-Kore-KR" dirty="0"/>
                  <a:t>x</a:t>
                </a:r>
                <a:r>
                  <a:rPr kumimoji="1" lang="ko-Kore-KR" altLang="en-US" dirty="0"/>
                  <a:t>값으로 보고 이것을 반복하며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함수값이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인 지점이 있는지 없는지 찾는다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이과정을 몇번 반복하면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해를 근사할수 있다</a:t>
                </a:r>
                <a:r>
                  <a:rPr kumimoji="1" lang="en-US" altLang="ko-Kore-KR" dirty="0"/>
                  <a:t>. 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미분했을때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이되는 지점에서 최솟값을 가짐으로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미분값이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인지점을 찾아야 한다 </a:t>
                </a:r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ko-Kore-KR" altLang="en-US" dirty="0"/>
                  <a:t>그렇기 때문에 </a:t>
                </a:r>
                <a:r>
                  <a:rPr kumimoji="1" lang="en-US" altLang="ko-Kore-KR" b="0" i="0">
                    <a:latin typeface="Cambria Math" panose="02040503050406030204" pitchFamily="18" charset="0"/>
                  </a:rPr>
                  <a:t>𝑢 ⃗</a:t>
                </a:r>
                <a:r>
                  <a:rPr kumimoji="1" lang="en-US" altLang="ko-Kore-KR" b="0" i="0" dirty="0">
                    <a:latin typeface="Cambria Math" panose="02040503050406030204" pitchFamily="18" charset="0"/>
                  </a:rPr>
                  <a:t>_(𝑘+1)=𝑢 ⃗_𝑘−</a:t>
                </a:r>
                <a:r>
                  <a:rPr kumimoji="1" lang="en-US" altLang="ko-Kore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kumimoji="1" lang="en-US" altLang="ko-Kore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∇∇^𝑡 (𝑓)(𝑢 ⃗_𝑘 )]</a:t>
                </a:r>
                <a:r>
                  <a:rPr kumimoji="1" lang="en-US" altLang="ko-Kore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kumimoji="1" lang="en-US" altLang="ko-Kore-KR" b="0" i="0" dirty="0">
                    <a:latin typeface="Cambria Math" panose="02040503050406030204" pitchFamily="18" charset="0"/>
                  </a:rPr>
                  <a:t>−1</a:t>
                </a:r>
                <a:r>
                  <a:rPr kumimoji="1" lang="en-US" altLang="ko-Kore-KR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kumimoji="1" lang="en-US" altLang="ko-Kore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∇𝑓( 𝑢 ⃗_𝑘)</a:t>
                </a:r>
                <a:r>
                  <a:rPr kumimoji="1" lang="ko-Kore-KR" altLang="en-US" dirty="0"/>
                  <a:t> 식처럼 쓸수있다</a:t>
                </a:r>
                <a:r>
                  <a:rPr kumimoji="1" lang="en-US" altLang="ko-Kore-KR" dirty="0"/>
                  <a:t>. </a:t>
                </a:r>
              </a:p>
              <a:p>
                <a:r>
                  <a:rPr kumimoji="1" lang="ko-Kore-KR" altLang="en-US" dirty="0"/>
                  <a:t>이것을 찾는 법을 그림으로 그려보면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함수의 한 점에서 기울기에 맞게 선분을 긋고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거기서 </a:t>
                </a:r>
                <a:r>
                  <a:rPr kumimoji="1" lang="en-US" altLang="ko-Kore-KR" dirty="0"/>
                  <a:t>0</a:t>
                </a:r>
                <a:r>
                  <a:rPr kumimoji="1" lang="ko-Kore-KR" altLang="en-US" dirty="0"/>
                  <a:t>이랑 만나면 그 점을 다시 </a:t>
                </a:r>
                <a:r>
                  <a:rPr kumimoji="1" lang="en-US" altLang="ko-Kore-KR" dirty="0"/>
                  <a:t>x</a:t>
                </a:r>
                <a:r>
                  <a:rPr kumimoji="1" lang="ko-Kore-KR" altLang="en-US" dirty="0"/>
                  <a:t>값으로 보고 이것을 반복하며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함수값이 </a:t>
                </a:r>
                <a:r>
                  <a:rPr kumimoji="1" lang="en-US" altLang="ko-Kore-KR" dirty="0"/>
                  <a:t>0 </a:t>
                </a:r>
                <a:r>
                  <a:rPr kumimoji="1" lang="ko-Kore-KR" altLang="en-US" dirty="0"/>
                  <a:t>인 지점이 있는지 없는지 찾는다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이과정을 몇번 반복하면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해를 근사할수 있다</a:t>
                </a:r>
                <a:r>
                  <a:rPr kumimoji="1" lang="en-US" altLang="ko-Kore-KR" dirty="0"/>
                  <a:t>. </a:t>
                </a:r>
                <a:endParaRPr kumimoji="1" lang="ko-Kore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15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Implicit geometric entity </a:t>
                </a:r>
                <a:r>
                  <a:rPr kumimoji="1" lang="ko-Kore-KR" altLang="en-US" dirty="0"/>
                  <a:t>는 위와 같이 정의된다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사실 앞에서의</a:t>
                </a:r>
                <a:r>
                  <a:rPr kumimoji="1" lang="en-US" altLang="ko-Kore-KR" dirty="0"/>
                  <a:t> entity</a:t>
                </a:r>
                <a:r>
                  <a:rPr kumimoji="1" lang="ko-Kore-KR" altLang="en-US" dirty="0"/>
                  <a:t>랑 어떤 명확한 차이가 있는지 잘 모르겠다</a:t>
                </a:r>
                <a:r>
                  <a:rPr kumimoji="1" lang="en-US" altLang="ko-Kore-KR" dirty="0"/>
                  <a:t>. </a:t>
                </a:r>
              </a:p>
              <a:p>
                <a:endParaRPr kumimoji="1" lang="en-US" altLang="ko-Kore-K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ore-KR" altLang="en-US" dirty="0"/>
                  <a:t>아까와 마찬가지로</a:t>
                </a:r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조건을 만족하는 상태에서 함수 </a:t>
                </a:r>
                <a:r>
                  <a:rPr kumimoji="1" lang="en-US" altLang="ko-Kore-KR" dirty="0"/>
                  <a:t>f</a:t>
                </a:r>
                <a:r>
                  <a:rPr kumimoji="1" lang="ko-Kore-KR" altLang="en-US" dirty="0"/>
                  <a:t>의 최솟값을 찾으면 된다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이때는 아마 </a:t>
                </a:r>
                <a:r>
                  <a:rPr kumimoji="1" lang="en-US" altLang="ko-Kore-KR" dirty="0"/>
                  <a:t>implicit</a:t>
                </a:r>
                <a:r>
                  <a:rPr kumimoji="1" lang="ko-Kore-KR" altLang="en-US" dirty="0"/>
                  <a:t>한 제약이 있어서 아까와 같이 뉴턴법대신 라그랑주 승수법으로 근사하는것 같다</a:t>
                </a:r>
                <a:r>
                  <a:rPr kumimoji="1" lang="en-US" altLang="ko-Kore-KR" dirty="0"/>
                  <a:t>. </a:t>
                </a:r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Implicit geometric entity </a:t>
                </a:r>
                <a:r>
                  <a:rPr kumimoji="1" lang="ko-Kore-KR" altLang="en-US" dirty="0"/>
                  <a:t>는 위와 같이 정의된다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사실 앞에서의</a:t>
                </a:r>
                <a:r>
                  <a:rPr kumimoji="1" lang="en-US" altLang="ko-Kore-KR" dirty="0"/>
                  <a:t> entity</a:t>
                </a:r>
                <a:r>
                  <a:rPr kumimoji="1" lang="ko-Kore-KR" altLang="en-US" dirty="0"/>
                  <a:t>랑 어떤 명확한 차이가 있는지 잘 모르겠다</a:t>
                </a:r>
                <a:r>
                  <a:rPr kumimoji="1" lang="en-US" altLang="ko-Kore-KR" dirty="0"/>
                  <a:t>. </a:t>
                </a:r>
              </a:p>
              <a:p>
                <a:endParaRPr kumimoji="1" lang="en-US" altLang="ko-Kore-K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ore-KR" altLang="en-US" dirty="0"/>
                  <a:t>아까와 마찬가지로</a:t>
                </a:r>
                <a:r>
                  <a:rPr kumimoji="1" lang="en-US" altLang="ko-Kore-KR" dirty="0"/>
                  <a:t>, </a:t>
                </a:r>
                <a:r>
                  <a:rPr kumimoji="1" lang="en-US" altLang="ko-Kore-KR" b="0" i="0">
                    <a:latin typeface="Cambria Math" panose="02040503050406030204" pitchFamily="18" charset="0"/>
                  </a:rPr>
                  <a:t>𝑔 ⃗</a:t>
                </a:r>
                <a:r>
                  <a:rPr kumimoji="1" lang="en-US" altLang="ko-Kore-KR" b="0" i="0" dirty="0">
                    <a:latin typeface="Cambria Math" panose="02040503050406030204" pitchFamily="18" charset="0"/>
                  </a:rPr>
                  <a:t>(𝑟 ⃗ )=0</a:t>
                </a:r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조건을 만족하는 상태에서 함수 </a:t>
                </a:r>
                <a:r>
                  <a:rPr kumimoji="1" lang="en-US" altLang="ko-Kore-KR" dirty="0"/>
                  <a:t>f</a:t>
                </a:r>
                <a:r>
                  <a:rPr kumimoji="1" lang="ko-Kore-KR" altLang="en-US" dirty="0"/>
                  <a:t>의 최솟값을 찾으면 된다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이때는 아마 </a:t>
                </a:r>
                <a:r>
                  <a:rPr kumimoji="1" lang="en-US" altLang="ko-Kore-KR" dirty="0"/>
                  <a:t>implicit</a:t>
                </a:r>
                <a:r>
                  <a:rPr kumimoji="1" lang="ko-Kore-KR" altLang="en-US" dirty="0"/>
                  <a:t>한 제약이 있어서 아까와 같이 뉴턴법대신 라그랑주 승수법으로 근사하는것 같다</a:t>
                </a:r>
                <a:r>
                  <a:rPr kumimoji="1" lang="en-US" altLang="ko-Kore-KR" dirty="0"/>
                  <a:t>. </a:t>
                </a:r>
              </a:p>
              <a:p>
                <a:endParaRPr kumimoji="1" lang="ko-Kore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830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여기서는 </a:t>
            </a:r>
            <a:r>
              <a:rPr kumimoji="1" lang="en-US" altLang="ko-Kore-KR" dirty="0" err="1"/>
              <a:t>icp</a:t>
            </a:r>
            <a:r>
              <a:rPr kumimoji="1" lang="ko-Kore-KR" altLang="en-US" dirty="0"/>
              <a:t>알고리즘을 설명할것인데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 알고리즘의 목적은 두 집합을 잘 매칭하는 </a:t>
            </a:r>
            <a:r>
              <a:rPr kumimoji="1" lang="en-US" altLang="ko-Kore-KR" sz="1200" dirty="0"/>
              <a:t>translation vector and rotation matrix</a:t>
            </a:r>
            <a:r>
              <a:rPr kumimoji="1" lang="ko-Kore-KR" altLang="en-US" sz="1200" dirty="0"/>
              <a:t>를 찾아내는것입니다</a:t>
            </a:r>
            <a:r>
              <a:rPr kumimoji="1" lang="en-US" altLang="ko-Kore-KR" sz="1200" dirty="0"/>
              <a:t>.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이를 설명하기전알면 좋은점이 하나있다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Rotation matrix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3</a:t>
            </a:r>
            <a:r>
              <a:rPr kumimoji="1" lang="ko-KR" altLang="en-US" dirty="0"/>
              <a:t>*</a:t>
            </a:r>
            <a:r>
              <a:rPr kumimoji="1" lang="en-US" altLang="ko-KR" dirty="0"/>
              <a:t>3 </a:t>
            </a:r>
            <a:r>
              <a:rPr kumimoji="1" lang="ko-KR" altLang="en-US" dirty="0"/>
              <a:t>행렬로 연산하는데 이용하기 좋지 않다</a:t>
            </a:r>
            <a:r>
              <a:rPr kumimoji="1" lang="en-US" altLang="ko-KR" dirty="0"/>
              <a:t>.  </a:t>
            </a:r>
            <a:r>
              <a:rPr kumimoji="1" lang="ko-KR" altLang="en-US" dirty="0"/>
              <a:t>그래서 </a:t>
            </a:r>
            <a:r>
              <a:rPr kumimoji="1" lang="ko-KR" altLang="en-US" dirty="0" err="1"/>
              <a:t>이행렬을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q</a:t>
            </a:r>
            <a:r>
              <a:rPr kumimoji="1" lang="ko-KR" altLang="en-US" dirty="0"/>
              <a:t>값으로 </a:t>
            </a:r>
            <a:r>
              <a:rPr kumimoji="1" lang="ko-KR" altLang="en-US" dirty="0" err="1"/>
              <a:t>바꿀수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</a:t>
            </a:r>
            <a:r>
              <a:rPr kumimoji="1" lang="en-US" altLang="ko-KR" dirty="0"/>
              <a:t>q</a:t>
            </a:r>
            <a:r>
              <a:rPr kumimoji="1" lang="ko-KR" altLang="en-US" dirty="0"/>
              <a:t>값들로 연산을 하며 알맞은 값을 </a:t>
            </a:r>
            <a:r>
              <a:rPr kumimoji="1" lang="ko-KR" altLang="en-US" dirty="0" err="1"/>
              <a:t>구한뒤</a:t>
            </a:r>
            <a:r>
              <a:rPr kumimoji="1" lang="ko-KR" altLang="en-US" dirty="0"/>
              <a:t> </a:t>
            </a:r>
            <a:r>
              <a:rPr kumimoji="1" lang="en-US" altLang="ko-KR" dirty="0"/>
              <a:t>rotation 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16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로태이션 매트릭스를 이렇게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트렌스레이션 벡터를 이렇게 정의하자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Point cloud</a:t>
            </a:r>
            <a:r>
              <a:rPr kumimoji="1" lang="ko-Kore-KR" altLang="en-US" dirty="0"/>
              <a:t>인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원소들이 모두 대응관계가 주어졌다고 하면</a:t>
            </a:r>
            <a:r>
              <a:rPr kumimoji="1" lang="en-US" altLang="ko-Kore-KR" dirty="0"/>
              <a:t>, f</a:t>
            </a:r>
            <a:r>
              <a:rPr kumimoji="1" lang="ko-Kore-KR" altLang="en-US" dirty="0"/>
              <a:t>를 최소화하는 </a:t>
            </a:r>
            <a:r>
              <a:rPr kumimoji="1" lang="en-US" altLang="ko-Kore-KR" dirty="0" err="1"/>
              <a:t>q_r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 </a:t>
            </a:r>
            <a:r>
              <a:rPr kumimoji="1" lang="en-US" altLang="ko-Kore-KR" dirty="0" err="1"/>
              <a:t>q_t</a:t>
            </a:r>
            <a:r>
              <a:rPr kumimoji="1" lang="ko-Kore-KR" altLang="en-US" dirty="0"/>
              <a:t>를 찾는것이 목적이다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우선 각 점들의 집합의 평균을 구해준다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그당름 공분산 행렬을 구해준다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서로 얼마나 영향 끼치는지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특징을 유지하며 펼쳐주는 </a:t>
            </a:r>
            <a:r>
              <a:rPr kumimoji="1" lang="ko-KR" altLang="en-US" dirty="0" err="1"/>
              <a:t>역할하는</a:t>
            </a:r>
            <a:r>
              <a:rPr kumimoji="1" lang="ko-KR" altLang="en-US" dirty="0"/>
              <a:t> 행렬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41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A_ij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와 델타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세모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을 다음과 같이 정의했을때 아까구한 공분산 행렬을 이용해 </a:t>
            </a:r>
            <a:r>
              <a:rPr kumimoji="1" lang="en-US" altLang="ko-Kore-KR" dirty="0"/>
              <a:t>Q</a:t>
            </a:r>
            <a:r>
              <a:rPr kumimoji="1" lang="ko-Kore-KR" altLang="en-US" dirty="0"/>
              <a:t>행렬을 정의할수 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 </a:t>
            </a:r>
            <a:r>
              <a:rPr kumimoji="1" lang="en-US" altLang="ko-Kore-KR" dirty="0" err="1"/>
              <a:t>q_r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Q</a:t>
            </a:r>
            <a:r>
              <a:rPr kumimoji="1" lang="ko-Kore-KR" altLang="en-US" dirty="0"/>
              <a:t>행렬의 고윳값이 가장 최대가 되게 만드는 </a:t>
            </a:r>
            <a:r>
              <a:rPr kumimoji="1" lang="en-US" altLang="ko-Kore-KR" dirty="0"/>
              <a:t>q_0 ~ q_3 </a:t>
            </a:r>
            <a:r>
              <a:rPr kumimoji="1" lang="ko-Kore-KR" altLang="en-US" dirty="0"/>
              <a:t>값이 최적화된 값들을 가진다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그리고 이를 이용해서 </a:t>
            </a:r>
            <a:r>
              <a:rPr kumimoji="1" lang="en-US" altLang="ko-Kore-KR" dirty="0" err="1"/>
              <a:t>q_t</a:t>
            </a:r>
            <a:r>
              <a:rPr kumimoji="1" lang="ko-Kore-KR" altLang="en-US" dirty="0"/>
              <a:t>도 구해낼수 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결론적으로 우리는 </a:t>
            </a:r>
            <a:r>
              <a:rPr kumimoji="1" lang="en-US" altLang="ko-Kore-KR" dirty="0"/>
              <a:t>registration </a:t>
            </a:r>
            <a:r>
              <a:rPr kumimoji="1" lang="ko-Kore-KR" altLang="en-US" dirty="0"/>
              <a:t>을 위한 최적화된 </a:t>
            </a:r>
            <a:r>
              <a:rPr kumimoji="1" lang="en-US" altLang="ko-Kore-KR" dirty="0" err="1"/>
              <a:t>q_t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와 </a:t>
            </a:r>
            <a:r>
              <a:rPr kumimoji="1" lang="en-US" altLang="ko-Kore-KR" dirty="0" err="1"/>
              <a:t>q_r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얻게 된다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909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처음 초기화는 </a:t>
            </a:r>
            <a:r>
              <a:rPr kumimoji="1" lang="en-US" altLang="ko-Kore-KR" dirty="0"/>
              <a:t>q = 1000 000</a:t>
            </a:r>
            <a:r>
              <a:rPr kumimoji="1" lang="ko-Kore-KR" altLang="en-US" dirty="0"/>
              <a:t>으로 되어있는데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이는 </a:t>
            </a:r>
            <a:r>
              <a:rPr kumimoji="1" lang="en-US" altLang="ko-Kore-KR" dirty="0"/>
              <a:t>rotation matrix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q</a:t>
            </a:r>
            <a:r>
              <a:rPr kumimoji="1" lang="ko-Kore-KR" altLang="en-US" dirty="0"/>
              <a:t>값과 </a:t>
            </a:r>
            <a:r>
              <a:rPr kumimoji="1" lang="en-US" altLang="ko-Kore-KR" dirty="0"/>
              <a:t>translation vector</a:t>
            </a:r>
            <a:r>
              <a:rPr kumimoji="1" lang="ko-Kore-KR" altLang="en-US" dirty="0"/>
              <a:t>의 요소값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개이다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그이후 </a:t>
            </a:r>
            <a:r>
              <a:rPr kumimoji="1" lang="en-US" altLang="ko-Kore-KR" dirty="0"/>
              <a:t>iteration</a:t>
            </a:r>
            <a:r>
              <a:rPr kumimoji="1" lang="ko-Kore-KR" altLang="en-US" dirty="0"/>
              <a:t>을 반복한다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처음으로 </a:t>
            </a:r>
            <a:r>
              <a:rPr kumimoji="1" lang="en-US" altLang="ko-Kore-KR" dirty="0"/>
              <a:t>P set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set</a:t>
            </a:r>
            <a:r>
              <a:rPr kumimoji="1" lang="ko-Kore-KR" altLang="en-US" dirty="0"/>
              <a:t>에서 가장 가까운 점을 계산한다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이후 구한 </a:t>
            </a:r>
            <a:r>
              <a:rPr kumimoji="1" lang="en-US" altLang="ko-Kore-KR" dirty="0"/>
              <a:t>point set Y</a:t>
            </a:r>
            <a:r>
              <a:rPr kumimoji="1" lang="ko-Kore-KR" altLang="en-US" dirty="0"/>
              <a:t>를 이용하여 </a:t>
            </a:r>
            <a:r>
              <a:rPr kumimoji="1" lang="en-US" altLang="ko-Kore-KR" dirty="0"/>
              <a:t>least squares registration</a:t>
            </a:r>
            <a:r>
              <a:rPr kumimoji="1" lang="ko-Kore-KR" altLang="en-US" dirty="0"/>
              <a:t>을 구한다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R" dirty="0"/>
              <a:t>3. </a:t>
            </a:r>
            <a:r>
              <a:rPr kumimoji="1" lang="ko-KR" altLang="en-US" dirty="0"/>
              <a:t>등록한다</a:t>
            </a:r>
            <a:endParaRPr kumimoji="1" lang="en-US" altLang="ko-KR" dirty="0"/>
          </a:p>
          <a:p>
            <a:r>
              <a:rPr kumimoji="1" lang="en-US" altLang="ko-KR" dirty="0"/>
              <a:t>4. </a:t>
            </a:r>
            <a:r>
              <a:rPr kumimoji="1" lang="ko-KR" altLang="en-US" dirty="0" err="1"/>
              <a:t>이터레이션간</a:t>
            </a:r>
            <a:r>
              <a:rPr kumimoji="1" lang="ko-KR" altLang="en-US" dirty="0"/>
              <a:t> 에러를  </a:t>
            </a:r>
            <a:r>
              <a:rPr kumimoji="1" lang="en-US" altLang="ko-KR" dirty="0" err="1"/>
              <a:t>mse</a:t>
            </a:r>
            <a:r>
              <a:rPr kumimoji="1" lang="ko-KR" altLang="en-US" dirty="0"/>
              <a:t>계산해서 그 차이가 </a:t>
            </a:r>
            <a:r>
              <a:rPr kumimoji="1" lang="en-US" altLang="ko-KR" dirty="0"/>
              <a:t>tolerance </a:t>
            </a:r>
            <a:r>
              <a:rPr kumimoji="1" lang="ko-KR" altLang="en-US" dirty="0"/>
              <a:t>보다 작으면 </a:t>
            </a:r>
            <a:r>
              <a:rPr kumimoji="1" lang="en-US" altLang="ko-KR" dirty="0"/>
              <a:t>iteration</a:t>
            </a:r>
            <a:r>
              <a:rPr kumimoji="1" lang="ko-KR" altLang="en-US" dirty="0"/>
              <a:t>을 멈춘다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4AB7-5F2C-044C-9C4C-F0B8F3165A3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96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306A-BB34-EA43-A028-222D790A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98385-D549-C541-8C59-00AE802D7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09B88-9D6D-5F47-B5AB-E8CE2B0E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4DF7D-E09D-7E4A-85E7-92A4D84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209BC-A0D7-7D46-87C3-37BC3EF9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86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72AB1-65FD-FF45-9018-D72E5AA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C5BF9-297D-2842-88E0-9962E63C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D3A15-0806-6743-B9FA-3FFA998F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04B82-2CAF-7F48-96F4-25B62FF6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520D6-0206-1743-A3B3-5AE1CFCB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03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7CC12D-88A9-7144-96AA-58702BEA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4A10A-5D8A-FC46-A174-81E8DE64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11D8-8FB3-7D40-8A60-9F012849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7456A-D390-F146-BBAE-6A8FC6AA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20B96-825D-8F44-B174-4D65A6B5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9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88252-A53F-DD4C-BB55-3120993C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E5FE-A194-734B-9D2C-334A8C26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5C5CA-3391-B94A-9B9B-692FC9D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1C8B9-4B6D-8740-B65F-A562236B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EAE9D-96F7-3D43-A694-3C679EF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1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C5C1-1A91-6648-BCD2-DC282587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5CA75-5A95-AA4B-9172-21416ABC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CAE7E-07E3-5848-BE33-EC9F8A45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ADF8D-7C9F-6F47-B1C3-378677FB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763C4-B183-CF49-9084-2BE0FCC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28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1600-F905-8F45-91F3-80F8409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3872-7BE7-F54E-9542-30EDD469D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F666B-1A67-5748-BC8F-557F3727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C8DF6-47C6-3042-A3C1-2B39C7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F21A3-C0EA-6C49-B7F7-A5BE23C9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AFFE3-4425-534A-A2B4-CE461111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6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A823F-AE8C-1D46-A229-609B322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CB193-2A76-BA42-9969-5610D461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B049B-1D87-EC45-96A9-0648BB8B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338E42-6FDE-E242-A38B-CD147EF0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6BD80-4F35-9F43-8554-742923E0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10FC5-A52B-0542-9936-F4D9412C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1F35DC-7BE5-E34B-B707-73772F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F3414-A189-B845-915E-A5839C1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6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2DA6-5DCE-F547-A7AB-37147CA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4A03-D661-B44F-A655-8715A3BE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5638D-4F2A-E44E-AF17-2EC2701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F6C8B-89DE-114F-B5EC-26646B40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2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E9CE4B-B15C-5D45-9813-B06824ED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8E24FB-0F7B-7046-AEA2-E7A49A1B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61760-CCF7-6B4E-84A1-D14EE251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6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4DC27-2A9E-B147-A1D5-F28D4272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91B75-DCB6-4144-A418-C84A2003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27FC1B-42E0-A14C-B1A3-6129801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1AAA2-A3F7-6443-A8C0-7641E23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0E68B-A17A-7A42-9D9A-152BFEDF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0E972-8E21-FA48-8259-99EACCDF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9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F1A4-7739-5B4C-A6E0-0251F654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EC101-528F-9742-BBB7-AE4EAB49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7B8D0-A875-4247-B839-72799363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14F06-FBCB-354D-874D-E34DE91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4B062-07A0-7B47-BBDE-54D0C12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F6AA2-8328-F847-BB68-CF6803DB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6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13E219-1042-7D41-9517-63243157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C5EC5-6992-0E4E-9E6F-F18494AC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21787-2381-B34B-944B-DA49A34EC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7724-56C3-D944-952E-554F844F957A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B81E-A0D0-6042-BE42-DDF22010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AF33A-040F-AA4D-A10A-71E83906C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0B35-7CFA-4241-9A7C-103D4F3CBB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35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E920-F096-8043-89DE-91675431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588"/>
            <a:ext cx="9144000" cy="2387600"/>
          </a:xfrm>
        </p:spPr>
        <p:txBody>
          <a:bodyPr/>
          <a:lstStyle/>
          <a:p>
            <a:r>
              <a:rPr kumimoji="1" lang="en-US" altLang="ko-Kore-KR" dirty="0"/>
              <a:t>A Method for Registration of 3-D Shapes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00088-CB6D-C541-98B1-9330DDCA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16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000" dirty="0" err="1"/>
              <a:t>Minjae</a:t>
            </a:r>
            <a:r>
              <a:rPr kumimoji="1" lang="en-US" altLang="ko-Kore-KR" sz="3000" dirty="0"/>
              <a:t> Lee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7504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189A-7C47-AE4B-BB5A-DFB9FE21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3"/>
            <a:ext cx="10515600" cy="1012826"/>
          </a:xfrm>
        </p:spPr>
        <p:txBody>
          <a:bodyPr/>
          <a:lstStyle/>
          <a:p>
            <a:r>
              <a:rPr kumimoji="1" lang="en-US" altLang="ko-Kore-KR" dirty="0"/>
              <a:t>Experimental Result(point set matching)</a:t>
            </a:r>
            <a:endParaRPr kumimoji="1" lang="ko-Kore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42A95E6-F194-5343-B267-5DD32081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712" y="1239837"/>
            <a:ext cx="3510672" cy="256063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5E6E28-358C-FD40-A480-7C9A4708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21" y="1224195"/>
            <a:ext cx="3510672" cy="2591922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684305FC-E580-B345-9EED-3D4A03785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67" y="900114"/>
            <a:ext cx="4361433" cy="3468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03024-1DD0-4042-A912-B9E4FFDE1A38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10277476" cy="178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3000" dirty="0"/>
                  <a:t>Brute-force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ore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ko-Kore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ko-Kore-KR" sz="3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kumimoji="1" lang="en-US" altLang="ko-Kore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ko-Kore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ko-Kore-KR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3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en-US" altLang="ko-Kore-KR" sz="3000" dirty="0"/>
                  <a:t> = 6,652,800</a:t>
                </a:r>
              </a:p>
              <a:p>
                <a:endParaRPr kumimoji="1" lang="en-US" altLang="ko-Kore-KR" sz="3000" dirty="0"/>
              </a:p>
              <a:p>
                <a:r>
                  <a:rPr kumimoji="1" lang="en-US" altLang="ko-Kore-KR" sz="3000" dirty="0"/>
                  <a:t>ICP algo : 24*60 = 14,400</a:t>
                </a:r>
                <a:endParaRPr kumimoji="1" lang="ko-Kore-KR" alt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B03024-1DD0-4042-A912-B9E4FFDE1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10277476" cy="1783373"/>
              </a:xfrm>
              <a:prstGeom prst="rect">
                <a:avLst/>
              </a:prstGeom>
              <a:blipFill>
                <a:blip r:embed="rId6"/>
                <a:stretch>
                  <a:fillRect l="-1356" b="-922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6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189A-7C47-AE4B-BB5A-DFB9FE21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4" y="125412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Experimental Result(curve matching)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A4F800-5CBC-D847-8170-AF1FFFE6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70" y="1450975"/>
            <a:ext cx="4308468" cy="345404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7CFC8-7258-9B42-A155-D03771D0A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975"/>
            <a:ext cx="4272109" cy="34540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12996F-6790-874F-9160-E8E3B3C19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0" y="5291064"/>
            <a:ext cx="5064125" cy="934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36595A-7367-1248-822A-DAA4DCA4BD7A}"/>
              </a:ext>
            </a:extLst>
          </p:cNvPr>
          <p:cNvSpPr txBox="1"/>
          <p:nvPr/>
        </p:nvSpPr>
        <p:spPr>
          <a:xfrm>
            <a:off x="6011514" y="5250497"/>
            <a:ext cx="618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</a:t>
            </a:r>
            <a:r>
              <a:rPr kumimoji="1" lang="en" altLang="ko-Kore-KR" dirty="0"/>
              <a:t>e should obtain a matrix close to the identity matrix except for the effects of noise.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225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189A-7C47-AE4B-BB5A-DFB9FE21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94" y="136525"/>
            <a:ext cx="10515600" cy="1077913"/>
          </a:xfrm>
        </p:spPr>
        <p:txBody>
          <a:bodyPr/>
          <a:lstStyle/>
          <a:p>
            <a:r>
              <a:rPr kumimoji="1" lang="en-US" altLang="ko-Kore-KR" dirty="0"/>
              <a:t>Experimental Result(surface matching)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5E1709-2F07-FB46-B236-341E6D86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094" y="1329568"/>
            <a:ext cx="3881859" cy="3070982"/>
          </a:xfrm>
        </p:spPr>
      </p:pic>
      <p:pic>
        <p:nvPicPr>
          <p:cNvPr id="7" name="그림 6" descr="탑이(가) 표시된 사진&#10;&#10;자동 생성된 설명">
            <a:extLst>
              <a:ext uri="{FF2B5EF4-FFF2-40B4-BE49-F238E27FC236}">
                <a16:creationId xmlns:a16="http://schemas.microsoft.com/office/drawing/2014/main" id="{F2A58941-9907-7845-AD2C-40C018016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395" y="1329568"/>
            <a:ext cx="5820299" cy="318611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4A129C-9879-B642-BA82-764C03BFF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11" y="5290396"/>
            <a:ext cx="4813300" cy="83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19B191-CF62-524B-ADFC-B8B0585BC0C0}"/>
              </a:ext>
            </a:extLst>
          </p:cNvPr>
          <p:cNvSpPr txBox="1"/>
          <p:nvPr/>
        </p:nvSpPr>
        <p:spPr>
          <a:xfrm>
            <a:off x="6503991" y="5290396"/>
            <a:ext cx="494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 set of 250 randomly positioned points was evaluated in the interior of the domain of the surface patch and translated and rotated in a random manner.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54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5EA9-A10B-CF4C-9D61-A1845D39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8576"/>
          </a:xfrm>
        </p:spPr>
        <p:txBody>
          <a:bodyPr/>
          <a:lstStyle/>
          <a:p>
            <a:r>
              <a:rPr kumimoji="1" lang="en-US" altLang="ko-Kore-KR" dirty="0"/>
              <a:t>Conclusions</a:t>
            </a:r>
            <a:r>
              <a:rPr kumimoji="1" lang="en-US" altLang="ko-KR" dirty="0"/>
              <a:t>(Pros)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02779-D723-954B-8ADB-4CE1C517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7"/>
            <a:ext cx="10515600" cy="521876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dirty="0"/>
              <a:t>Can handle full six degrees of freedom.</a:t>
            </a:r>
          </a:p>
          <a:p>
            <a:r>
              <a:rPr kumimoji="1" lang="en-US" altLang="ko-Kore-KR" dirty="0"/>
              <a:t>The surface patch or curve segment partitioning of parametric or implicit entities is essentially ignored by the matching procedure.</a:t>
            </a:r>
          </a:p>
          <a:p>
            <a:r>
              <a:rPr kumimoji="1" lang="en-US" altLang="ko-Kore-KR" dirty="0"/>
              <a:t>Does not require preprocessing of 3-D point data,</a:t>
            </a:r>
            <a:r>
              <a:rPr kumimoji="1" lang="en-US" altLang="ko-KR" dirty="0"/>
              <a:t> any derivative estimation and local feature extraction</a:t>
            </a:r>
          </a:p>
          <a:p>
            <a:r>
              <a:rPr kumimoji="1" lang="en-US" altLang="ko-Kore-KR" dirty="0"/>
              <a:t>Predictable cost based on shape complexity.</a:t>
            </a:r>
          </a:p>
          <a:p>
            <a:r>
              <a:rPr kumimoji="1" lang="en-US" altLang="ko-Kore-KR" dirty="0"/>
              <a:t>Can generalizes to n dimensions by substituting the SVD algorithm</a:t>
            </a:r>
          </a:p>
          <a:p>
            <a:r>
              <a:rPr kumimoji="1" lang="en-US" altLang="ko-Kore-KR" dirty="0"/>
              <a:t>It is relatively insensitive to minor data segmentation errors.</a:t>
            </a:r>
          </a:p>
          <a:p>
            <a:r>
              <a:rPr kumimoji="1" lang="en-US" altLang="ko-Kore-KR" dirty="0"/>
              <a:t>The results of the last iteration of closest point registration can be used directly as inspection results</a:t>
            </a:r>
          </a:p>
          <a:p>
            <a:r>
              <a:rPr kumimoji="1" lang="en-US" altLang="ko-Kore-KR" dirty="0"/>
              <a:t>The accelerated ICP algorithm can achieve newton-type quadratic convergence steps at less cost than a numerical steepest descent step.</a:t>
            </a:r>
          </a:p>
        </p:txBody>
      </p:sp>
    </p:spTree>
    <p:extLst>
      <p:ext uri="{BB962C8B-B14F-4D97-AF65-F5344CB8AC3E}">
        <p14:creationId xmlns:p14="http://schemas.microsoft.com/office/powerpoint/2010/main" val="259800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5EA9-A10B-CF4C-9D61-A1845D39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99"/>
            <a:ext cx="10515600" cy="1051080"/>
          </a:xfrm>
        </p:spPr>
        <p:txBody>
          <a:bodyPr/>
          <a:lstStyle/>
          <a:p>
            <a:r>
              <a:rPr kumimoji="1" lang="en-US" altLang="ko-Kore-KR" dirty="0"/>
              <a:t>Conclusions</a:t>
            </a:r>
            <a:r>
              <a:rPr kumimoji="1" lang="en-US" altLang="ko-KR" dirty="0"/>
              <a:t>(Cons)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02779-D723-954B-8ADB-4CE1C517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516243"/>
          </a:xfrm>
        </p:spPr>
        <p:txBody>
          <a:bodyPr/>
          <a:lstStyle/>
          <a:p>
            <a:r>
              <a:rPr kumimoji="1" lang="en-US" altLang="ko-Kore-KR" dirty="0"/>
              <a:t>It is susceptible to gross statistical outliers.</a:t>
            </a:r>
          </a:p>
          <a:p>
            <a:r>
              <a:rPr kumimoji="1" lang="en" altLang="ko-Kore-KR" dirty="0"/>
              <a:t>The cost of local matching can get quite large for small allowable occlusion percentages. </a:t>
            </a:r>
          </a:p>
          <a:p>
            <a:r>
              <a:rPr kumimoji="1" lang="en" altLang="ko-Kore-KR" dirty="0"/>
              <a:t>As an extension of the outlier rejection issue, the stated algorithm does not solve the segmentation problem.</a:t>
            </a:r>
          </a:p>
          <a:p>
            <a:r>
              <a:rPr kumimoji="1" lang="en" altLang="ko-Kore-KR" dirty="0"/>
              <a:t>In the limit of very complicated sea urchins or perfectly spherical planets with a single 1 um bump or in the limit of very localized matching on any object, the ICP algorithm degenerates to brute-force 3-D template matching.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829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75EA9-A10B-CF4C-9D61-A1845D39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202779-D723-954B-8ADB-4CE1C5172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76575"/>
              </a:xfrm>
            </p:spPr>
            <p:txBody>
              <a:bodyPr/>
              <a:lstStyle/>
              <a:p>
                <a:r>
                  <a:rPr kumimoji="1" lang="en-US" altLang="ko-Kore-KR" dirty="0"/>
                  <a:t>The model shape can be a point set, set of polyline, parametric curves, implicit curves, triangles, parametric surfaces, implicit surfaces.</a:t>
                </a:r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ICP algorithm can register a data shape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points to a model shape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primitives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202779-D723-954B-8ADB-4CE1C5172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76575"/>
              </a:xfrm>
              <a:blipFill>
                <a:blip r:embed="rId3"/>
                <a:stretch>
                  <a:fillRect l="-1086" t="-3292" r="-25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8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32E31-2054-1E4C-9270-91380062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6000" dirty="0"/>
              <a:t>Thank you!</a:t>
            </a:r>
            <a:endParaRPr kumimoji="1" lang="ko-Kore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620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5AF3-18C4-204F-BF63-9213A2D1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6811A-DA0C-904D-A6C8-6EC720D3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90" y="1343818"/>
            <a:ext cx="10515600" cy="5086350"/>
          </a:xfrm>
        </p:spPr>
        <p:txBody>
          <a:bodyPr/>
          <a:lstStyle/>
          <a:p>
            <a:r>
              <a:rPr kumimoji="1" lang="en-US" altLang="ko-Kore-KR" dirty="0"/>
              <a:t>Suggest a method for the accurate and computationally efficient registration of 3-D shapes including free-from curves and surfaces.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 important application of this method is to register sensed data from </a:t>
            </a:r>
            <a:r>
              <a:rPr kumimoji="1" lang="en-US" altLang="ko-Kore-KR" dirty="0" err="1"/>
              <a:t>unfixtured</a:t>
            </a:r>
            <a:r>
              <a:rPr kumimoji="1" lang="en-US" altLang="ko-Kore-KR" dirty="0"/>
              <a:t> rigid objects with an ideal geometric model prior to shape inspection.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Most of the existing literature addressing global shape matching or registration have addressed limited class of shapes.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874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Calculate</a:t>
                </a:r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m</a:t>
                </a:r>
                <a:r>
                  <a:rPr kumimoji="1" lang="en-US" altLang="ko-KR" dirty="0"/>
                  <a:t>in distance (Euclidean distance)</a:t>
                </a:r>
              </a:p>
              <a:p>
                <a:endParaRPr kumimoji="1"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9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7036"/>
                <a:ext cx="10515600" cy="4660901"/>
              </a:xfrm>
            </p:spPr>
            <p:txBody>
              <a:bodyPr/>
              <a:lstStyle/>
              <a:p>
                <a:r>
                  <a:rPr kumimoji="1" lang="en-US" altLang="ko-Kore-KR" dirty="0"/>
                  <a:t>Find min distance between point and entity(newton method)</a:t>
                </a:r>
              </a:p>
              <a:p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=∥</m:t>
                      </m:r>
                      <m:acc>
                        <m:accPr>
                          <m:chr m:val="⃗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kumimoji="1" lang="en-US" altLang="ko-Kore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sub>
                              </m:sSub>
                              <m:r>
                                <a:rPr kumimoji="1" lang="en-US" altLang="ko-Kore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7036"/>
                <a:ext cx="10515600" cy="4660901"/>
              </a:xfrm>
              <a:blipFill>
                <a:blip r:embed="rId3"/>
                <a:stretch>
                  <a:fillRect l="-1086" t="-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7036"/>
                <a:ext cx="10515600" cy="4660901"/>
              </a:xfrm>
            </p:spPr>
            <p:txBody>
              <a:bodyPr/>
              <a:lstStyle/>
              <a:p>
                <a:r>
                  <a:rPr kumimoji="1" lang="en-US" altLang="ko-Kore-KR" dirty="0"/>
                  <a:t>Point to Implicit Entity Distance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An implicit geometric entity is defined as the zero set of a possibly vector-valued multivariate function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:r>
                  <a:rPr kumimoji="1" lang="en-US" altLang="ko-Kore-KR" b="0" dirty="0"/>
                  <a:t>Minimize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=∥</m:t>
                    </m:r>
                    <m:acc>
                      <m:accPr>
                        <m:chr m:val="⃗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⃗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acc>
                      <m:d>
                        <m:d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ko-Kore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⃗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acc>
                      <m:d>
                        <m:d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7036"/>
                <a:ext cx="10515600" cy="4660901"/>
              </a:xfrm>
              <a:blipFill>
                <a:blip r:embed="rId3"/>
                <a:stretch>
                  <a:fillRect l="-1206" t="-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91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16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3CB1E-E0CD-A248-9DC6-9EE15365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5050"/>
            <a:ext cx="10515600" cy="2728913"/>
          </a:xfrm>
        </p:spPr>
        <p:txBody>
          <a:bodyPr/>
          <a:lstStyle/>
          <a:p>
            <a:r>
              <a:rPr kumimoji="1" lang="en-US" altLang="ko-Kore-KR" dirty="0"/>
              <a:t>Quaternion </a:t>
            </a:r>
          </a:p>
          <a:p>
            <a:endParaRPr kumimoji="1" lang="en-US" altLang="ko-Kore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C09089-8D99-3841-A061-0241C6E5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427537"/>
            <a:ext cx="9105900" cy="1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B6870-BBBA-B44F-AB84-D27CA2AEC942}"/>
              </a:ext>
            </a:extLst>
          </p:cNvPr>
          <p:cNvSpPr txBox="1"/>
          <p:nvPr/>
        </p:nvSpPr>
        <p:spPr>
          <a:xfrm>
            <a:off x="838200" y="2204105"/>
            <a:ext cx="85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ICP goal : find good translation vector and rotation matrix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670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376"/>
                <a:ext cx="10515600" cy="4881562"/>
              </a:xfrm>
            </p:spPr>
            <p:txBody>
              <a:bodyPr/>
              <a:lstStyle/>
              <a:p>
                <a:r>
                  <a:rPr kumimoji="1" lang="en-US" altLang="ko-Kore-KR" b="0" dirty="0"/>
                  <a:t>Rotation matrix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Translation vector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pPr marL="0" indent="0" algn="ctr">
                  <a:buNone/>
                </a:pP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.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376"/>
                <a:ext cx="10515600" cy="4881562"/>
              </a:xfrm>
              <a:blipFill>
                <a:blip r:embed="rId3"/>
                <a:stretch>
                  <a:fillRect l="-1086" t="-33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6685D7-0DE0-6E4B-AA46-D294F2D6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9" y="4006651"/>
            <a:ext cx="5219701" cy="109549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EBCB2A7-FAB8-6747-8606-3530BF6E7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381" y="5486993"/>
            <a:ext cx="8123238" cy="10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6511F84-1113-0343-A05B-E34DD90E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3870"/>
            <a:ext cx="8763000" cy="1297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E6D5B-19D4-FF47-B0B3-0890BE6916B0}"/>
                  </a:ext>
                </a:extLst>
              </p:cNvPr>
              <p:cNvSpPr txBox="1"/>
              <p:nvPr/>
            </p:nvSpPr>
            <p:spPr>
              <a:xfrm>
                <a:off x="838200" y="1628775"/>
                <a:ext cx="8542337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800" dirty="0"/>
                  <a:t>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8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sub>
                            </m:sSub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8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sub>
                              <m:sup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ko-Kore-KR" sz="28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ore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E6D5B-19D4-FF47-B0B3-0890BE691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8775"/>
                <a:ext cx="8542337" cy="694485"/>
              </a:xfrm>
              <a:prstGeom prst="rect">
                <a:avLst/>
              </a:prstGeom>
              <a:blipFill>
                <a:blip r:embed="rId4"/>
                <a:stretch>
                  <a:fillRect l="-1486" t="-3636" b="-109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0E493-D7A3-B84A-B060-B941CCBBB45F}"/>
                  </a:ext>
                </a:extLst>
              </p:cNvPr>
              <p:cNvSpPr txBox="1"/>
              <p:nvPr/>
            </p:nvSpPr>
            <p:spPr>
              <a:xfrm>
                <a:off x="838199" y="4268092"/>
                <a:ext cx="9934575" cy="215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800" dirty="0"/>
                  <a:t>The unit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ko-Kore-K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ore-KR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ko-Kore-KR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ko-Kore-KR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ko-Kore-KR" sz="2800" dirty="0"/>
                  <a:t> corresponding to the maximum eigenvalue of the matrix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800" dirty="0"/>
                  <a:t> is selected as the optimal rotation.</a:t>
                </a:r>
              </a:p>
              <a:p>
                <a:endParaRPr kumimoji="1" lang="en-US" altLang="ko-Kore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ko-Kore-K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ore-KR" sz="28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ore-KR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ore-KR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ore-KR" sz="28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0E493-D7A3-B84A-B060-B941CCBB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68092"/>
                <a:ext cx="9934575" cy="2159309"/>
              </a:xfrm>
              <a:prstGeom prst="rect">
                <a:avLst/>
              </a:prstGeom>
              <a:blipFill>
                <a:blip r:embed="rId5"/>
                <a:stretch>
                  <a:fillRect l="-1148" t="-5882" b="-41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7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08A6D-5E7B-6049-BF3D-369B922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Mathematical Preliminaries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49"/>
                <a:ext cx="10648950" cy="3689351"/>
              </a:xfrm>
            </p:spPr>
            <p:txBody>
              <a:bodyPr/>
              <a:lstStyle/>
              <a:p>
                <a:r>
                  <a:rPr kumimoji="1" lang="en-US" altLang="ko-Kore-KR" dirty="0"/>
                  <a:t>ICP Algorithm Statement</a:t>
                </a:r>
              </a:p>
              <a:p>
                <a:endParaRPr kumimoji="1" lang="en-US" altLang="ko-Kore-KR" sz="1800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The iteration is initialized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1,0,0,0,0,0,0</m:t>
                            </m:r>
                          </m:e>
                        </m:d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ore-KR" dirty="0"/>
              </a:p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Compute the closest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ko-Kore-KR" b="0" dirty="0"/>
              </a:p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Compute the registration: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 =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ℶ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Apply the registration: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ore-KR" b="0" dirty="0"/>
              </a:p>
              <a:p>
                <a:pPr marL="514350" indent="-514350">
                  <a:buAutoNum type="arabicPeriod"/>
                </a:pPr>
                <a:r>
                  <a:rPr kumimoji="1" lang="en-US" altLang="ko-Kore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ko-Kore-KR" dirty="0"/>
                  <a:t>, terminate iteration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3CB1E-E0CD-A248-9DC6-9EE15365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49"/>
                <a:ext cx="10648950" cy="3689351"/>
              </a:xfrm>
              <a:blipFill>
                <a:blip r:embed="rId3"/>
                <a:stretch>
                  <a:fillRect l="-1192" t="-274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5ABE85-6642-FE49-9DFB-E8D86473F08C}"/>
                  </a:ext>
                </a:extLst>
              </p:cNvPr>
              <p:cNvSpPr txBox="1"/>
              <p:nvPr/>
            </p:nvSpPr>
            <p:spPr>
              <a:xfrm>
                <a:off x="731043" y="5292723"/>
                <a:ext cx="10863263" cy="1021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ko-Kore-KR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5ABE85-6642-FE49-9DFB-E8D86473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3" y="5292723"/>
                <a:ext cx="10863263" cy="1021883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3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1622</Words>
  <Application>Microsoft Macintosh PowerPoint</Application>
  <PresentationFormat>와이드스크린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테마</vt:lpstr>
      <vt:lpstr>A Method for Registration of 3-D Shapes</vt:lpstr>
      <vt:lpstr>Introduction</vt:lpstr>
      <vt:lpstr>Mathematical Preliminaries</vt:lpstr>
      <vt:lpstr>Mathematical Preliminaries</vt:lpstr>
      <vt:lpstr>Mathematical Preliminaries</vt:lpstr>
      <vt:lpstr>Mathematical Preliminaries</vt:lpstr>
      <vt:lpstr>Mathematical Preliminaries</vt:lpstr>
      <vt:lpstr>Mathematical Preliminaries</vt:lpstr>
      <vt:lpstr>Mathematical Preliminaries</vt:lpstr>
      <vt:lpstr>Experimental Result(point set matching)</vt:lpstr>
      <vt:lpstr>Experimental Result(curve matching)</vt:lpstr>
      <vt:lpstr>Experimental Result(surface matching)</vt:lpstr>
      <vt:lpstr>Conclusions(Pros)</vt:lpstr>
      <vt:lpstr>Conclusions(Cons)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Registration of 3-D Shapes</dc:title>
  <dc:creator>(학생) 이민재 (컴퓨터공학과)</dc:creator>
  <cp:lastModifiedBy>(학생) 이민재 (컴퓨터공학과)</cp:lastModifiedBy>
  <cp:revision>3</cp:revision>
  <dcterms:created xsi:type="dcterms:W3CDTF">2022-07-06T02:30:10Z</dcterms:created>
  <dcterms:modified xsi:type="dcterms:W3CDTF">2022-07-07T02:04:56Z</dcterms:modified>
</cp:coreProperties>
</file>