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65" r:id="rId23"/>
    <p:sldId id="290" r:id="rId24"/>
    <p:sldId id="269" r:id="rId25"/>
    <p:sldId id="266" r:id="rId26"/>
    <p:sldId id="270" r:id="rId27"/>
    <p:sldId id="292" r:id="rId28"/>
    <p:sldId id="293" r:id="rId29"/>
    <p:sldId id="294" r:id="rId30"/>
    <p:sldId id="295" r:id="rId31"/>
    <p:sldId id="267" r:id="rId32"/>
    <p:sldId id="271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0" autoAdjust="0"/>
  </p:normalViewPr>
  <p:slideViewPr>
    <p:cSldViewPr showGuides="1">
      <p:cViewPr varScale="1">
        <p:scale>
          <a:sx n="76" d="100"/>
          <a:sy n="76" d="100"/>
        </p:scale>
        <p:origin x="-82" y="-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64EA2-37F0-4444-AA05-B027469AB905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563B-A8D0-42AC-82C5-5B69E3D3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2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endParaRPr lang="en-US" altLang="ko-KR" dirty="0" smtClean="0"/>
          </a:p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SLAM</a:t>
            </a:r>
            <a:r>
              <a:rPr lang="ko-KR" altLang="en-US" dirty="0" smtClean="0"/>
              <a:t>의 발표를 맡게 </a:t>
            </a:r>
            <a:r>
              <a:rPr lang="ko-KR" altLang="en-US" dirty="0" err="1" smtClean="0"/>
              <a:t>된김정윤입니다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81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1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EKF</a:t>
            </a:r>
            <a:r>
              <a:rPr lang="ko-KR" altLang="en-US" dirty="0" smtClean="0"/>
              <a:t>는 기존 </a:t>
            </a:r>
            <a:r>
              <a:rPr lang="en-US" altLang="ko-KR" dirty="0" smtClean="0"/>
              <a:t>KF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linearity model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non-linear </a:t>
            </a:r>
            <a:r>
              <a:rPr lang="en-US" altLang="ko-KR" dirty="0" err="1" smtClean="0"/>
              <a:t>fuction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g()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h()</a:t>
            </a:r>
            <a:r>
              <a:rPr lang="ko-KR" altLang="en-US" dirty="0" smtClean="0"/>
              <a:t>로 바꿔줌으로 비선형으로 확장된 모델이다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6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Linear</a:t>
            </a:r>
            <a:r>
              <a:rPr lang="ko-KR" altLang="en-US" dirty="0" smtClean="0"/>
              <a:t>에선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GD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가우시안이지만</a:t>
            </a:r>
            <a:endParaRPr lang="en-US" altLang="ko-KR" dirty="0" smtClean="0"/>
          </a:p>
          <a:p>
            <a:r>
              <a:rPr lang="en-US" altLang="ko-KR" dirty="0" smtClean="0"/>
              <a:t>non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linear</a:t>
            </a:r>
            <a:r>
              <a:rPr lang="ko-KR" altLang="en-US" dirty="0" smtClean="0"/>
              <a:t> 함수를 거치면 </a:t>
            </a:r>
            <a:r>
              <a:rPr lang="en-US" altLang="ko-KR" dirty="0" err="1" smtClean="0"/>
              <a:t>nonGD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GD</a:t>
            </a:r>
            <a:r>
              <a:rPr lang="ko-KR" altLang="en-US" baseline="0" dirty="0" smtClean="0"/>
              <a:t> 기반 에서 만들어진 칼만을 사용</a:t>
            </a:r>
            <a:r>
              <a:rPr lang="en-US" altLang="ko-KR" baseline="0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3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테일러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급수는 어떤 함수를 근사화 하기 위해 사용하는 방법 중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하나이며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차다항식과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무한히 미분되는 초월함수의 경우 특정한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이외에는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함숫값을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찾기 어렵다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미분을 이용하여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찾아낼수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원래의 함수와 매우 근사한 다항함수를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테일러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급수라고 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6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비선형 함수들을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편미분하여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생성하는데 이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Jacobian</a:t>
            </a:r>
            <a:r>
              <a:rPr lang="ko-KR" altLang="en-US" dirty="0" smtClean="0"/>
              <a:t>이라고 부릅니다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비선형함수를 선형화시키기 위해서는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테일러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근사법을</a:t>
            </a:r>
            <a:r>
              <a:rPr lang="ko-KR" altLang="en-US" dirty="0" smtClean="0"/>
              <a:t> 사용하여 선형 근사한 두 모델입니다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7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Input Variance</a:t>
            </a:r>
            <a:r>
              <a:rPr lang="ko-KR" altLang="en-US" dirty="0" smtClean="0"/>
              <a:t>가 크면 비선형 함수 </a:t>
            </a:r>
            <a:r>
              <a:rPr lang="en-US" altLang="ko-KR" dirty="0" smtClean="0"/>
              <a:t>out</a:t>
            </a:r>
            <a:r>
              <a:rPr lang="en-US" altLang="ko-KR" baseline="0" dirty="0" smtClean="0"/>
              <a:t>put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과 선형화를 통해 계산된 평균값의 차이가 크다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반면 작은 경우는 선형화를 통해 계산된 평균값이 실제 평균값과 </a:t>
            </a:r>
            <a:r>
              <a:rPr lang="ko-KR" altLang="en-US" baseline="0" dirty="0" err="1" smtClean="0"/>
              <a:t>유하하다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따라서 분산이 클수록 실제 함수를 반영하지 못한다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3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2,5</a:t>
            </a:r>
            <a:r>
              <a:rPr lang="ko-KR" altLang="en-US" dirty="0" smtClean="0"/>
              <a:t>번 차이</a:t>
            </a:r>
            <a:endParaRPr lang="en-US" altLang="ko-KR" dirty="0" smtClean="0"/>
          </a:p>
          <a:p>
            <a:r>
              <a:rPr lang="en-US" altLang="ko-KR" dirty="0" smtClean="0"/>
              <a:t>Prediction</a:t>
            </a:r>
            <a:r>
              <a:rPr lang="en-US" altLang="ko-KR" baseline="0" dirty="0" smtClean="0"/>
              <a:t> measurement</a:t>
            </a:r>
            <a:endParaRPr lang="en-US" altLang="ko-KR" dirty="0" smtClean="0"/>
          </a:p>
          <a:p>
            <a:r>
              <a:rPr lang="ko-KR" altLang="en-US" dirty="0" smtClean="0"/>
              <a:t>굳이 </a:t>
            </a:r>
            <a:r>
              <a:rPr lang="en-US" altLang="ko-KR" dirty="0" smtClean="0"/>
              <a:t>nonlinear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O</a:t>
            </a:r>
          </a:p>
          <a:p>
            <a:r>
              <a:rPr lang="en-US" altLang="ko-KR" dirty="0" smtClean="0"/>
              <a:t>G 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local linearization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3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Online</a:t>
            </a:r>
            <a:r>
              <a:rPr lang="ko-KR" altLang="en-US" dirty="0" smtClean="0"/>
              <a:t>이라는 이름은 로봇의 이전 위치를 저장하지 않고 현재의 위치만 추정합니다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는 로봇위치</a:t>
            </a:r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landmark</a:t>
            </a:r>
          </a:p>
          <a:p>
            <a:r>
              <a:rPr lang="en-US" altLang="ko-KR" dirty="0" smtClean="0"/>
              <a:t>Z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 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control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input</a:t>
            </a:r>
          </a:p>
          <a:p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observation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control input</a:t>
            </a:r>
            <a:r>
              <a:rPr lang="ko-KR" altLang="en-US" baseline="0" dirty="0" smtClean="0"/>
              <a:t>를 통해 로봇의 위치인 </a:t>
            </a:r>
            <a:r>
              <a:rPr lang="en-US" altLang="ko-KR" baseline="0" dirty="0" err="1" smtClean="0"/>
              <a:t>xt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맵을</a:t>
            </a:r>
            <a:r>
              <a:rPr lang="ko-KR" altLang="en-US" baseline="0" dirty="0" smtClean="0"/>
              <a:t> 구성하는 </a:t>
            </a:r>
            <a:r>
              <a:rPr lang="en-US" altLang="ko-KR" baseline="0" dirty="0" smtClean="0"/>
              <a:t>landmark m</a:t>
            </a:r>
            <a:r>
              <a:rPr lang="ko-KR" altLang="en-US" baseline="0" dirty="0" smtClean="0"/>
              <a:t>을 구하는 문제이다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1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우선 로봇이 이동하는 공간을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로 한정합니다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Vetor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앞의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개항은 로봇의 </a:t>
            </a:r>
            <a:r>
              <a:rPr lang="en-US" altLang="ko-KR" dirty="0" smtClean="0"/>
              <a:t>x,</a:t>
            </a:r>
            <a:r>
              <a:rPr lang="en-US" altLang="ko-KR" baseline="0" dirty="0" smtClean="0"/>
              <a:t> y, heading</a:t>
            </a:r>
            <a:r>
              <a:rPr lang="ko-KR" altLang="en-US" baseline="0" dirty="0" smtClean="0"/>
              <a:t>의 방향으로 정의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 </a:t>
            </a:r>
            <a:r>
              <a:rPr lang="en-US" altLang="ko-KR" baseline="0" dirty="0" smtClean="0"/>
              <a:t>landmark</a:t>
            </a:r>
            <a:r>
              <a:rPr lang="ko-KR" altLang="en-US" baseline="0" dirty="0" smtClean="0"/>
              <a:t>의 위치의 </a:t>
            </a:r>
            <a:r>
              <a:rPr lang="en-US" altLang="ko-KR" baseline="0" dirty="0" err="1" smtClean="0"/>
              <a:t>xy</a:t>
            </a:r>
            <a:r>
              <a:rPr lang="ko-KR" altLang="en-US" baseline="0" dirty="0" err="1" smtClean="0"/>
              <a:t>좌표로정의됩니다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. Landmark</a:t>
            </a:r>
            <a:r>
              <a:rPr lang="ko-KR" altLang="en-US" baseline="0" dirty="0" smtClean="0"/>
              <a:t>의 개수가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일 시 </a:t>
            </a:r>
            <a:r>
              <a:rPr lang="en-US" altLang="ko-KR" baseline="0" dirty="0" err="1" smtClean="0"/>
              <a:t>xt</a:t>
            </a:r>
            <a:r>
              <a:rPr lang="en-US" altLang="ko-KR" baseline="0" dirty="0" smtClean="0"/>
              <a:t> vector</a:t>
            </a:r>
            <a:r>
              <a:rPr lang="ko-KR" altLang="en-US" baseline="0" dirty="0" smtClean="0"/>
              <a:t>의 크기는 </a:t>
            </a:r>
            <a:r>
              <a:rPr lang="en-US" altLang="ko-KR" baseline="0" dirty="0" smtClean="0"/>
              <a:t>3+2n</a:t>
            </a:r>
            <a:r>
              <a:rPr lang="ko-KR" altLang="en-US" baseline="0" dirty="0" smtClean="0"/>
              <a:t>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53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Covariance matrix </a:t>
            </a:r>
            <a:r>
              <a:rPr lang="ko-KR" altLang="en-US" baseline="0" dirty="0" smtClean="0"/>
              <a:t>는 다음과 같이 정의된다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뮤는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state vector</a:t>
            </a:r>
            <a:r>
              <a:rPr lang="ko-KR" altLang="en-US" baseline="0" dirty="0" smtClean="0"/>
              <a:t>를 의미 </a:t>
            </a:r>
            <a:r>
              <a:rPr lang="en-US" altLang="ko-KR" baseline="0" dirty="0" smtClean="0"/>
              <a:t>sigma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covariance matrix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노란 부분은 로봇의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위치에 대한 </a:t>
            </a:r>
            <a:r>
              <a:rPr lang="en-US" altLang="ko-KR" baseline="0" dirty="0" smtClean="0"/>
              <a:t>covariance</a:t>
            </a:r>
          </a:p>
          <a:p>
            <a:r>
              <a:rPr lang="ko-KR" altLang="en-US" baseline="0" dirty="0" smtClean="0"/>
              <a:t>파란색은 </a:t>
            </a:r>
            <a:r>
              <a:rPr lang="en-US" altLang="ko-KR" baseline="0" dirty="0" smtClean="0"/>
              <a:t>landmark</a:t>
            </a:r>
            <a:r>
              <a:rPr lang="ko-KR" altLang="en-US" baseline="0" dirty="0" err="1" smtClean="0"/>
              <a:t>끼리에</a:t>
            </a:r>
            <a:r>
              <a:rPr lang="ko-KR" altLang="en-US" baseline="0" dirty="0" smtClean="0"/>
              <a:t> 대한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초록색부분은 로봇의 위치와 </a:t>
            </a:r>
            <a:r>
              <a:rPr lang="en-US" altLang="ko-KR" baseline="0" dirty="0" smtClean="0"/>
              <a:t>landmark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Bayes</a:t>
            </a:r>
            <a:r>
              <a:rPr lang="en-US" altLang="ko-KR" baseline="0" dirty="0" smtClean="0"/>
              <a:t> filter</a:t>
            </a:r>
            <a:r>
              <a:rPr lang="ko-KR" altLang="en-US" baseline="0" dirty="0" smtClean="0"/>
              <a:t>는 로봇의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를 추정하기 위한 </a:t>
            </a:r>
            <a:r>
              <a:rPr lang="ko-KR" altLang="en-US" baseline="0" dirty="0" err="1" smtClean="0"/>
              <a:t>방법중에</a:t>
            </a:r>
            <a:r>
              <a:rPr lang="ko-KR" altLang="en-US" baseline="0" dirty="0" smtClean="0"/>
              <a:t> 한가지이며 </a:t>
            </a:r>
            <a:r>
              <a:rPr lang="en-US" altLang="ko-KR" baseline="0" dirty="0" smtClean="0"/>
              <a:t>prediction </a:t>
            </a:r>
            <a:r>
              <a:rPr lang="ko-KR" altLang="en-US" baseline="0" dirty="0" smtClean="0"/>
              <a:t>단계와 </a:t>
            </a:r>
            <a:r>
              <a:rPr lang="en-US" altLang="ko-KR" baseline="0" dirty="0" smtClean="0"/>
              <a:t>correction </a:t>
            </a:r>
            <a:r>
              <a:rPr lang="ko-KR" altLang="en-US" baseline="0" dirty="0" smtClean="0"/>
              <a:t>단계의 </a:t>
            </a:r>
            <a:r>
              <a:rPr lang="ko-KR" altLang="en-US" baseline="0" dirty="0" err="1" smtClean="0"/>
              <a:t>두단계로</a:t>
            </a:r>
            <a:r>
              <a:rPr lang="ko-KR" altLang="en-US" baseline="0" dirty="0" smtClean="0"/>
              <a:t> 나뉘어진다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9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초기정보가 없으므로 </a:t>
            </a:r>
            <a:r>
              <a:rPr lang="en-US" altLang="ko-KR" dirty="0" smtClean="0"/>
              <a:t>initial pose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초기정보가 없기 때문에 </a:t>
            </a:r>
            <a:r>
              <a:rPr lang="en-US" altLang="ko-KR" dirty="0" smtClean="0"/>
              <a:t>correlation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값은 모두 </a:t>
            </a:r>
            <a:r>
              <a:rPr lang="en-US" altLang="ko-KR" baseline="0" dirty="0" smtClean="0"/>
              <a:t>0</a:t>
            </a:r>
            <a:r>
              <a:rPr lang="ko-KR" altLang="en-US" baseline="0" dirty="0" err="1" smtClean="0"/>
              <a:t>으로준다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Landmark</a:t>
            </a:r>
            <a:r>
              <a:rPr lang="ko-KR" altLang="en-US" baseline="0" dirty="0" err="1" smtClean="0"/>
              <a:t>에대한</a:t>
            </a:r>
            <a:r>
              <a:rPr lang="ko-KR" altLang="en-US" baseline="0" dirty="0" smtClean="0"/>
              <a:t> 정보도 없기 때문에 </a:t>
            </a:r>
            <a:r>
              <a:rPr lang="en-US" altLang="ko-KR" baseline="0" dirty="0" smtClean="0"/>
              <a:t>uncertainty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infinite</a:t>
            </a:r>
            <a:r>
              <a:rPr lang="ko-KR" altLang="en-US" baseline="0" dirty="0" smtClean="0"/>
              <a:t>로 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23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로봇이 </a:t>
            </a:r>
            <a:r>
              <a:rPr lang="ko-KR" altLang="en-US" dirty="0" err="1" smtClean="0"/>
              <a:t>이동하였을시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prediction step</a:t>
            </a:r>
            <a:r>
              <a:rPr lang="ko-KR" altLang="en-US" dirty="0" smtClean="0"/>
              <a:t>을 보여줍니다</a:t>
            </a:r>
            <a:endParaRPr lang="en-US" altLang="ko-KR" dirty="0" smtClean="0"/>
          </a:p>
          <a:p>
            <a:r>
              <a:rPr lang="en-US" altLang="ko-KR" dirty="0" smtClean="0"/>
              <a:t>Prediction step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control input</a:t>
            </a:r>
            <a:r>
              <a:rPr lang="ko-KR" altLang="en-US" dirty="0" smtClean="0"/>
              <a:t>을 이용하여 예상되는 로봇의 위치를 추정하는 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로봇의 위치인 </a:t>
            </a:r>
            <a:r>
              <a:rPr lang="en-US" altLang="ko-KR" dirty="0" err="1" smtClean="0"/>
              <a:t>xR</a:t>
            </a:r>
            <a:r>
              <a:rPr lang="ko-KR" altLang="en-US" dirty="0" smtClean="0"/>
              <a:t>과 로봇의 위치에 대한 </a:t>
            </a:r>
            <a:r>
              <a:rPr lang="en-US" altLang="ko-KR" dirty="0" smtClean="0"/>
              <a:t>covariance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1,1</a:t>
            </a:r>
            <a:r>
              <a:rPr lang="ko-KR" altLang="en-US" dirty="0" smtClean="0"/>
              <a:t>항이 변하게 됩니다 또한 로봇과 </a:t>
            </a:r>
            <a:r>
              <a:rPr lang="en-US" altLang="ko-KR" dirty="0" err="1" smtClean="0"/>
              <a:t>landmar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n</a:t>
            </a:r>
            <a:r>
              <a:rPr lang="ko-KR" altLang="en-US" dirty="0" smtClean="0"/>
              <a:t>열도 </a:t>
            </a:r>
            <a:r>
              <a:rPr lang="ko-KR" altLang="en-US" dirty="0" err="1" smtClean="0"/>
              <a:t>부정확성을</a:t>
            </a:r>
            <a:r>
              <a:rPr lang="ko-KR" altLang="en-US" dirty="0" smtClean="0"/>
              <a:t> 나타내는 또한 변하게 됩니다</a:t>
            </a:r>
            <a:endParaRPr lang="en-US" altLang="ko-KR" dirty="0" smtClean="0"/>
          </a:p>
          <a:p>
            <a:r>
              <a:rPr lang="ko-KR" altLang="en-US" dirty="0" smtClean="0"/>
              <a:t>초록색으로 표시된 부분이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되는 부분입니다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계산량은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landmark</a:t>
            </a:r>
            <a:r>
              <a:rPr lang="ko-KR" altLang="en-US" dirty="0" smtClean="0"/>
              <a:t>의 개수에 선형적으로 증가합니다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2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en-US" altLang="ko-KR" baseline="0" dirty="0" smtClean="0"/>
              <a:t> prediction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EKF</a:t>
            </a:r>
            <a:r>
              <a:rPr lang="ko-KR" altLang="en-US" baseline="0" dirty="0" smtClean="0"/>
              <a:t>식에서 </a:t>
            </a:r>
            <a:r>
              <a:rPr lang="en-US" altLang="ko-KR" baseline="0" dirty="0" smtClean="0"/>
              <a:t>2,3</a:t>
            </a:r>
            <a:r>
              <a:rPr lang="ko-KR" altLang="en-US" baseline="0" dirty="0" smtClean="0"/>
              <a:t>번에 해당하는 부분이다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 </a:t>
            </a:r>
            <a:r>
              <a:rPr lang="ko-KR" altLang="en-US" baseline="0" dirty="0" err="1" smtClean="0"/>
              <a:t>뮤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sigma t</a:t>
            </a:r>
            <a:r>
              <a:rPr lang="ko-KR" altLang="en-US" baseline="0" dirty="0" smtClean="0"/>
              <a:t>를 구한다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이전 </a:t>
            </a:r>
            <a:r>
              <a:rPr lang="en-US" altLang="ko-KR" baseline="0" dirty="0" smtClean="0"/>
              <a:t>step</a:t>
            </a:r>
            <a:r>
              <a:rPr lang="ko-KR" altLang="en-US" baseline="0" dirty="0" smtClean="0"/>
              <a:t>의 계산을 통해 알고 있는 값이고 </a:t>
            </a:r>
            <a:r>
              <a:rPr lang="en-US" altLang="ko-KR" baseline="0" dirty="0" err="1" smtClean="0"/>
              <a:t>Rt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motion model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uncertanty</a:t>
            </a:r>
            <a:r>
              <a:rPr lang="ko-KR" altLang="en-US" baseline="0" dirty="0" smtClean="0"/>
              <a:t>이므로 알고 있는 값이다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motion model</a:t>
            </a:r>
            <a:r>
              <a:rPr lang="ko-KR" altLang="en-US" baseline="0" dirty="0" smtClean="0"/>
              <a:t>에 관한 </a:t>
            </a:r>
            <a:r>
              <a:rPr lang="en-US" altLang="ko-KR" baseline="0" dirty="0" smtClean="0"/>
              <a:t>g()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motion model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jacobian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Gt</a:t>
            </a:r>
            <a:r>
              <a:rPr lang="ko-KR" altLang="en-US" baseline="0" dirty="0" smtClean="0"/>
              <a:t>만 </a:t>
            </a:r>
            <a:r>
              <a:rPr lang="ko-KR" altLang="en-US" baseline="0" dirty="0" err="1" smtClean="0"/>
              <a:t>구하면된다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61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Augment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된 </a:t>
            </a:r>
            <a:r>
              <a:rPr lang="en-US" altLang="ko-KR" baseline="0" dirty="0" smtClean="0"/>
              <a:t>map</a:t>
            </a:r>
            <a:r>
              <a:rPr lang="ko-KR" altLang="en-US" baseline="0" dirty="0" err="1" smtClean="0"/>
              <a:t>에대한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position</a:t>
            </a:r>
            <a:r>
              <a:rPr lang="ko-KR" altLang="en-US" baseline="0" dirty="0" smtClean="0"/>
              <a:t>도 </a:t>
            </a:r>
            <a:r>
              <a:rPr lang="ko-KR" altLang="en-US" baseline="0" dirty="0" err="1" smtClean="0"/>
              <a:t>고려해야한다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Xy</a:t>
            </a:r>
            <a:r>
              <a:rPr lang="ko-KR" altLang="en-US" dirty="0" smtClean="0"/>
              <a:t>각도만 </a:t>
            </a:r>
            <a:endParaRPr lang="en-US" altLang="ko-KR" dirty="0" smtClean="0"/>
          </a:p>
          <a:p>
            <a:r>
              <a:rPr lang="en-US" altLang="ko-KR" dirty="0" smtClean="0"/>
              <a:t>Land mark</a:t>
            </a:r>
            <a:r>
              <a:rPr lang="ko-KR" altLang="en-US" dirty="0" smtClean="0"/>
              <a:t>엔 영향이 없으므로</a:t>
            </a:r>
            <a:endParaRPr lang="en-US" altLang="ko-KR" dirty="0" smtClean="0"/>
          </a:p>
          <a:p>
            <a:r>
              <a:rPr lang="ko-KR" altLang="en-US" dirty="0" smtClean="0"/>
              <a:t>모션 </a:t>
            </a:r>
            <a:r>
              <a:rPr lang="ko-KR" altLang="en-US" dirty="0" err="1" smtClean="0"/>
              <a:t>업뎃가능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10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했으면 이젠 </a:t>
            </a:r>
            <a:r>
              <a:rPr lang="en-US" altLang="ko-KR" dirty="0" smtClean="0"/>
              <a:t>covariance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 </a:t>
            </a:r>
            <a:r>
              <a:rPr lang="ko-KR" altLang="en-US" dirty="0" err="1" smtClean="0"/>
              <a:t>해주어야한다</a:t>
            </a:r>
            <a:endParaRPr lang="en-US" altLang="ko-KR" dirty="0" smtClean="0"/>
          </a:p>
          <a:p>
            <a:r>
              <a:rPr lang="en-US" altLang="ko-KR" dirty="0" smtClean="0"/>
              <a:t>G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jacobian</a:t>
            </a:r>
            <a:r>
              <a:rPr lang="ko-KR" altLang="en-US" dirty="0" smtClean="0"/>
              <a:t>을 활용하여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하게 바꿔주는 것입니다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61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Augmented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g function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활용해야하므로</a:t>
            </a:r>
            <a:endParaRPr lang="en-US" altLang="ko-KR" dirty="0" smtClean="0"/>
          </a:p>
          <a:p>
            <a:r>
              <a:rPr lang="en-US" altLang="ko-KR" dirty="0" smtClean="0"/>
              <a:t>Prediction step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되는 것은 로봇의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해당하기 때문에 다음과 같이 적어줍니다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Identity</a:t>
            </a:r>
            <a:r>
              <a:rPr lang="ko-KR" altLang="en-US" baseline="0" dirty="0" smtClean="0"/>
              <a:t>가 된 이유는 로봇의 움직임이 </a:t>
            </a:r>
            <a:r>
              <a:rPr lang="en-US" altLang="ko-KR" baseline="0" dirty="0" smtClean="0"/>
              <a:t>platform</a:t>
            </a:r>
            <a:r>
              <a:rPr lang="ko-KR" altLang="en-US" baseline="0" dirty="0" smtClean="0"/>
              <a:t>에는 영향을 주지만 </a:t>
            </a:r>
            <a:r>
              <a:rPr lang="en-US" altLang="ko-KR" baseline="0" dirty="0" smtClean="0"/>
              <a:t>landmark</a:t>
            </a:r>
            <a:r>
              <a:rPr lang="ko-KR" altLang="en-US" baseline="0" dirty="0" smtClean="0"/>
              <a:t>에는 영향을 주지 않아서이다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번으로부터풀게</a:t>
            </a:r>
            <a:r>
              <a:rPr lang="ko-KR" altLang="en-US" baseline="0" dirty="0" smtClean="0"/>
              <a:t> 되면 다음과 같습니다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예측된 로봇의 위치에서 예상되는 센서데이터와 실제 센터 데이터와의 차이를 이용하여 로봇의 위치 그리고 </a:t>
            </a:r>
            <a:r>
              <a:rPr lang="en-US" altLang="ko-KR" dirty="0" smtClean="0"/>
              <a:t>landmark</a:t>
            </a:r>
            <a:r>
              <a:rPr lang="ko-KR" altLang="en-US" dirty="0" smtClean="0"/>
              <a:t>의 위치를 보정한다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이과정에서</a:t>
            </a:r>
            <a:r>
              <a:rPr lang="ko-KR" altLang="en-US" dirty="0" smtClean="0"/>
              <a:t> 실제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uncertainty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 반영이 되며 </a:t>
            </a:r>
            <a:r>
              <a:rPr lang="en-US" altLang="ko-KR" dirty="0" smtClean="0"/>
              <a:t>landmark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covariancematrix</a:t>
            </a:r>
            <a:r>
              <a:rPr lang="ko-KR" altLang="en-US" dirty="0" smtClean="0"/>
              <a:t>에도 영향을 준다</a:t>
            </a:r>
            <a:endParaRPr lang="en-US" altLang="ko-KR" dirty="0" smtClean="0"/>
          </a:p>
          <a:p>
            <a:r>
              <a:rPr lang="en-US" altLang="ko-KR" dirty="0" smtClean="0"/>
              <a:t>Mean</a:t>
            </a:r>
            <a:r>
              <a:rPr lang="en-US" altLang="ko-KR" baseline="0" dirty="0" smtClean="0"/>
              <a:t> vector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matrix </a:t>
            </a:r>
            <a:r>
              <a:rPr lang="ko-KR" altLang="en-US" baseline="0" dirty="0" smtClean="0"/>
              <a:t>모든 영역이 업데이트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계산량은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landmark</a:t>
            </a:r>
            <a:r>
              <a:rPr lang="ko-KR" altLang="en-US" baseline="0" dirty="0" smtClean="0"/>
              <a:t>의 숫자에 </a:t>
            </a:r>
            <a:r>
              <a:rPr lang="en-US" altLang="ko-KR" baseline="0" dirty="0" smtClean="0"/>
              <a:t>quadratic</a:t>
            </a:r>
            <a:r>
              <a:rPr lang="ko-KR" altLang="en-US" baseline="0" dirty="0" smtClean="0"/>
              <a:t>하게 증가한다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왜냐하면 </a:t>
            </a:r>
            <a:r>
              <a:rPr lang="en-US" altLang="ko-KR" baseline="0" dirty="0" err="1" smtClean="0"/>
              <a:t>Kalman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구할때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matrix </a:t>
            </a:r>
            <a:r>
              <a:rPr lang="en-US" altLang="ko-KR" baseline="0" dirty="0" err="1" smtClean="0"/>
              <a:t>inveerse</a:t>
            </a:r>
            <a:r>
              <a:rPr lang="ko-KR" altLang="en-US" baseline="0" dirty="0" smtClean="0"/>
              <a:t>를 구하는데 </a:t>
            </a:r>
            <a:r>
              <a:rPr lang="en-US" altLang="ko-KR" baseline="0" dirty="0" smtClean="0"/>
              <a:t>matrix inverse</a:t>
            </a:r>
            <a:r>
              <a:rPr lang="ko-KR" altLang="en-US" baseline="0" dirty="0" smtClean="0"/>
              <a:t>의 계산은 </a:t>
            </a:r>
            <a:r>
              <a:rPr lang="en-US" altLang="ko-KR" baseline="0" dirty="0" smtClean="0"/>
              <a:t>matrix</a:t>
            </a:r>
            <a:r>
              <a:rPr lang="ko-KR" altLang="en-US" baseline="0" dirty="0" smtClean="0"/>
              <a:t>의 크기에 </a:t>
            </a:r>
            <a:r>
              <a:rPr lang="en-US" altLang="ko-KR" baseline="0" dirty="0" smtClean="0"/>
              <a:t>quadratic </a:t>
            </a:r>
            <a:r>
              <a:rPr lang="ko-KR" altLang="en-US" baseline="0" dirty="0" smtClean="0"/>
              <a:t>하게 증가하기 대문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96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거리와</a:t>
            </a:r>
            <a:r>
              <a:rPr lang="en-US" altLang="ko-KR" dirty="0" smtClean="0"/>
              <a:t> bearing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observe</a:t>
            </a:r>
            <a:r>
              <a:rPr lang="ko-KR" altLang="en-US" dirty="0" err="1" smtClean="0"/>
              <a:t>해야하는데</a:t>
            </a:r>
            <a:endParaRPr lang="en-US" altLang="ko-KR" dirty="0" smtClean="0"/>
          </a:p>
          <a:p>
            <a:r>
              <a:rPr lang="en-US" altLang="ko-KR" dirty="0" smtClean="0"/>
              <a:t>Landmark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observe</a:t>
            </a:r>
            <a:r>
              <a:rPr lang="ko-KR" altLang="en-US" dirty="0" smtClean="0"/>
              <a:t>되어있지 않을 시에는 추정되는 로봇의 위치와 상대적 측정값을 통해 </a:t>
            </a:r>
            <a:r>
              <a:rPr lang="en-US" altLang="ko-KR" dirty="0" smtClean="0"/>
              <a:t>landmark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location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observe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2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Current estimate</a:t>
            </a:r>
            <a:r>
              <a:rPr lang="ko-KR" altLang="en-US" dirty="0" smtClean="0"/>
              <a:t>를 바탕으로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계산하는것입니다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세타는</a:t>
            </a:r>
            <a:r>
              <a:rPr lang="ko-KR" altLang="en-US" dirty="0" smtClean="0"/>
              <a:t> 현재로봇위치와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랜드마크의</a:t>
            </a:r>
            <a:r>
              <a:rPr lang="ko-KR" altLang="en-US" dirty="0" smtClean="0"/>
              <a:t> 차를 </a:t>
            </a:r>
            <a:r>
              <a:rPr lang="ko-KR" altLang="en-US" dirty="0" err="1" smtClean="0"/>
              <a:t>구한것입니다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세타값을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곱해준것이며</a:t>
            </a:r>
            <a:endParaRPr lang="en-US" altLang="ko-KR" dirty="0" smtClean="0"/>
          </a:p>
          <a:p>
            <a:r>
              <a:rPr lang="en-US" altLang="ko-KR" dirty="0" smtClean="0"/>
              <a:t>Q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세타값을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measurement</a:t>
            </a:r>
            <a:r>
              <a:rPr lang="ko-KR" altLang="en-US" dirty="0" err="1" smtClean="0"/>
              <a:t>에대한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값는</a:t>
            </a:r>
            <a:r>
              <a:rPr lang="ko-KR" altLang="en-US" dirty="0" smtClean="0"/>
              <a:t> 이유는 로봇 </a:t>
            </a:r>
            <a:r>
              <a:rPr lang="en-US" altLang="ko-KR" dirty="0" smtClean="0"/>
              <a:t>state3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land</a:t>
            </a:r>
            <a:r>
              <a:rPr lang="en-US" altLang="ko-KR" baseline="0" dirty="0" smtClean="0"/>
              <a:t>mark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Fx</a:t>
            </a:r>
            <a:r>
              <a:rPr lang="ko-KR" altLang="en-US" baseline="0" dirty="0" smtClean="0"/>
              <a:t>는 앞선 로봇 </a:t>
            </a:r>
            <a:r>
              <a:rPr lang="en-US" altLang="ko-KR" baseline="0" dirty="0" smtClean="0"/>
              <a:t>state3</a:t>
            </a:r>
            <a:r>
              <a:rPr lang="ko-KR" altLang="en-US" baseline="0" dirty="0" smtClean="0"/>
              <a:t>개와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landmark</a:t>
            </a:r>
            <a:r>
              <a:rPr lang="ko-KR" altLang="en-US" baseline="0" dirty="0" smtClean="0"/>
              <a:t>에만 영향을 주게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Gaussian Distribution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single variable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multi variable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Gaussian distribution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표현할수</a:t>
            </a:r>
            <a:r>
              <a:rPr lang="ko-KR" altLang="en-US" dirty="0" smtClean="0"/>
              <a:t> 있으며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state,</a:t>
            </a:r>
            <a:r>
              <a:rPr lang="en-US" altLang="ko-KR" baseline="0" dirty="0" smtClean="0"/>
              <a:t> sensor input, observation </a:t>
            </a:r>
            <a:r>
              <a:rPr lang="ko-KR" altLang="en-US" baseline="0" dirty="0" smtClean="0"/>
              <a:t>등을 표현하므로 </a:t>
            </a:r>
            <a:r>
              <a:rPr lang="en-US" altLang="ko-KR" baseline="0" dirty="0" smtClean="0"/>
              <a:t>multi variable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gaussian</a:t>
            </a:r>
            <a:r>
              <a:rPr lang="ko-KR" altLang="en-US" baseline="0" dirty="0" smtClean="0"/>
              <a:t>을 많이 사용한다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현재 로봇의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나타내는 </a:t>
            </a:r>
            <a:r>
              <a:rPr lang="en-US" altLang="ko-KR" dirty="0" err="1" smtClean="0"/>
              <a:t>xt</a:t>
            </a:r>
            <a:r>
              <a:rPr lang="ko-KR" altLang="en-US" dirty="0" smtClean="0"/>
              <a:t>와 센서의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이 어떤 관계인지를 나타내는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Kxnmatrix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노이즈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이고</a:t>
            </a:r>
            <a:r>
              <a:rPr lang="en-US" altLang="ko-KR" baseline="0" dirty="0" smtClean="0"/>
              <a:t> covariance</a:t>
            </a:r>
            <a:r>
              <a:rPr lang="ko-KR" altLang="en-US" baseline="0" dirty="0" smtClean="0"/>
              <a:t>는 각각</a:t>
            </a:r>
            <a:r>
              <a:rPr lang="en-US" altLang="ko-KR" baseline="0" dirty="0" err="1" smtClean="0"/>
              <a:t>Rt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Qt</a:t>
            </a:r>
            <a:r>
              <a:rPr lang="ko-KR" altLang="en-US" baseline="0" dirty="0" smtClean="0"/>
              <a:t>인 확률 변수이며 </a:t>
            </a:r>
            <a:r>
              <a:rPr lang="en-US" altLang="ko-KR" baseline="0" dirty="0" smtClean="0"/>
              <a:t>process noise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measurement noise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563B-A8D0-42AC-82C5-5B69E3D34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1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algorithm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보여주고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단계로 이루어 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8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t-1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motion model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으로 계산되어진다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bar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prediction</a:t>
            </a:r>
            <a:r>
              <a:rPr lang="en-US" altLang="ko-KR" baseline="0" dirty="0" smtClean="0"/>
              <a:t> step</a:t>
            </a:r>
            <a:r>
              <a:rPr lang="ko-KR" altLang="en-US" baseline="0" dirty="0" smtClean="0"/>
              <a:t>임을 의미한다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Covariance</a:t>
            </a:r>
            <a:r>
              <a:rPr lang="ko-KR" altLang="en-US" baseline="0" dirty="0" smtClean="0"/>
              <a:t>는 앞서 설명한 </a:t>
            </a:r>
            <a:r>
              <a:rPr lang="en-US" altLang="ko-KR" baseline="0" dirty="0" smtClean="0"/>
              <a:t>Gaussian linear Transformation</a:t>
            </a:r>
            <a:r>
              <a:rPr lang="ko-KR" altLang="en-US" baseline="0" dirty="0" smtClean="0"/>
              <a:t>에 의해 계산되어진다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process</a:t>
            </a:r>
            <a:r>
              <a:rPr lang="en-US" altLang="ko-KR" baseline="0" dirty="0" smtClean="0"/>
              <a:t> noise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Motion model</a:t>
            </a:r>
            <a:r>
              <a:rPr lang="ko-KR" altLang="en-US" baseline="0" dirty="0" smtClean="0"/>
              <a:t>이 이전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control input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들어왔을때</a:t>
            </a:r>
            <a:r>
              <a:rPr lang="ko-KR" altLang="en-US" baseline="0" dirty="0" smtClean="0"/>
              <a:t> 다음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를 구하는 식이 존재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모션을 나타내는 식 존재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활용하여 이전의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값과 </a:t>
            </a:r>
            <a:r>
              <a:rPr lang="en-US" altLang="ko-KR" baseline="0" dirty="0" smtClean="0"/>
              <a:t>control input</a:t>
            </a:r>
            <a:r>
              <a:rPr lang="ko-KR" altLang="en-US" baseline="0" dirty="0" smtClean="0"/>
              <a:t>을 활용하여 </a:t>
            </a:r>
            <a:r>
              <a:rPr lang="en-US" altLang="ko-KR" baseline="0" dirty="0" smtClean="0"/>
              <a:t>motion</a:t>
            </a:r>
            <a:r>
              <a:rPr lang="ko-KR" altLang="en-US" baseline="0" dirty="0" smtClean="0"/>
              <a:t>을 통해 어떻게 움직일 것이라는 것을 </a:t>
            </a:r>
            <a:r>
              <a:rPr lang="en-US" altLang="ko-KR" baseline="0" dirty="0" smtClean="0"/>
              <a:t>prediction </a:t>
            </a:r>
            <a:r>
              <a:rPr lang="ko-KR" altLang="en-US" baseline="0" dirty="0" smtClean="0"/>
              <a:t>하는 과정에서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가 존재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그러기 때문에 </a:t>
            </a:r>
            <a:r>
              <a:rPr lang="en-US" altLang="ko-KR" baseline="0" dirty="0" smtClean="0"/>
              <a:t>motion</a:t>
            </a:r>
            <a:r>
              <a:rPr lang="ko-KR" altLang="en-US" baseline="0" dirty="0" smtClean="0"/>
              <a:t>을 통해서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가 어떻게 변하는 지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가 얼마나 더해지는 지 존재에 대해서 프로젝트의 결과에 대한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가 존재하게 되는 데 </a:t>
            </a:r>
            <a:endParaRPr lang="en-US" altLang="ko-KR" baseline="0" dirty="0" smtClean="0"/>
          </a:p>
          <a:p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에 대한 </a:t>
            </a:r>
            <a:r>
              <a:rPr lang="ko-KR" altLang="en-US" baseline="0" dirty="0" err="1" smtClean="0"/>
              <a:t>부정성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이 작으면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정확하다면 </a:t>
            </a:r>
            <a:r>
              <a:rPr lang="ko-KR" altLang="en-US" baseline="0" dirty="0" err="1" smtClean="0"/>
              <a:t>프레스트된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covariance</a:t>
            </a:r>
            <a:r>
              <a:rPr lang="ko-KR" altLang="en-US" baseline="0" dirty="0" smtClean="0"/>
              <a:t> 값이 크게 증가하지 않을 것이고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이 크면 모델의 </a:t>
            </a:r>
            <a:r>
              <a:rPr lang="ko-KR" altLang="en-US" baseline="0" dirty="0" err="1" smtClean="0"/>
              <a:t>부정확성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0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Correction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단계에서는 새로운 변수인 </a:t>
            </a:r>
            <a:r>
              <a:rPr lang="en-US" altLang="ko-KR" baseline="0" dirty="0" smtClean="0"/>
              <a:t>K, </a:t>
            </a:r>
            <a:r>
              <a:rPr lang="en-US" altLang="ko-KR" baseline="0" dirty="0" err="1" smtClean="0"/>
              <a:t>Kalman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이 추가된다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Kalman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은 현재관측 데이터 </a:t>
            </a:r>
            <a:r>
              <a:rPr lang="en-US" altLang="ko-KR" baseline="0" dirty="0" err="1" smtClean="0"/>
              <a:t>zt</a:t>
            </a:r>
            <a:r>
              <a:rPr lang="ko-KR" altLang="en-US" baseline="0" dirty="0" smtClean="0"/>
              <a:t>의 정확도에 따라 </a:t>
            </a:r>
            <a:r>
              <a:rPr lang="en-US" altLang="ko-KR" baseline="0" dirty="0" smtClean="0"/>
              <a:t>predicted state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observation model</a:t>
            </a:r>
            <a:r>
              <a:rPr lang="ko-KR" altLang="en-US" baseline="0" dirty="0" smtClean="0"/>
              <a:t>을 이용하여 </a:t>
            </a:r>
            <a:r>
              <a:rPr lang="ko-KR" altLang="en-US" baseline="0" dirty="0" err="1" smtClean="0"/>
              <a:t>관측값으로부터</a:t>
            </a:r>
            <a:r>
              <a:rPr lang="ko-KR" altLang="en-US" baseline="0" dirty="0" smtClean="0"/>
              <a:t> 추정된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의 보정비율을 결정하는 역할을 한다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err="1" smtClean="0"/>
              <a:t>Qt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observation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covariance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번식에서 </a:t>
            </a:r>
            <a:r>
              <a:rPr lang="en-US" altLang="ko-KR" dirty="0" err="1" smtClean="0"/>
              <a:t>zt-ct</a:t>
            </a:r>
            <a:r>
              <a:rPr lang="ko-KR" altLang="en-US" dirty="0" err="1" smtClean="0"/>
              <a:t>뮤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현재 실제 관측된 데이터인 </a:t>
            </a:r>
            <a:r>
              <a:rPr lang="en-US" altLang="ko-KR" dirty="0" err="1" smtClean="0"/>
              <a:t>zt</a:t>
            </a:r>
            <a:r>
              <a:rPr lang="ko-KR" altLang="en-US" dirty="0" smtClean="0"/>
              <a:t>와 현재위치로 예상되는 위치 </a:t>
            </a:r>
            <a:r>
              <a:rPr lang="ko-KR" altLang="en-US" dirty="0" err="1" smtClean="0"/>
              <a:t>뮤바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기대되는 </a:t>
            </a:r>
            <a:r>
              <a:rPr lang="ko-KR" altLang="en-US" dirty="0" err="1" smtClean="0"/>
              <a:t>관측값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ct</a:t>
            </a:r>
            <a:r>
              <a:rPr lang="ko-KR" altLang="en-US" dirty="0" err="1" smtClean="0"/>
              <a:t>뮤</a:t>
            </a:r>
            <a:r>
              <a:rPr lang="en-US" altLang="ko-KR" dirty="0" smtClean="0"/>
              <a:t>bar t </a:t>
            </a:r>
            <a:r>
              <a:rPr lang="ko-KR" altLang="en-US" dirty="0" smtClean="0"/>
              <a:t>와의 차이를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gain</a:t>
            </a:r>
            <a:r>
              <a:rPr lang="ko-KR" altLang="en-US" dirty="0" smtClean="0"/>
              <a:t>의 크기만큼 보정함으로써 최종 </a:t>
            </a:r>
            <a:r>
              <a:rPr lang="en-US" altLang="ko-KR" dirty="0" err="1" smtClean="0"/>
              <a:t>gaussian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Gain</a:t>
            </a:r>
            <a:r>
              <a:rPr lang="ko-KR" altLang="en-US" dirty="0" smtClean="0"/>
              <a:t>은 에러를 얼마나 업데이트 해 주게 되는지를 </a:t>
            </a:r>
            <a:r>
              <a:rPr lang="ko-KR" altLang="en-US" dirty="0" err="1" smtClean="0"/>
              <a:t>결정해야하게</a:t>
            </a:r>
            <a:r>
              <a:rPr lang="ko-KR" altLang="en-US" dirty="0" smtClean="0"/>
              <a:t> 되는 </a:t>
            </a:r>
            <a:r>
              <a:rPr lang="en-US" altLang="ko-KR" dirty="0" smtClean="0"/>
              <a:t>weight</a:t>
            </a:r>
          </a:p>
          <a:p>
            <a:r>
              <a:rPr lang="ko-KR" altLang="en-US" dirty="0" smtClean="0"/>
              <a:t>해당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weight</a:t>
            </a:r>
            <a:r>
              <a:rPr lang="ko-KR" altLang="en-US" dirty="0" smtClean="0"/>
              <a:t> 구함에 있어서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값이 활용</a:t>
            </a:r>
            <a:endParaRPr lang="en-US" altLang="ko-KR" dirty="0" smtClean="0"/>
          </a:p>
          <a:p>
            <a:r>
              <a:rPr lang="ko-KR" altLang="en-US" dirty="0" smtClean="0"/>
              <a:t>센서의 </a:t>
            </a:r>
            <a:r>
              <a:rPr lang="ko-KR" altLang="en-US" dirty="0" err="1" smtClean="0"/>
              <a:t>노이즈인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delta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covariance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 시그마를 활용하여 </a:t>
            </a:r>
            <a:r>
              <a:rPr lang="en-US" altLang="ko-KR" dirty="0" err="1" smtClean="0"/>
              <a:t>Kalman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구할수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 최종</a:t>
            </a:r>
            <a:r>
              <a:rPr lang="en-US" altLang="ko-KR" dirty="0" err="1" smtClean="0"/>
              <a:t>udate</a:t>
            </a:r>
            <a:r>
              <a:rPr lang="ko-KR" altLang="en-US" dirty="0" smtClean="0"/>
              <a:t>되는 값이 어떻게 되는 지 결정</a:t>
            </a:r>
            <a:endParaRPr lang="en-US" altLang="ko-KR" dirty="0" smtClean="0"/>
          </a:p>
          <a:p>
            <a:r>
              <a:rPr lang="ko-KR" altLang="en-US" dirty="0" smtClean="0"/>
              <a:t>이전에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 된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measurement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곱해진건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measurement</a:t>
            </a:r>
            <a:r>
              <a:rPr lang="ko-KR" altLang="en-US" dirty="0" smtClean="0"/>
              <a:t>가 어떤 관계가 되는 지 </a:t>
            </a:r>
            <a:r>
              <a:rPr lang="ko-KR" altLang="en-US" dirty="0" err="1" smtClean="0"/>
              <a:t>나타내는식이기</a:t>
            </a:r>
            <a:r>
              <a:rPr lang="ko-KR" altLang="en-US" dirty="0" smtClean="0"/>
              <a:t> 때문에</a:t>
            </a:r>
            <a:endParaRPr lang="en-US" altLang="ko-KR" dirty="0" smtClean="0"/>
          </a:p>
          <a:p>
            <a:r>
              <a:rPr lang="ko-KR" altLang="en-US" dirty="0" smtClean="0"/>
              <a:t>이 값을 곱해줘서 이 둘의 차이를 </a:t>
            </a:r>
            <a:r>
              <a:rPr lang="ko-KR" altLang="en-US" dirty="0" err="1" smtClean="0"/>
              <a:t>구한게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measurement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한값과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motion prediction</a:t>
            </a:r>
            <a:r>
              <a:rPr lang="ko-KR" altLang="en-US" baseline="0" dirty="0" smtClean="0"/>
              <a:t>의 차이를 계산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Kalman</a:t>
            </a:r>
            <a:r>
              <a:rPr lang="en-US" altLang="ko-KR" baseline="0" dirty="0" smtClean="0"/>
              <a:t> Gain</a:t>
            </a:r>
            <a:r>
              <a:rPr lang="ko-KR" altLang="en-US" baseline="0" dirty="0" smtClean="0"/>
              <a:t> 위 </a:t>
            </a:r>
            <a:r>
              <a:rPr lang="en-US" altLang="ko-KR" baseline="0" dirty="0" smtClean="0"/>
              <a:t>measurement</a:t>
            </a:r>
            <a:r>
              <a:rPr lang="ko-KR" altLang="en-US" baseline="0" dirty="0" smtClean="0"/>
              <a:t> 신뢰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아래 </a:t>
            </a:r>
            <a:r>
              <a:rPr lang="ko-KR" altLang="en-US" baseline="0" dirty="0" err="1" smtClean="0"/>
              <a:t>매젍먼트</a:t>
            </a:r>
            <a:r>
              <a:rPr lang="ko-KR" altLang="en-US" baseline="0" dirty="0" smtClean="0"/>
              <a:t> 모션 차이 짧게 억제해주게</a:t>
            </a:r>
            <a:r>
              <a:rPr lang="en-US" altLang="ko-KR" baseline="0" dirty="0" smtClean="0"/>
              <a:t>:T</a:t>
            </a: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번의 업데이트 된 </a:t>
            </a:r>
            <a:r>
              <a:rPr lang="ko-KR" altLang="en-US" baseline="0" dirty="0" err="1" smtClean="0"/>
              <a:t>민값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코베리언스</a:t>
            </a:r>
            <a:r>
              <a:rPr lang="ko-KR" altLang="en-US" baseline="0" dirty="0" smtClean="0"/>
              <a:t> 값은 </a:t>
            </a:r>
            <a:r>
              <a:rPr lang="ko-KR" altLang="en-US" baseline="0" dirty="0" err="1" smtClean="0"/>
              <a:t>칼만게인과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여러식의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조합으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ㄹ</a:t>
            </a:r>
            <a:r>
              <a:rPr lang="ko-KR" altLang="en-US" baseline="0" dirty="0" smtClean="0"/>
              <a:t> 통해 계산 </a:t>
            </a:r>
            <a:r>
              <a:rPr lang="ko-KR" altLang="en-US" baseline="0" dirty="0" err="1" smtClean="0"/>
              <a:t>두개</a:t>
            </a:r>
            <a:r>
              <a:rPr lang="ko-KR" altLang="en-US" baseline="0" dirty="0" smtClean="0"/>
              <a:t> 리턴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algorithm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보여주고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단계로 이루어 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F597F-FB17-4D16-B329-BF777CD819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8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8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9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3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C43-E7FC-4D76-9637-4AD5D44AF98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EA66-7891-4AC1-8A89-F55BAFDDF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8032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smtClean="0"/>
              <a:t>EKF SLAM</a:t>
            </a:r>
            <a:endParaRPr lang="ko-KR" altLang="en-US" sz="4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21804" y="3212976"/>
            <a:ext cx="77048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/>
              <a:t>Simulataneous localiztion and mapping with the extended Kalman filter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386100" y="414908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2022. 07. </a:t>
            </a:r>
            <a:r>
              <a:rPr lang="en-US" altLang="ko-KR" sz="1400" smtClean="0"/>
              <a:t>15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Jungyun</a:t>
            </a:r>
            <a:r>
              <a:rPr lang="en-US" altLang="ko-KR" sz="1400" dirty="0" smtClean="0"/>
              <a:t> Kim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6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KF Algorithm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540496"/>
            <a:ext cx="4191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8" y="6013775"/>
            <a:ext cx="3009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3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KF Algorithm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916832"/>
            <a:ext cx="41719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5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302534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836712"/>
            <a:ext cx="297674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53" y="836712"/>
            <a:ext cx="3003751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02" y="3749043"/>
            <a:ext cx="2927907" cy="208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52895" y="3749043"/>
            <a:ext cx="8831096" cy="2148059"/>
            <a:chOff x="252895" y="3749043"/>
            <a:chExt cx="8831096" cy="2148059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5" y="3749043"/>
              <a:ext cx="3023967" cy="214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764878" y="4293096"/>
              <a:ext cx="86290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29265" y="3751122"/>
              <a:ext cx="2954726" cy="2054142"/>
              <a:chOff x="6129265" y="3751122"/>
              <a:chExt cx="2954726" cy="2054142"/>
            </a:xfrm>
          </p:grpSpPr>
          <p:pic>
            <p:nvPicPr>
              <p:cNvPr id="19463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9265" y="3751122"/>
                <a:ext cx="2954726" cy="2054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6516216" y="4455093"/>
                <a:ext cx="86290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3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Perfect Measurement</a:t>
                </a:r>
              </a:p>
              <a:p>
                <a:pPr lvl="1"/>
                <a:r>
                  <a:rPr lang="en-US" altLang="ko-KR" sz="1800" dirty="0" smtClean="0"/>
                  <a:t>No sensor noise 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</a:rPr>
                      <m:t>𝑅</m:t>
                    </m:r>
                    <m:r>
                      <a:rPr lang="en-US" altLang="ko-KR" sz="1800" i="1" dirty="0" smtClean="0">
                        <a:latin typeface="Cambria Math"/>
                      </a:rPr>
                      <m:t> = 0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Only use measurement model</a:t>
                </a:r>
              </a:p>
              <a:p>
                <a:pPr lvl="1"/>
                <a:endParaRPr lang="en-US" altLang="ko-KR" sz="1800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z="2400" dirty="0" smtClean="0"/>
                  <a:t>Worst Measurement</a:t>
                </a:r>
              </a:p>
              <a:p>
                <a:pPr lvl="1"/>
                <a:r>
                  <a:rPr lang="en-US" altLang="ko-KR" sz="1800" dirty="0" smtClean="0"/>
                  <a:t>Infinity sensor noise 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/>
                      </a:rPr>
                      <m:t>𝑅</m:t>
                    </m:r>
                    <m:r>
                      <a:rPr lang="en-US" altLang="ko-KR" sz="1800" i="1" dirty="0" smtClean="0">
                        <a:latin typeface="Cambria Math"/>
                      </a:rPr>
                      <m:t> = ∞</m:t>
                    </m:r>
                  </m:oMath>
                </a14:m>
                <a:endParaRPr lang="en-US" altLang="ko-KR" sz="1800" dirty="0" smtClean="0">
                  <a:ea typeface="Cambria Math"/>
                </a:endParaRPr>
              </a:p>
              <a:p>
                <a:pPr lvl="1"/>
                <a:r>
                  <a:rPr lang="en-US" altLang="ko-KR" sz="1800" dirty="0" smtClean="0"/>
                  <a:t>Only use prediction model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795389"/>
            <a:ext cx="6543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5301208"/>
            <a:ext cx="6534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Kalman</a:t>
            </a:r>
            <a:r>
              <a:rPr lang="en-US" altLang="ko-KR" sz="2400" dirty="0" smtClean="0"/>
              <a:t> filter assumptions</a:t>
            </a:r>
          </a:p>
          <a:p>
            <a:pPr lvl="1"/>
            <a:r>
              <a:rPr lang="en-US" altLang="ko-KR" sz="1800" dirty="0" smtClean="0"/>
              <a:t>Gaussian distributions and noise</a:t>
            </a:r>
          </a:p>
          <a:p>
            <a:pPr lvl="1"/>
            <a:r>
              <a:rPr lang="en-US" altLang="ko-KR" sz="1800" dirty="0" smtClean="0"/>
              <a:t>Linear motion and observation model</a:t>
            </a:r>
          </a:p>
          <a:p>
            <a:pPr lvl="1"/>
            <a:r>
              <a:rPr lang="en-US" altLang="ko-KR" sz="1800" dirty="0" smtClean="0"/>
              <a:t>Almost all real systems are nonlinear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Non-linear model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57150" indent="0">
              <a:buNone/>
            </a:pPr>
            <a:endParaRPr lang="en-US" altLang="ko-KR" sz="2000" dirty="0" smtClean="0"/>
          </a:p>
          <a:p>
            <a:pPr marL="57150" indent="0">
              <a:buNone/>
            </a:pPr>
            <a:endParaRPr lang="en-US" altLang="ko-KR" sz="2000" dirty="0" smtClean="0"/>
          </a:p>
          <a:p>
            <a:pPr marL="57150" indent="0">
              <a:buNone/>
            </a:pPr>
            <a:endParaRPr lang="en-US" altLang="ko-KR" sz="2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9" y="3855089"/>
            <a:ext cx="6527568" cy="78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5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7" y="1763001"/>
            <a:ext cx="81724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Extended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The state distribution is approximated by Gaussian random variables, and then propagated along time through the first order Taylor series</a:t>
            </a:r>
            <a:endParaRPr lang="ko-KR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89161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Jacobian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The matrix of all first order partial derivatives of a vector-valued function</a:t>
            </a:r>
            <a:endParaRPr lang="ko-KR" alt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3" y="3068960"/>
            <a:ext cx="4248472" cy="236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9174"/>
            <a:ext cx="4710183" cy="217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EKF Linearization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734"/>
            <a:ext cx="9109550" cy="328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3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EKF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" y="1844824"/>
            <a:ext cx="791532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0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Bayes Filter Reminder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ko-KR" sz="2800" dirty="0" smtClean="0"/>
              <a:t>Prediction step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800" dirty="0" smtClean="0"/>
              <a:t>Correction step</a:t>
            </a:r>
          </a:p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356867"/>
            <a:ext cx="6791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77891"/>
            <a:ext cx="4553137" cy="8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563888" y="2492896"/>
            <a:ext cx="21602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2" y="17008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Motion model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572000" y="1885474"/>
            <a:ext cx="1008112" cy="60742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4128" y="4036422"/>
            <a:ext cx="22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Observation model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283968" y="4828510"/>
            <a:ext cx="129614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4644008" y="4221088"/>
            <a:ext cx="1080120" cy="60742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AutoShape 2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3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EKF for online SLAM</a:t>
            </a:r>
            <a:endParaRPr lang="ko-KR" altLang="en-US" dirty="0"/>
          </a:p>
        </p:txBody>
      </p:sp>
      <p:sp>
        <p:nvSpPr>
          <p:cNvPr id="8" name="AutoShape 4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5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7" descr="data:image/png;base64,iVBORw0KGgoAAAANSUhEUgAAAkYAAAFgCAYAAABewLbaAAAAAXNSR0IArs4c6QAAIABJREFUeF7sXQWUFNcSLdyDQ8jHnaAJEFwS3N3dQ3B3D+7uGhyCBIIFDbC4u7u7BJd/bg099DQ90697e2aF9/7J+ctuz0xPdb2q+0puhfj48eNHkktKQEpASkBKQEpASkBKQEqAQkhgJLVASkBKQEpASkBKQEpASsAhAQmMpCZICUgJSAlICUgJSAlICXySgARGUhWkBKQEpASkBKQEpASkBCQwkjogJSAlICUgJSAlICUgJeAqARkxkhohJSAlICUgJSAlICUgJSAjRlIHpASkBKQEpASkBKQEpARkxEjqgJSAlICUgJSAlICUgJSArgRkKk0qhpSAlICUgJSAlICUgJSATKVJHZASkBKQEpASkBKQEpASkKk0qQNSAlICUgJSAlICUgJSAjKVJnVASkBKQEpASkBKQEpASsCTBL7aGiOMiAsRIoSLbLS/U8bIqa8T+Z16/JzyWrO/M/uZ+CIi38k/20Hk/e2QD+4R3z+oyUxEPnrPKbDLzGifuNM9EV2TMnO1QYFJZlb3ofI6RS/U//b0u4DWM5F9qHf/2nGjVmyXN2UmolN614jsTbMy0+qC1Xvz9uskMFJJWAIjz+pm10YxAjxWDXJAg0kR+Uhg5KpjUmYSGJk51Onpi4iTFNEzs05e79Br1XZJYCTyFH13jQRGEhgJa5tdxkUCI9dopYhBDkiZBfRJXoLJgAGTgdHJS2D0GUiL2GNh465zocj7i9gudZRNRoz880R88FpvPHSraTOrpwW9ELWIE7MqXrtkFpBO3psyE5GPdPIB4+TtPN2LRCZF9qE3nbwdeiaBkaM8Qc9m6NlsRbNlKs29zCQwsup9bXidNuer95YiTkxkU6jRsARG5g2Jrx2WBEaOE6cZ3Q4OTt7XehYcZCaBkdg+kTVGjppQZXmyLbgmZMiQNnh5776FTKWp5CtrjDwrm11gUkaMZCpNbUStgAgRYBeQemblO4maepF9KCNG5iOTIjpldBAOjGBSVK+014nomVmZyYiR1afho9d546HLiJH5E5avT/IyYiQjRmoTYyXtIXI6lsAo6OmZWSdvp+3SS83ZpWdWXao3fKQERlafho9e542HLoGRBEZWHKKIQZbRDxll83WULTBGP7xZlyWyD2XEyPw+VMtMAiMfARy9j5E1Rp+lYtWQuJOrkeMXMS4B6eRlxCjoneTtSAvZebq36yRvdW+KHOrskJkERuYPeoFRZlZdsYieidh7LTCSNUZWn4gPXueNhy4jRuYNia8dlgRGEhjJVJr7QtnAXkjsTTBp1snbabtkKs0HTt/ER8jia5WwZPG1Z82xC0zKiJH5cHRAyswoSqgXnRC1QSI6ZUf0w04nJiNGnw9Aeg7dm05eAiPJYyRqW/xznQRGEhgJ64+IExM5dQWkk5cRIxkxkhEjGTGyCrbVaSE7wbY3waSwgddcaJe916bStActq/fnzdcFS2Aka4w+q4zVE5ae0tm1USQwkhEjRb9EdMqqEwtIPQsOUTbFWRvJUaSEIChE2UQOdRIYmbddWmAka4y8Cen8+d4iBtmOjSJiNKyeFrwZ/ZDAKPDOsLLzpBoUHJYERq67UcR22SEzCYzM10wGRplZdZUiembWR2p9ltV78/brgmXESERo3njoVkGQBEauNQtWjYuIk/cmmBTRKTsclgRG5h2WlJl5mVndh1btWUBH2T58+MCM8LiPTp060bt370RcSaC6Jk+ePFS2bFm+J/9GZkTsmQRGgerx+/9mvPHQJTAyb3x97bAkMJI1RmrrIQkeXedafa1daTNnzqTjx4/Txk0bKWH8hJQsRTLKkS0Hq8pH+kghKAR9oA8UkkJ+8f/4O9sVCuH2WuU91Nd6ej+8l5XPnjdvHn34+IFuXL9BtWrVovz581PmzJktOUxv+EgZMbL0KOx5kawx+ixHWWNkPMNH5KQqopkihkRGjFwlKWUWeFO2wT1i9PbtW1q+fDmNHDmSkiRJQrnz5KYokaJQ2HBhnSDHBUR/Aj4KYAFIUoCOcp0CjtSgRguatIBHeY3yfur30L6f9hrttQrYevL0CT17+ow2bNxAsWLGoubNm1P27NlFzJjzGpG9aSVi5N9IlqkvYfFimUpTCU6rCGYfuowYyYiRCMiyomdGBbBWnZhI+tHKdxK1RyLGV4LJgAGTVnVKHRUwY0N9qWebN2+m4cOHU+RIkSlX7lwUN07cQBEJ0ossuYtYiUahLp6/SCv/Wklt2rShwoULU8yYMYW2p8jeNPN8neBRNXBW6EYC4CIJjCQwElY7uzZKQDp5bShX5DuJCkj0vSQw8hzRFJGjiEEOSD3zpZPXA452gMngCIyeP39Ou3btoq5du1LtWrUpTpw4zqiPAjTUER53e199raeokpISU0d21NerwY3ete4iUHr3paT7lPdRR7EePHhAfrv86L///qM5c+ZQlChRDM2aXftQ0UUJjAxFHvAXeOOhy4iRjBhZcYjSybumk+zamxIYmW+tDs41RvA6SmFyoYKFKHbs2IY1QezUg1CNkV4tlBp8bd++nU6dOkWtW7emUqVKcaG5W/D3qRDdBchpfidiuyQwCni8I3wHdhlf9UOXwEgCIwmMhLcgXyiyD+2Ifvi6yN+KHohKzlcyC04Rozdv3lDp0qUpWdJklCdvHha1Hoh4T+8pFIXitJq6AFpddK2+Rvm99lrlGr330362mffTFmyra5zws15xuPq78F768JH69O1Dffr0oSpVqkhgpCMBmUpTCcVKikMCI/+dSn3tsBRjrzx2UScj4rRE38uKnsnoR9DSMwmMAk/349OnT6lBgwYUI2YM+jnfz0BEXzUwAoh78eoFTZwwkaZNm0YZMmTQNW8i9kxGjEQ8QxC6xhsPXUaMfBsxgrrhJPj+/XsKGSIkd5MoHQ9mNqyIExNRbRGdktEPV0kGVplBrxQem7Bhw1Lo0KE5uqUHrK2Cbb3vHpj0LLhEjNatW0cTJ0+k6lWqm4oEeYrGmI0svX/7ntvoYadYl0I4ojt6kSV1t5s6quWfyJJeBOzw0cN08cJFmjhxIsWIEeML1RPZm2b2hPIBntJ3Ivrvi2tkxEhGjIT1zK6NYjb6AeDz8tVLun3nNl2/ep0uX75MZ06foXPnz9HLly8dwChkSIoQPgLFjB2TeTuSJE5CCeInoHj/i0eRI0amMGHDuHVsEhg5VMCdkRORT2B38nqHFtzzq1ev6PGjx3Tj2g06f/E8Xb5ymfbv38+AG/9hhQsXjsKECUPZsmejpImTUqJEiShhooT0zTff8N/w3truvuAgs+AAjI4dO0b16tejmrVqUrw48bwKjN5/eE9vX7+lh48f0sOHD+n27dt0+eJlevb8GesSCCRhp6BLUSJHoWTJkrG9+jb2txQpaiSKFC4SUShiwKTHd2Q3MAJY2rJpCz179owWLFwggZFKAhIYSWAUKIERbur169d04MABWr5sOR08cpD27t7LXRWiCyd9hInTfZ+OylUoR3nz56VvIn/j4shEwJ7o54m+l0ylfZaor2UG54T/Lly4QEuWLqE9u/bQvgP76M7tO6KPma/7X/z/UdYsWSlnzpysW0kSJWGnpxBGSmAU8Kk06FbLli0pUsRIlOGHDKZrh0QjRm9ev6Gz587S/n376drVa3Tq9ClTugQ7lSBhAiaWzJ4jOyVPkZwiRIjANU7ejBgp9UpTp06l3n16U+7cuV3uW2RvyoiRqUcd+C/2xkOXqTT/p9LgtBARmjBhAq1YsYIuXrxomzJFjxadu1Lq1q3L3CWhQoUSLv4VuQkRnVIiMyL8QcqJXR3Ncfc7q6d7kfsIDk4e3+HB/Qe0fMVymj93Pm3ZtkXkkQpf8/MvP1PdOnWpXLlyFDly5C+6fUR1Q+QDRd/LvwDcqk7p6WhA6Bna0ocMHkLdenRzRmH0yBM9dXLx3tPpSgvxMQRdu36NtmzZwuAaUSK7FlrpUSAO0I3Id6iQjmJwb7Fu3719l3b67aTFixdLYPRJAjJiJCNGwvtZxCCLnCD0Ummo5zh18hSNnzCelixZwqFo9QLfSNq0aSlN6jSUI2cOSpQwEacyYsWOxZcBUIHpFWFr0OHvP7ifDh48SJcuXqKzZ8+6vBccV+6cualNuzZMmY8Tm3oFxbSQVScWEA7LSNZ269n9e/dp0ZJFNG7MOLp0+ZIzRYb7iBQpEmXMkJGSJE3CjihFyhQUJ1YcivJNFE6TYb168Yqe/feMbt+6zelb8OCgNuPI0SOcilMW9Ch1qtQcpShfsTwBiCtL5DuJbkTR9/ragREIDaN+E5VSpUllGzBCRxd0aMvmLawHL168cD42RAyRZk2ePDnrASIwiCyCRFLPTt28fpN27txJx04eowvnL3AU07lCEJcGpE+XnooVK0bJUyWnMCHDeIWEkt4TTZ85nUaMGOFSiC2iZyL2nsHlp/o8NWgW1feAuC5YAiP1Q3AnVG88dBkxshYxevjgIU2dNpU7JNTGIV68eJQ+Q3qqVq0apy0SJEjAp3FlaeWtdfKoP7p37x4dOXKEli1bRuDwuHLlCoMorKjRolL1GtWpdavWnO9HYaSyia0UCIrolN77ixgXs3VZagPk6bXBGRjh+a9bu45GjRpFu3bvchZTA/SkSpWKqletzmMgkiZJSt9E/YYjiCJ7GDVtjx8/pvPnzhMYlJetWEYnT5x0giQApJw5clK3rt0oT748DLxFdUPECYi+19cMjK5fv84EjnXr1XUCXBHZerrm0cNHtHbDWvp327/05PET56VIg+XNk5dKlyhNWX7KQnG/jcupMHd2Sr03UZANPb175y4dP3acli5bStu3bedoFPSMwXvkSBxBKla0GMWOFdsj95DV73jr5i06dPgQTZ8+nYvD3dlBKzqlBUZyJIjVp+SD14kYFxGHpX7oIkbVToelRd8i38k/ohV5fxGZKddg4x89dpSa/9ac9u7by4YAMsRsn4YNGlKFyhU4ShQurKPAVbvBjICRiwH6VFfy9+q/acrUKXT+/HnCrCSsVKlTUffu3alSxUpsRGXEyHW+XFBMpcExDhsyjKbNmOasSwOo/uWXX6hRo0YcdYwRPYazJkjEibnT7Xv373FKZcH8BbRhwwZ2dFhwYg0aNaB2bdtx14/WIQR2PVP2jxEo9+/eFHXCZg4tAwcO5OeeLl06h934xPFjdrYZXgu7dPb8WZo9czZdvXrVaR8QxW7RogWn51OmTOkEFEqdmRmdUmSNz0L0aPGSxTRr5ixuBlAAUtKkSalCxQqUIX0G52ep7bkn5mvt99b6AUTCEK1fuXKlc2SIXfbend32jy/y9mtlxEglYf+iYREDIYGRI6r07v07WrhoIXVo34FPS1gRI0akGjVqUMcOHSlZ8mS64Vf/Rj/wOfcf3Kd5c+bR4CGD6c5dR9EtTnhNmjahAb8PcHYamd18IoZEz7ibAZPu9MeqEwuOEaNzZ85RxcoVeVq6srJmzkr9B/Xn9AaAttppmXX87mT27s07WvX3Kurbty9HKZVngoLa+fPmc5pFvSQw8g4AR1oeKfLadWtTtCjRnOknK3PI3rx7Q1u3baUli5Zw9xYWaoDq1K5DHTt3pPj/i+9ip6zuQ719ffPmTZo+bTqNGDWCnj55yp+NgxuAWKmSpRxt//SJQuLTgFsj5mv+HAqhW7O0csVKGjt2LMWK5ShPELFnIrZLC4xkxMisZ/Hh9d546BIYiaXSXr54ST169KDhI4a7OC4AFYSMlZSGXQ5L+RD1JsbPV69dpWa/NeNTvhI9ypEjB61evVqX18NIPUV0SgIjVynaKbP3795z6qxhk4ZcD4QVLVo0ZvlFlAg1G2qdsurEjMAk5nGBPK//gP705Ikj5YLp7ej+QcRKbScCc8rWqnz0nLyRzKzqgd6eRN1X1SpVqUq1KoYFy9qiZnVLPGrL5i6YS5s3bnZ+TJGiRWhg/4GU6YdMulFsu2UGuaCurXmz5py2VaLqsFMN6jegiJEiOu9NlPnaHTA6cfwEUwygpMGbwMiKzhvZXrv/LiNGKonKiJFn9RIxXkYnCDiKFq1a0ML5C501H02bN6UeXXtQ3LhxnTdgJRwtYnzVRhs/o1gbIeuePXs6nVj27Nlp5syZXIdiZonIRwIj7wAjOIxFixdR29Zt6e49RwQyb968NHTIUPox848MthXZq+/AW3qG+0FhbZeuXWj3rt38kQkTJqQJ4ydQseLF3Lb1i+ibr/TMbievfDd3NsKulC2AUbWq1bg2UQE+ZgkZcXiDDfDz8+OaxIgRIlKz5s2oc+fODLb1wJ/y/azolBGYRE3bqNGjuED6+bPnrD9IEzZt2pSiR4/uTBXqcR25G1ui1+m2Y/sOGjdunFeBkYwYiezyALpGxLgYOXl3G91spMNoU5i5DxHjYlXk/pUZeIlatWxFM2bOYFCEjhEYGgAlGB5fOCwtMOK03rt3tObvNdS2fVvuNsIqUKAAFyJq0x+eZCciHwmM7AdGkPv8BfM5LXvr1i3+gAoVKtCwYcMYjGBP6EVzrTp+EQCOa+BQ0RXZrFkzWr9hPd8Xut/GjBlDJUuUDPS1bFblY9WeidgukfTj4MGD6dy5c1SgYAFLEaO3r95ybZrfTgcoihM7DvXp14fpGMKHD/8FEaodUUgRmcF+omO3Y8eOHNnBQuSqSeMmDNb8GzECgFr651KaNWsWd2uK2DMzvkkNHK36IF+9TkaMVJKWESPPauefjYJU1dChQzkyg/cBKOreszu1btmaQoV28AkFFDBSTnhbt2ylOvXq0PVr1/lWSpcpTTNmzOAiXZElIh8JjOwHRtu2b6NaNWoRCq5xGi1foTynrb6J8o3zwwICGCkfDuqJ2rVrE0ZTwNEmS5KMli1fRunSp7PUYeQrPQuqwAiT41HX5W7wq6fhsB/efmCQvXbtWn58iGLDbqH20V2zhx22SwQYse348JG2bt3KbN7Xrl3je0R6tlbNWlwn6d+I0dw/5lL//v0pY8aMXgNGMmIk4k0C6BoR42IWDcsaI/0aow/vP3BRao3qNbhTBEXWKFBt0bIFhQ3j4BCyw7iInOTVBkgLUuC0/Hb4UdnyZenBgwdc3Ni2TVsaMHCAMxXjSV1FdEoCI/uAEeSNk3P+n/PTubPnHGC2dGmaN3ceRY4S2bB436rjF9EzbfQDtBG1atei9esckaN0adNxqg3UAWZrLnylZ1blI+rktXK0K2IEYJQjew4hUkR1Ogl1zFv/3UpTJk3hZ4QUFYqRkZJTO3OtX7DDdpmRGcDRv//+SwULFeRoN0aMVK5cmUqULKEbIVPPSePPcVN8DSC5bds2avJrE68CI7P6HhAQIVhGjEQEKWJcJDAy78T0ZHb06FEqWbKk84QzeNhgjhSFCR3G5ykOT8BI+babNm2i8uXLE6ZyI3SO6IP6xOhOv0R0SgIj8zrlTmYvXr6gShUq0dp1jtM9Uifo/kIbtRZsB2TESLkXtHpXq16Ndvnt4vtr0LAB13OEDxdexGQ5r/GVngVlYIS5du6YotURIzVIwFiPYUOH0dNnTzm1P2LkCGrYsKFz1IvyAAIaGCn38cecPxjEgB4CB0wQi/6Y5UfD9KEek7cynw2Aq0kTCYwkMFKZJJlK82yfRQyy1miAjbpO3Tq0fPlyfnOEfMeOG8us1XqnJOUOrBQwipzkRYARTmFjRo+hrt268rw2tOSCZwmEk56WiHwkMLIHGOEZTZ0+lVo0a8GdOimTp+T01PdpvxfivPK2nulFP/CZAEXlypeju3fv8kkfqYuKlSp+wXEUGPQsKAMjRIy07fn8fT61tat/xu+ePn9Kw4cOpzNnz7DoATLAhaQQNXqyLb6OGCm6gfKEXj170dBhQzlyhKHZmHmGiLzyPdXf16nzqtZ+tYxw7bZ/t0lgBD35qH2qps4ugfNika8k4sRkxMi8E9PKDAXMzZs3Z4CRIkUKQjTmf//7n/ONfX2SFwFG+A7o/EDHB+oNsJo2aUojR42ksOFcx4eoJSSiUxIYmdcpPZmdOXOGihcrzuMZ4LzQYlylShW3hda+1jN3aSGklf+Y/Qc1btqYKSJ+/PFHWrp0KSVOnFjYmPpKz4I0MMqRw5Q8//77b1q4cCGD7EyZMtH69espduzYXxRaK7po96FO7/1EDnpI0SLVB4JRrKqVq1LJ0iWFUv96AkLEqHHjxl5NpckaI2HV9P2FIsZFAiPzTkwtM5yKCxcpTEcOH2FiMjDHVq5a2eVNfe2wRIER7gsU+eXKluMxIiB1+2fDP4QQvbslolMSGJnXKa3MACjad2jPUT2s6tWrc7pTe7pXH5B8rWee6mUAumvWrEkr/1rJ99+7b2/q0a2HcNTIV3oWlIERKDdcDi0emK9v37nN0aE7d+7wXLM/l/5JhYoUcmFFD4wRI0UPEOXB8GKMLAG7Ozji0I2pLL2okTsbJlNpDskEy4iRCMwSMS4SGJl3YmqZoS25Xbt2HOZF58SaNWucIzecm1Zn1IdVgyxywjIDjHB6HDBgAHfSYdWsVZOmTpnKdUd6S0SnJDAyr1NamQFolyhRgm7cvMHz7o4ePkoJEyX02EYdmIARvg9YuTNkyMD3jDl9GzdspMRJxaJGvtIzq/tQvcfM2FBvF1+7Y76eP3c+N4dg1a5Zm2bOmkkhQ32em6hnM/S+o9qmGYFykUYdEXuGa968eUM9uvegIUOH8C2g1q5e3Xr8HZTaIW0KUY/DiIuvZSpNAiOjjWhmU7vbKCIbwKohMePkRcCi0TUiBlmRGbrPYPgvXbrEs3f+WvUXD9ZUnFxQAEa4xwf3H3D3x+HDh7nTCeAuT+48Ehh9ArSKIPR0w0if9ECiyO9atmpJY8eM5QhLn959uBYMP2v3q5Fzsur4RR2W+vvryadZ02Y0YdIEvqxn757Up1cfEZEJtVHryVHEngVUvYyIbXGnG1qhoStNW3ztjuDx+ZPnPNoDBIpozQffVMYMGZ1vGVRkBjuL+X93bt/hw0LnLp0pScIkLp157mgK1CAJA3J//fVXr6bSZFea0Da3/yLt5tb7BJGNKLIp1I7eKggKjsBowYIFVLtObUJNRdGiRWnFihU8ZTyoASPoAIgCO3XqxPfeuEljZi/Wy5OL6JQdDiuwRT9EHZbVfah+/yuXr1C+/Pl4mCemmO/du5eLTq3sw4AGRhjBkDdfXnr06BETiR44eECIM8tXemZVPlbtmdFBVVTPAIxwCHMXFXEOVP1ItG7DOpozew6DTYwHGjVmFIUK6WBJ19MpIz0LKJlh9iQGYQ8Z7IgaYdgsSE61rNd8fwbt+rBxksdIBEXYj10C/B1FjIsERq6PSVRmCO2iEBaTmjGwc+GChVSmXJlA0S2kNtruDK32e965d4dSJEvBQyRTJE9BGzdu5NSNdonIRwIj8zqlltn48eOpVatWXCT7W9PfaNz4cULEe4ERTL57+47b91F8jfTs3HlzqUL5Coa20Vd6FlBOXg1KRMCSVmCiESPYqd/7/84cWOAsgr3CkGGRiKAe+FPuw0pHrR1g8sL5C0waipEoKObv3q07RYwc8Qtw5IkhW0aMHE9R1hipdpXW4EhgZN6JQWYYzpr2+7RM5vjDDz8wzwxo9UUjalYNslmDJgqMcF3denVp9qzZ3GKNE2bValUlMPKwdwy9+6cLzDh5XFuyVElau2Yts1oDUBQqXMj5UUEtlYb7BRkldAtAD3UhGJdjtMzIzOyeCC6pNBGCx5vXb1K7Du1Y3IhCAhhBr4KyzIoUKcJDsdGy36ZdG0r/fXqOnClpNLatkuDRaIsFT2AkEgQTMS4SGFkDRqtWr6KyZcryi1EPMnLESAcK1ym09vVJXn0fZoARZhSBufjN6zfUvGVzGjPK0RGlXiI6pfeZInqm1mlfy0zk1K733Q2tzyfGc9H3v3v/LiVNnJQJ7VKlTsXDWaNGjRqkgdH1G9epYIGCPNsrVsxYdPXGVQof1jPho6/0zOoBRW+vi4ANUT0wqlERHQmy8Z+NNH3GdNafUSNHMRO/nn0w+l1gApNjxo6hdm3bMdB2l04zihh5m+BRtuuLWMYAukbEuIg4LMXRmXH8IgBBxJBYdfJWRS4iM3SgYdjivPnz+GP+2fgPFfilQJAHRmjpRVEmKAjAwwRHprSHK/IUkY8ERtbB5Lr166h0qdLc5dixQ0caNHiQx9N9UACTuEfUgqAGD3v+0JFDlDH95+Jfvb3qKz0LysBIL2Kk7koD5QO6Zvfv388i3rVrF2XL5qDiMGt7AxMwAkFlrpy5eKQReOPQnBAiJGJEIZjwkr+fp4iR7EpzyCg4EjyKOH4R4yKBkXkn9ujxIypTpgxt/3c7c2ns2L6D4ieILwSMcMrZvn27c0K68umY9Iz3xDBO1PfAMWKFChWKa5msPic9kOLud5ijVqRoEcIpM0aMGLRjxw5KkyaNi4BEdEoCI/M6hVdA/ug+GzxoML8BgHe1qtVsAUanTp+iQwcPfWE20DQA3QO3C4j0lJU/f3767rvv+J/udM9M9AOdaehQw4KzBiGqp6iIr/QsKAMj8Bip2Z+VQmwFHD1+8pjrizAw+sdMPxJAd6zYsdwCIxDUArxCD9UrderUXC5w6tQp7lxVFmxfrly5hOye8hrtgVkEoGn1BPeZOXNmOnHiBE8XGDx0MEX/JroLKNKyXav/LXmMHE9DAiOVlssaoy98g2nHj7bRXLlz0a2bt7j+A2RpIB1TjKzamWh/B6MDRmOwzvbs1ZPZp9GtM236NE43oGapX79+NGLECCpevDgX4f78888+AUa41+49ulP/3/tzpGjxksVUskRJ0/KRwMgaMEKhbK1atWjx4sUUK1Ys1hE4JE/OQzRidOv2Ldq6ZStPUT90yAGQJkyYQLVr1+ZOyp1+O+nn/D8z/USnDp2oRKkSzhSeHcBo86bNVLhoYXr/zlFnNHnKZK5lc7ckMArh0VBxKk1D8Kh9wbWr16geB38+AAAgAElEQVRLty4s8/LlytO8efMoXPhwboERDmMY+jtz5kxCxy0iTuDSQjMAQBDqKqtXq07Hjh2j1q1aM+cZIjYids9OYATd+LXprzRl8hS2UzhMJE+W3LNhV/1VAqNgDIxkjdFnTbda+6G3k0QM8t49eyl7DgfrbI3qNZgsDZEdMwYCnzNkyBDq3as3xYgZg5YuWUo5c+XkvHmnLp3o3u17DI5ixorJ7+uLiBE+Z9KUSfTbr7/xZwIgdenaRQKjTxIwo2d4jljQCxGdwrXotClUqBA7J3TerFu7jmfX2QGMFP0BAKpUsRIzII8ePZpHwoAkDxPHMZNt0eJF9P33n2exedI9MxGjixcvUqGChXi8SanSpWjRwkVuSUT1gLXo70T2SWBKC4noBg5T0Cc1kAQwyuFmJIgSRTpy9AgNGjiI9RBAYvy48c697Emn7t+/Tw0aNKBVq1YxJQAiTYgqItUOIF2mdBnulkT6yh3gEbWFViJGkBlsY4cOHZhSBPcKcl31cseErcxKkyNBZMTIo2MTMSR6xtHopBqca4zWrl3L0Rysjp06cupDK0cj+eC1L1+85In2K1au4Jw5CCJ379tNY0aM4a6w2HFju23TNguWRJwY3hPzlFAPgnA1GL3Bb6ReIoZcz4mJ6JmIzKy0CVs1vqIycxHQp39cuHiBo4AI+f+U5SdOS8GI4z2V76B9/6dPn1LiRIkJqdqcOXNyZ1qUb6LYCozgYGdMm0FNmjbhOVnLli1jWobKlSvTxHETKeMPGV1msdkFjFC3VqJkCdq/bz/9lO0nHj2jDFnWk5+v9Exx4Ea6Z5c9E9Ep7Xd/9vwZDR48mIcIAwzheXXs2JEPZwqHj/r/lbSR3y4/TltizZo9i+rUriN8wDp29BiVLVeWAGgxxLVDxw7U5/c+FIbCUJ++fSh0mNDO9xIFQXrXWd2b6HREowhWuYrlqEqFKrqpNC3PE2QjI0aOHSdTaSrLI1Npemb48+9EDPL8efOpRs0a/CIMYEUdiBVgBKNw4tQJHhR64/oNZmM9efIkjZ8wnlKnSu1QXk2Xm4ghUb9OD6S4+x1+f+TIESpWrBjXQNVvUJ+mT3N0tChLRD4SGDmkhUhiq5atmBsqQYIEnHb9IeMP9PMvPzMAihQ5kotsUeMTJ04c/h1OwACpmL9nZ8QI7/36zWuqVKkSrV61mnLnyk3JUiRjbpuGDRoKO06zevD0yVOuodu6bSv9L/7/6PChw5wudLfMvr9aP/X0X28vKa+xArat7k0rwAiyQAF1mbJlOH3/XbzvKEy4MJzOT50yNSX4LgGFixTOBSQBAKz+ezVTJWAhIpg3b17h5wsAvWjJIqpRrQZFiRyFmjZryjVo6GzDTMWAltmff/7JOoxVtmxZqlylsmzXd7ub9P8ggZEHxyZyklccnTvjInKasmpI9IyciHExqSOmHL8aGCH1ULlSZcvA6P2H97Rw0UJq3KgxvX39lgsJW7Zo6WSdDkhgBN4T3Jd6+cph6emUogtmT/ciYFJEp8yk0nCvqBmaOm0q+e30c4oQUSM4lgjhIzBbesZMGXn6fKpUqXhkAwpdsQBOV69ebRi9MZKFnszwu4uXLjJQu3LxChUpVoT5kiJGiCjsOM3qwYuXL7jOBXVTWOPGjWPCQQmMPn5RhO5OtgADy5cvd4oMOgvgjBRb0mRJWXcSJUzE9UDRokajv9f8zbVCWDt27uCotBl7//LVS2rTtg1NmTSF4n0Xj5YtX0bZsn7uajPSPRG/YHVvAlgXK16MU8IFCxekhvUaunAZGbXry5EgwTRipM2T6xkYEeNlZqNIYOSQ8vz583lyOBbmDqF2wmrECK9DRAHt/0ip5c2flxYvXMxpjoAAk+j0gMO+ceOGVWwpX2dCAqFDh6YM6TPweIIsmbNQsxaOzi0FGKl1AD/7R8+U21Kc0YjhI7iGDHP+FixcQPny5jPlOM2ASfAylS//GRiZEJG81IQEvv32W0qSOAllyJSBbt++TStXrORXb9+x3TQwwuswniZL1iz05MkT6ty1M/Xo2oPChA0T4BGj48eOU9FiRTmyjQMceInMEDzKkSDBFBiJ7BUJjESk5HqNiMzsTKWhsHLjpo00cthIun33NrfDNmvWjLuHMEIhICNGBQoU4HuRy5oE0GHYv39/On36tPMN0L2IiBG6aDAh/Pt031PGdBmZNwqdY0qXj7cjRiiwrVevHncsgYcLY2DgPAGSjMCYAtDMAKMXL15QuXLlmLEYUbOpU6d6jBhZk3jwfRVSW7Nnz+YoorIAqlEUHfWbqNxN+L+E/6NkiZNxwwaif6hZ9E/ECF1pAwYMoJMnTrKOoGtt2rRpXI8W0Km0fXv3ccfc/Qf3uduxfp36MmJkUv2DZSpNRow+a4HZFIcn/REBRgvmL3DWGClcM1ZP8qgZaNm6JXVo14HevnvLdQAoSoVBA/W9r4HR0SNH+SSG0yZqjKZNneYiLhH56DlOkcikUWhecdhG11mRmRknL2J/AHhHjxrN9Adwagj7p0uXjqMy6dOlZz4ZpZNReT9wWCl1N2idRyrEGzVGuDeQR6ZImYKdC2p/UFuGIcJ9+/bl+7Ka4nAnxyePn1DpMqWZwwuM3rv8dlG0aNHcitJXemZVp9TgUUS3rYBJtXDQ8FG1alVmRAeFAxo3EKlOkjwJxYwek0KECvFFjRHGFKGJA+uff/4hHHTM3Ctmig0dPpSWLlpKPfv0pGFDh1GmjJno77V/U7xv4wVo8TXSigBoWFZqjGTESEaMPDo2MxtFzxj453cixlfv9CrixEScl941IgZ504ZNVLBIQX55+w7taeiQoZZSHKhBadCoAZUuXZoqVajE7zFg4ABmckVx7tr1a538HFafkxmDjGvBoQNCSayOnTvS4IEOskFlichHAiOis+fO8uk+X758lCZ1Gp7rZCRHdKUlSZKEST7RlbZmzRoGyXYWXwMUgafm8NHDNHzYcAobJiz5+fmxDuJzMUurZMmSzho35Vla3YeKvgBoA4QdPHiQaSlARYDImbvlKz1TvpdZsK1n90TsmYjt0n73/178R7Onz6YMP2Sg9GnTU9ToUUlviKyW4FHdlYZGAKTrRe0ImkAwY23ihImOTslHj3h24ob1G6hixYq0cOFCFx0RqSeyU2aIniHiiVWxUkWqWL6i7Eoz6fRkxMiDYxPdKGYjIiIbRcSQWDXIJnXElOM/cOAAZc2alV8DwjMYHYS19Ta+u9/h92iFv3vvLp/Sw4dzpM2QfilYqCCBK6lqlaqccogYyVxRrPozUdCLVA66opCu8QRw8DdMckfxN9agQYO4LdjIoYs4MRE9M3JOVp2YiJ5ZcViedOzDxw8UMkRIvkREPrgOPEZIoaGDCNElRAnQ5m8nMMJYiJ69ezKPUIzoMfj+ENFCyqR37970fZrvCTPz0nz/mfHc3bMzI7Mzp89wxOLmrZvcBo50NFLF7paozLTXmdUzqzplp5M3kqPedwIwAseQmtFZkaXC4XPq5Cnq268v/7pRo0Y0cdJEZx2OJ5168PABU3WAkgSNJYoO79mzhwE0bArIFdEur8wEE7H3apm9fvWabty8wYALlBbKZ6iv8bR3hgwewvVx+PwmjZtQ3nx5XVRJzQiuZcHe9u82kjxGMmLk0bGJGBI9pTVyYiIbRcRhiW4UrXHx5LQ8/U3EIF+7do0wMgEcH78U+IW5YDCxWs9Y6v0OkaI169ZQzRo1ObXwQ6YfXF6LIYlo8w4TOgyPTgBviMKsjZQHnCaAmNGzg6NduXwlde3elUaMHMHEbMrS+574W+cunZmXCRGOZX8u4xEh6iUiHz2DZnSvah1zJ0erTkxEz4yckzsjLaJnojJDTUe9+vW4xRqDY9evW8+cP3YAI4AfFNY3aNiAHR6ikuo9DJ0GAzsW0niTJk3iVBs+G3oeNVpUihnDUX/kyWG5k+OGdRu4+w0LhHx4f+UwoSdDUZl9DcBITz4izNc3b9xk8AB7A1LNhQsWOmcfutMpFFl379Wddm7fyUzpCtcU5Ax7ggL6devWcRoUkUcAeTCn40AHripEPNXrypUrTFKKa9T7et++ffz6O3fv8OQA9f7X3pueToEhHkzekSJGoh49ezh1V2Q/Sh4jh5SCZcRIRAFEjIuIw9JT2q8ZGCHlUa58OcKYAxgORJCSJUvmsvHdyQepjClTptCMGTN4CGK27NmoX99+zteDZRaMxGfPnOX3w4kIdUfdunXjtAdA0oSJE/hn0WeHkSKt27Q2BEZwnji9AXyhBmbP7j2UNGlSF1UT0Sk9xylyr0Y6FdyBEXSjZ8+eXLCNNXPGTKpTt44twAg1PYgeYBwNABAca6lSpfi9r12/xgzsW7dudT5rzMhDlAHpr86dO1O9BvUo3ffpLAMjsC43b9GcXw8KA3AmeVq+0jOrOqV28iK6rbcnzPxOKys9YKS0qCuDVJ8/f04DBg2gSxcucSQQTR7oWlPfu9q2o7ga0RewowPIoDsVkUTQAQC0g20a0USkXLEwTxERJDRooCYyb568lD5Depdb7dOrD7Orx/nWwc+lPjAjGg52bfyn52PcyQc0AhhCfO78OT5AgOIkWpRozlSakW+UwMghIQmMVJpi5YSlp7RGTiw4R4xgQOrXq09/zP2DJQuGYiWyIvK9lceBa0XliI4lGJhtW7dxVKFF8xaUOHFit0ZOfcqqWLki1a5Zm42YsvQcz5WrV7hlHB1L6TKkY5bicGEds5U8vU7EiYk4DyNZKIbV6DrtMwgqESN8L5zUfyn4CzsijGYZO36sx3ofI1n4R2bQ82HDh1GP7j2oStUqVL16dSYjdeew3OkBADciDXCAeBZHjh3hWhlPS0Sn9O7DrJ5ZlY/Wyav/bcbJi35Prax4JEj2HNyJpcd6DXCE54c5Z7t37+aXYyg0atdE71XvO2ptF7oaEblp37E9FS1SlOc6IpqjRAM9ASNEsECQaxYYHTtxjJsYHj18xPxfHP2kj86BunzfFOIL2SiyQioN7f2gyBCRv4hOqZ+5Vr4eFT0A/yiBkQfHZvahizp+ketEHJbeJhZJe1jVN9GNgrZjnKiwkK/GQE5l5IO7TaJ2YlYMMlIrLVq14JSImYgRujeq16hOZcuU9QhwZs+aTY0aN2Kn3LlTZxo4aOAXYhSRjx0OS09/rMhM1AmI6JTedxfRMzMyQyoDdUXoPkIUEnPT4saN6/Lc3Dksb8js7Zu3PMsPrfzoSFKWme906eIlrpvD8OXv/vcdXb18lUKFdswWdLfMvL9ZO+LffagGB+q9LnIfdumZXvH1e3pPoSiUS9v61n+30uSJk/mW+/TpQz169OCfRe7VnZ5p9yHSaGjYGNB/AGXImMHlkQK0cMQo7pcRI6vAaOSokdS+fXv68P4Dg/WSpUo6waHCZSQJHo0tkwRGKhnJiJFnhRExyLgGEZx0adNx8SD+H62xKG4WAYRqw2p04le/nxoYPbj/gEaNGsX1A1ojB0cKsIZQN1aFyhWobo26VKpMKY+ODUWxIIRDIThC4/i3donIRwIjV6mZkRleCfJQkIhGiBiB/vjjD6pQvkKQBkaYGfdrk18JqULUzo0aPcrQapuRmZ1O3gzoDMjIpLuIkbozDd8FdT8AETjsZMuWjTslwVVlp8zUwAjDj0eOHOkkiN29azdHZqDLWKhzzP9zfo7UWAFG0CGMr0ETQeRIkblzLk2qNC5gkJ+hp4jRtm3U5FcZMZLASAIjQ0OsXCBikHENDE3dunUZQCBsjPbRatWq+QwY2R0xunb1GqVMlZILLNFevmnzJi6alMDoswR8ETGCw0JRKkL90DGcxAGSlO4fbYTXCFhrT/eijl9xnP6NGGEYMQA22vNBRrhs6TIm5DNaIvvQDgBuVT56chQBG76OGIEbbfjQ4XTk6BHmxFq8ZDGVKumoLVPbPPX3UeTqTle0MvNlxAj1j5kyOSKXIEPt2rkrhYv4eU6cjBgZ7azPf5fASAIjYW0RMciKM1rz9xo2+sjl4xSE0xi6JNSGRdS4iDgsq6k0o4gRakBQAI7CbiyQ/w0aPOiLGU56jkj0dyIpW287eT2DL3r/7q4TUSwRnVK/Pzp1MNz1/PnzPMATA0SVDrGgBowwo6tE8RKEhoXkyZPTgYMHnB2cnmRnVmZ2OXmRfah8VlCIGNFHok1bNvEwaMgUA69nzJzhQpVgdm8GFDBCdLxVq1bc0YhVu05tLmdQaqzMjASRESNZfO1if2QqzbMrEzHIiiEBF0f2nNnpyOEjfBrGyV4pcPaGkwcwQmcPTn8YQqoYZk+nP9xH8RLFCUyv5cqUc3559fe8eu0qc6JgPhpqAQD4FG4RrbRE5KMHIswaX2/UywQVYIT77Na1G5N9Qg5t27alwYMHMyN1QAAjjJjYuHEjZcmSxSVyZRT9wL2CFHDxosWsRiCUbNuurQiWFCqKtUPPtE4+KAEjdLSqC6/1aoxQa/P6xWtq17EdPXzwkKLHiE4rlq/gTle7wKQSMerWvRtl+ymby+Djfv36caebXo3RrFmzCAzWSlG+Oxuh6NnJ4ycpe67s9OzpMx4nAyqChPETuhRZy4iR0Pbii2TESCUrCYzsA0bYsHP+mMMT6JEywLBFkPOpp5S7M7RWDPKN6zeoRcsWVLJ4SSpQuABP0la/v9bx44SFkQAwTll+ykJdu3alzD9+JlPD/SPUjnA0uo+w0O02fMRwbtHVWxIYfU5BiJogKzJDtAin4QsXLvDHAAxj2KyvgRE+G/UsSBej0PXHH3/k+xH5Tv9u/5e7h7BSpUxFm7ds5sJykSXy/l87MDLqSmPbQCG4Y2vlqpU8nBo1OgULFuRxM0jHa22GO7CkPuhpbRci5gC9V65d4fKCH3/4kfXFU73ltu3baOjgoQTSSNgnTLv3BIyQ4m/erDlNnzGdb7FMqTIMuj+G+MjgUHaliewq12skMJLASFhrRAyyegPj9FK4SGFuiYUxANcHeD3Up2m7oh/4XJzOYNwU4jVPwAjXoTgctSq4B4xgUEZTKN8TBJNopUaLPk6TmI8EAkl3S0Q+djgsu2TmST5qJ2AU/XAHBkQUy4rM8Oz6/96fevbqyR+BMR2gh8DAUPV38kZkUiszdMhhCCw4Y5Q2bKPvdPf+XS60RfEt1rix4+i3Zr/ppmf1ZGj0/u6endnIpNbJm5FtQKfSsmfP7gQ+6mJjBSSwzn5qY3/46CGP9wF4waFn1sxZVK26oybSDpnBxiBdCrukHKo8AaNnz56xLcM10CkUhHsCRqtWr+KmhKdPnlK06NGob+++FDtObJfvr/A3eWK9xjWSx8ixeyQwksBIxH/xNSIGWbuBly5ZykR8cB4AF9u3beeRCtpUl6dTl6hBNls06ek7oZalauWqBF4PLAwRxenNXbRIVD4SGLmqm4hO6ckMrMEgYTx27BgT7o0dM5YH+6qHvPoCGBmlOLQgBU4SEciuXbryn5C2wWwtvWJ+dxvTqszscPKinaWBARgJGzYijtgBEOH5JE2WlDZt2sRz0AK7zC5ducSjSQ7sP8BfFx23mDygPcyIygIklSBSlTxGWo8kKsEgfp2IcRHZFIrRFnXeotfZ6eStbhLtIzYrMxQuY+Ai+EEwgBMLbMFgLQZ7tDtZKL83cmxWjK/6M92BGaTZMDNrxLARbCjBUbNl2xaKFtX9xHMJjD5aMsYiOqUn2/cf3tOC+Qt4WCbSFaCDwL9z5c71RZdaQOiZXpQN3xXUFbVq1uJoZYQIEWjZ8mVUuHBh5+w4EbNqVWYi9syOA4qevEXsmV2RSRQhI7UaKbKj2UO9lIgJ3+OnVBp+RuQPM85273FE8WrUqEFjx47l8R56NsNunbIiMxw227VvR9OmTKN3799R6tSpqUvnLhQ2nCMN6G6pv7dWNvPmz2MaDERARfRMRKeU/at8ll3+SGSvWL0mWEaMRLCeNx661dOUlU1h9qRqVUHUrzMjM+S9MZ5jz6491LZNW6pbvy6dPesY5dHst2Y0eMhgdgy+TgvpGTntRp0+fTq1aNGC2/Mxhw0MtCVLlDQUoYh8FCMh4ijcGV9fy8wuh6UnQKsyw+iD5cuXU5vWbejevXv81uCiAUWEwnpuBKwV+RpdZwWA68kMw2IrV6lMx48f5/vt3qM7M2d7ikLaKTMRJxYcgBGiPRizUrVqVbfs17wPP6XSFH4jpNKGDhnKqXOs3/v/Th3adaDQYT7XBKmdvJ370IoPGD58OHXv3p1rOFEGgChk0uRJXYrOtdxN6lSaHjM4ygfGjRvH319kb4rolBYYKfQahgY1AC8IlsBIRJ7eeOgSGBFHWDCao027NnTxwkX6e/XflC9/PqbcL1OmDJ+UsXr26MmbOkxYRyGzHQbZLNjQbn7UrmzZvIVP8JgAD+AGhmsQ74ksEZ2SwMhVkmZlhmfk5+dHvXr3ou3/bqfhI4fTzGkz6dDhQ/zGefLkocWLF/PcKyPA40tgdP7CeapapSrPDsTCgOXVf612kvuJ6JdyjVmZqV+ndsCByclb/U56csOBBrKuUq2KIUhQg4O3r97SrD9mkd92P3r99jVFCBeBevTuQe3btnfaqcAgM0TicVirW6cu11SCg6l23do84Fjdiaf+bqLt+mBx9zYwkhEjM7vdx9eKbESzaPhrBkbYoDgJDx02lCfPI8yLQuthw4bxxsVmXrhoIdWpXYc3MyIxnTp3orat21LESBEDHBgB0KFVF2NF7ty+w9qILjQAI9ANiCwRnZLAyDowun7jOnf4INSPYZ0YVoz02blz59gRnjh5giOQOXPlpCWLlziHgqrBgK8AuNoWYNxHxYoV6fDhw6znGTNlpGXLllGSxEl8mn4UsWd2yEdP3iKHFrsikwBGuXLl4mhiqDChGCy4a9fH316/e00nj5ykv/7+ixIkTMCs+IsWLuJnBTvVsVNH6tSxE9eyBTQwevf2Hc2dO5eL9fE9UVNXpnwZHmkUNlRYl++pBUlG7froxgPtRMuWLZ3f0+iZiOiU9uArgZGINwmga0ScmNmH/rUCowcPHhB4NyZOnEgXL17kJ5oseTKOviRIkMAJelAX0qtHLy4+RR0PIjK1a9emgQMHOnP5ijpAlkYnfispDr0TM+oLMAsNQA0dIVjoRsOMN/UsLiNVFdEpCYzMA6PHjx/T6lWrOUqk6FeiRIlo6Z9LebAv5I6OwabNmtKpk6f4AzAaAQXZmGjubk6fogve0DPoJuZVYdhws5bN+P+x0NI/dcpU+jHzj7qpCiMd09Mf0d+J2LPgAIxw8IJzR21gpCiR3AIj2CPMplv19yo6cugIxYkdh9p3aE/fRP+GFs5fSOvXr+cDHcBRyxYtqXPXzkwqqpWjr2T23/P/aML4CfT7gN/ZTgEUFSlUhCpUrEARIkX44nuaAUYhPoagyVMnE5pl0AVnp05JYCSyq31wjVZR9T5SxImJGBKjE4RVsCRywtJz8kYI3z/i18oMdR6Yy4Pc9r59+5wGAzUTkyZP4lCvGuDgZxA/9uzTkyaMm8AtqQxCypWnAQMGMJhS8s++Aka379wm5OonTZzE9wNjU7x4cZo8ebJLxEFEbiI6JYGRODBCUTX0CgSO//zzDxfIYuEZ9e3bl0/xIUOFdL4hCuR/a/IbnTl7hn8HaoX+/ftTkcJFnAWpdjgxkb2Juo/lfy4nEPtdvnKZ7wedPtOmTXMShOrpS2DSM6vAUW2XzNhQEdslKjMwQPvt9GMqB20tDdLkDx4+oG1btrFePXn6hFOa4AsC3xqGzb54+YIWLVlEm/7ZxMX9WOiuRcdW4oSJUblta32kkcyuXr1K/fr04xQa7C7sZKEChahytcrMDcd2hRy8RV98X/rAhebK0puV9urNKz58zJs3z1nzJmLPzDxf5fNljZHILg+ga7zx0K2CIKNNYUb5RIyLVZErMsP/o10akR4UuypRFuV9uX5i1WqOCOkBx1evX9GMGTOoS6cu9PTZU74meYrkbHSQcggXNhxvfG+c5JV7xKny0KFDTAq5b88+wukRnCGIYGHQo5oLSVReIjolgZExMFI4pvAcRo8eTc+fP3d5UdasWXnETOzYsV1SUXjd/j37qX7D+pxWw8IwTQxp7dClA8WOGfuLR2k3AIcO3L51mzp37swRLaSUsTJkyMBcS+iWUpaok9fetK/0LCgDI9w7CFuhC7FixHKmmGB7wKsG7h+QwiqrQIECVKtOLQofJrwTWKDOaMXKFbTu73UMRrBSp0nNnEdFihVhO6W2b07gYSHarecD8DtErHb67eRmkGNHj/FHwE4VK1qMB2CHC/PpHj6BInXK0EzEaOeOnZxCxIHDk35qdc+Mb1LLR9SmBtR1svhaJXn/PvSvBRiBrAytrBcuXaA7t+4w5wdOyFixYsWiNWvWEJyXeoNpNz5kDSbsRg0b0YWLDgZjLIAqFGbny5fPK8AIn4vuIHTMKUWG+FwAIcxDQ12ROvViZmP6ymHZ2Q0jEv0QAdt2Onno0uQpk7lm7fr160w6hzQCFtqI0Y0Grha1Tqkd1J07d6hGzRq0dctWrmfDSpIkCfXo1oMqVqnIYMk/TsydzJDymz9vPg0cMJCu37zOH4HoVvVq1WnUmFEUI3oMF3WyU2YiuifixOyIqGn3urvnpJWj3Xo2Z84c2rBhAw+Gff/xPZ06fooWLFzgYm9wb0j3o809WoxoLhEXRGA+fvjIhf04yKFkAAsR8RIlS1CXLl0oa5bPds4/OqVnH8+cOkMjRo6gadOnOfUGka1adWvRL7l/YWZrLf2AXrRIYb/mz/hEUaCOGj377xmNGT2Gjh49aqif/vWRWl0wY199ea0ERipp+/ehfy3ASHFCt+7c4uLpdevXMesqTjKoIUIuHg5BWVqDrPwb/3/t+jUubkTaAQXQWGg9LVKkCJOVZc+RnRmNRWTrycljEjqKX2fNnkUgMUNLrnIfINnDSQkcOD/C88MAACAASURBVKFDhQ70tR/BHRjhueB/jx4+4o5AcP2ggB/AAxw1gwYN4n97crjPnj+j8ePH09jRY+nmrZtOh5YmTRpq+mtTnpEH7iP1jDU9h27k5JFmQfR09crVNGX6FKakUFIvCRMmpPYd21ODeg1cqCnU+8JKIaoICFL2qAjwdfe9ld+bjdwaycwdQLMbGKE4uWzZspQ3X146sO8Arf57Ndc2ale7du04vRkyxOc0lJohG6m3e3fu0bwF87irEFEcLPAkVShXgQe2/vTTT1yL5F+ZIV2M8oSFCxbSir9W0P17n+0UxomgnoiL9kMC2jhGmqiXO2ZrT9egyzN+/PjUsWNHCYw+SSBYAiPtqUcPaYoYF5ETlmKARI2q6HVmDZqeIXT3Oz15iPxOLTNwx+CUhU6GIUOG0G+//UY//PCDk8XX0/1rDS1qe0AAidPRkSNH6P07h+FBdABTxzH7J3e+3JQqVSoekKiEsD0VX8M5wZFeu3aNSdtWLFvB733v/j0nIEoQPwE1a96MO+XifhvXKYLAfpL/GoARgE2bVm3YOXTs0JHWrllLN2/fpC1bttD/vvufECMxgPbBAwdp4OCBtHnTZmdKDid+cB0VLlqYCvxcgGt/MMgTtRpGABy6gfQYmNEPHTjE0dEtW7fwkGEFECH6WKRoEZ6/lz6do/hbxN6I7EEz+9zKQS84RYwgKwxh7T+gP9WsUZMeP3rM9CH7DuxzRhJz58rNB7DQYUN/ES1Sd3HhZ9Qd+e3wo/X/rGe7oiyQQMI2VapYibJmy+qwU1GjM/+Rkb2HzmAkyflz53k2GqKhiJTCdikrTpw4VLJUScqeLTtFjhL5i/vkz9CJBKk5jNxFls5fPE9Io82ePZuj/eolorNmfSTeX9YYie70ALjOGw/dyKgqX1PkusAMjO49uEedOnQiTLSH0UFdDrqEpkyaQkWLF3UxBmaAI6JHfy79k6ZPm05nz511RpDwHuEjhOdhm5gBBAMBllewZ0eNEtV5akL9ANq4MVwUHDd379yli5cuOgnb8D6IEHwb71vuOmvUoBGlTZf2i40qgdHnQk2RfeIfAK73/kjVdujQgebPn8+F15hbVb9efT6dV69Z3aX+TASAP//vOW3evJlGjxxN+/bv+6JmKUWKFHxiBgjPmT0nRYsVjeLEjMOncl4fiVCk/+DeA9q4eSPdun2L61OUIbbKvsa8vew/ZacWrVtQoYKFKHz48B7BdmDXM8WpB9WIkSL8Jk2a8L4HmAUwwoEIvFI4ePX7vR/FiRVHmAgS3VuYdbd161b+78njJ06Qhc8DcEmZMiXFjhWbOyOhUzFjxaQokaI47RSA9eMnjzmlj2gNdOv0qdPOZhQFPMSIGYNy58lN+fPkp9hxY1OoEKF079MqMHrz6g3NmjOLunXtxsNztUtk71sBRlaipL6GCMEyYiQiRG88dBHAY3SCMKtoVvL0IvLRuwYh5VcvXlHT35rS2rVrOVJUq1YtNjpz582lihUqGqY41EBJVxYfiUkgUbg65485tHfPXj6Ji0QBPX0vpPkSJU5EDeo24KLF5MmSB9mTfHCOGKGQH4Z6/ITxNHHCRKpXvx47ntkzZ1Pt+rUpfFgH2BDZJ1qHjtolRI4WLVrEaRWcypW0iNU9Ad2HAwNoQ+MAyEzV89qU9xWxN6L3IPpeMmLkkOjt27epYKGCdOL4CapSqQrFTxifxo4bywcjAA+9Li29YbMuhIkfQ9Djp4+5kBvdb6CR8K8uKQc31MPlyJmD65e4wYBC6HaaGdUOeYoYvfvwjsaNGUfVa1Tnwm69JaJnIvvQnc0X1feAuE4CI5XUrRgSPSPtqxOWGlgo9yGSp7eqaDjloD4DLa6g3K9UuRKnHvDf23dvKUzoMJYclnbjKN8Lhgb1G6gxQUoErKzXrzmKWkUWToT58uajVGlSUfXq1Qn1JWHDhHXpZBLZ/CKfZUb+VvTMSKcUmRld5yn96M7IieiUHdEPRIratm/LIGjipIlUr249Z60awLEyvd4qMFK/DjVmSF1At8B9hA5FpYHA6HmHDxeesv2UjfWqXJly9FOOn1wKq0V1yg6ZmQFeIk4suKXSoFNIaYJjDYADg4cTJUzEEUSMZwkV2kEAqYAIT0SQetcweeSH9wy+Du4/yBHqM+fO0MMHD43UyPl3dIMlTZKUO3MzZ8lM3333nXN2ntKC767bTF1jJNqujwgo0suo36tfv77b+xTRYxGdksBIWBW8e6FIdMEbDz04R4yuXb3GRYbIf4Pzp2y5ss7CVbNpPyPnrefk4RhRi4T02I2bN/i/61evczs3mLNz5sxJ8b6Lx+Anfrz4FPe7uMxDhMJtMNbiHv3j+EU0VkSn9ACUiHGxIjMRfRR5dr4ARnBg7dq2oyVLl9DgQYOpUeNGLilOb4FJOLVXL19x9AjpsavXrnLNByIBf638i9MgOXPk5AJeDBFGBxOKtlFXggJwNe+WGZDiDkgHJj2zCrbVBzYR3fbPocKTvKBT7du35xExffr04YHDlStX5nrCXDlz8fPUdnFZAUZ4D65H+kj09v1bQqPHo8ePOK2P/xABP33iNB07cYzr2VA8DTLJaDGjccot8jeRKWK4iBQyTEjmUHK+n4qbyC5ghIJ0cDyhrqpuXQfPnLslYs/MPF/lc2SNkcguD6BrvPHQRRyRntGwakjUrzNjXMyKHGHixk0a04kTJ2jqtKlUtHBR5+ndWw5LDWTcyQxgCfwjOAmCeVvEyXtTZiI6JYGRq/ZBZkiftW7bmlYuW0m9+vRi3iFl/II7sCFikP0LJsFSjWJa1M6pT70ieuYLMKmWpIjumZVZUAVG+J6oJ+rerTsXMwMUAQhAp9By36BBAy40Rqrqm2jf+Dti5AnIKIAGthODs3v36e3oKlOlx/RAj3Z8hx3ACNGsjRs38vgQZeyHJ19gl06p947W/pr1Rb66XqbSVJK24uT1DKaRQRYBUCLG15tOXhELGFcbNmhIp06d4pMG+Ds8GWSzxtc/9TISGGladS0Qy4nomTedPEARus7mzZ9HA/oPYACOrjGjz/SFnklg5GB39pU9M3rm7g5/Wnv08P5DatK0CXej9ujRg1Oyap26e/curVixgtntUSP5bdxvmRPIaKaau1RaYAdGaD44duwYnT59miNoeoXWeoBDAiNfwbBA9DneeOgigCeoRIwgH3SfVa5YmU6fOc3znUCvb2S8fOGwFDWSwChoAyO05Hfr1o3r1caMHUONGzlAkV1708ihG0VEJDAKWsAIzxsdY61btaZ169bRnFlzmK9K4arS2i7UGY0aNYpry8qULkNRY0Sl0CFCO9Nrnup3zKbcTp04xREjRK9AFaGtHdJGhJTP9k9k6eP7jwwOQaRbtWpVrieye/ajiL2XEaNABHyMbsUu4xtcI0YP7j+gEiVKECJGYJBFV4ddMvOvw1IDo4IFClLiJIllKg1cJhZO9wEVMUKkCLPOwHCNVFXd+nWdhdaBRc8kMLKmU3qHP1/o2bkL56h+3fp0/MRxWrRgEdsspZ7Fk07t3buXhg0bRuBmQw1ZieIlGLhoeYyssEorrzl58iQNGjzICYyMOs3889lgXd+/dz9HiUqXKc1zKK0su/ahBEZWpB9Ar/HGQw8uESMUoNapVYdOnTlF8+fOp/w/5xdubRc5QUhg9NF0PZRdMgsMXWno4GndpjWt+XsNDRo4iJr86uCZUZZde9O/MpPAKOgAo3Nnz1HDhg3p7r27PEIjR/YcHov3tWk5RI2ePHlCCxctZH4hrP3797uM/FDAkvb/ddNQn4CVcu2tm7do5aqVVKFCBS645s/XXKMGY9r3NLoWjNkYrZT2+7TcIdyoUSNKmjQpxYwZ07KHtWsfSmBk+RH4/oXeeOjBARhdvnSZGv/amI4ePspDLzG7LFRIh9OyS2b+dVgyYuToJFHL0SgtpMgsIIERp2fv3aOmTZvSoYOHePI8ajyMCq31dM8XAFwCo8APjKAH+/ftpzZt2zCwwfxDjPgxSvmL6BQKphUKB08RL5F9iHvEwOqZM2cyM7aIrzAbZUObP1iyPXWamfG0dtl7CYzMSD2Ar/XGQxdRdsWBgbQOTM0YjokN/ejBI/rv1X88Hwp/CxkqJHOjRI4YmaLHjM5DTjGLBy3C6pSJdvOIGAR3ogfNfeOGjenI8SM0eeJkKlW6lMuldslMAiPvRowgX7Tl4hSJdmGkRTEdHD8r+gHuFLDxQrcwZiVChAhOWgMrOqWnG2rlwd/x+WAhBmnnqJGjqHS50gy6RXRW+/4SGLm2WXtjb+qBbfwOugXqDLShP374mO2YMmoHkT9QGWBQL6gOYLcw+xAs4Eag3KwewE6CtLF06dKsx2PGjOE2fD1gYJd81E7eTOMIRtmgNGHnzp2UKVMmrwAjd4dXq67WGzJTdMrqPfnqdbIrTSVpK8bXaKOoNw828ov/XhCmJq9as4pzwJcuX6KzZ87y/CV3C4AoVepUXLSHQYLIgePfKFQ1m4LQ+wx8bzjPSlUqMdndpMmTuKVTu+zaKBIY2QuMIE8GQy9f0YmTJ2jp0qWsU+B6QjrA0wLQxow7zB8DxwqMN8atYASLmRlfnoAR/gYn2rx5c1q/fj2nOkqXKu22KDaw6JmMGDkiRiBahW6Bh2fdmnV05OgR5nsCKPFEihkpYiT6Pu33zDSd9cesPD+OSVY/8Yqp+WxEnrna8XOk6MB+qlKlCs+4W7R4EaeR3C2R9xcB20b2Xg9MQoYSGH1uFLErouVNkCSBkQ+AEbqnMBNn8ZLFtGTxEkK7qH9XhvQZ2NBUqVyFMmbKyLxCIptf73MRpSpevDiDNAwTxGR7dwDK6FQnYlzsBEZfO48RBqWieHThwoW0csVKun5DnBncnQ5idlixIsWYAC7jDxmFZsl5AkZIn2HIMDhUMDW8UOFCQkWx2oiTSGpBfSL1r5597cAIBzkQXS5YsIBWr1pNV65e8a/ZomTJkjHlR43qNRiQ43DnLtLhyZ5t2LCB6tapy3xEq1av4lmNnpaIbRSxXRIYmT/UqWWm3p/+ViYvvoEERl4ERs+fPae/1/7NaQNEh7RRoUiRIvGQQQxDjRI5CjPqJkuajIvysEnPnz9Pt27dIrQ1o3gPRIvqExocBcLUyKk3atKIihct7pxVpnwtoxQHpoLXqFmDo1gYKIjhl+6YSe0yLv51WMp3+5rb9aFLa9ev5Xliu/x2faFbAMpp06Zl3fomyjc8Jw7DM0OGCEloDT57+izdu3OPnjx9wi3OmO6NFIl6IR2SJ38eavFbC54BBl0z48Rw7Z07d6h5s+a0a/cunk+Ftmj/RArUeq01slrH5l89+1qB0fPnzxlsjBk9RtduIYINgANQgsG53/3vO0qRLAVhliK6qcB5htQamKfBVH/m7BmXgdB4brB9aOoAG3WpEqUoTFhj7ipF99asWcMF+5h3iDpI6LXRsst2SWAkgZGRrgXav6sNorub9OZGAXjBXK/BAweT3y4/rvXAgkPAJkaOuVCRQjwtHrwSMBLKeAGtcVdqkZ4/fc5TvTGSAxwdJ0+dpNu3bjsLcPEeiJ506tKJsmbO6paZWi2Pixcu8gBBpFvmzZvHhdae6Nrtkpl/HZYaGH1t7fqIEO3YsYOnzkO3UKOmLICf1KlSc7Qn9fepGWhDL5TUhRpIcPrtw0d6/eY114vcvHGTjp86Tqv+WkXnz57nNJyyMHMOTqxLpy48ywk6YhQ5xGsRKWrWrBkXxw4ZOoTKly9vOfqk1T2R071/9exrA0asW9t3UN9+fTkKqdgtPMsECRNQpoyZ6JdffqF06dJ9YbfUgEH5GXYQh0Po0rHjx2jTxk3Mno/DmLIUu9W+Q3vKni37F/PwtFFC2KnOnTtzunfK1Ck8Y0xk2WW7rAKjrVu2cpp6x84dX32NkRwJIqKxAXSNtzbK9evXOUKEyfBwDFhwTHBUIEv8+eefKWHChM7Ul/L1jQoT1U7tzZs3HD3CpHDMlrpw4YLzRBYvXjxq1rwZj1VAq6a7iBGA1a+//koXzl+gcePHUbmy5QyfhF0y86/DUgOjryWVBoCMqOG4CeM4SoSCfSwUtaZLm45KlSlFhQoV4lohJT0h0gygdTzQLXQmbtq0iXULeobfYcX7Nh7Vr1ef2nVoxwW27oq08XwxewyEjUjFDBsxjCpWqOhSD6c8QxGdUpyRTKU5pGa3zPB+GKo7YNAAmvfHPP4ZC3qUOk1qqlipIv2S/xdOV6lTX+5slxaAK/8G8IJubdy0kdNzly5dIkR9sRB9atm6JetM3Dhxv/ieuA6z6xApgp4PHDjQMH2mNmgiMhMB21aBkawxkjVGhg7W2xcESMToI3E0p2atmhx+VoxBshTJOJVQtGhRTpfpGQ13hkTtPNTXqDcnHORfq/6iCeMnELrK8N1RkI0TPlpXU6ZI+cXp/srlK8yEevPWTa4pyp8/v9Ajscu42AmMvpaI0b59+6ht67a0c9dOpw7htIw25cKFC3NkSN2taIeePX7ymFauXMms53BiynMDm/CI4SMoZcqUTr1R6wZAESKRa9espcnTJnMhv0L5oFU0EZ2SwMhVanbL7OjRo8x7oxTq40SfLHkyBil4dhjSbAYEidgz2K1ly5fxWI7r1647dQup/OEjhzPYV74nANWiRYuoTZs2VKRwERozbgx37JpZIjLzJjCSEaPPwEhGjMxoro+vtXOj4DSzYtkKatGqBYG8Dgttqq1atuICVhgWIzBgJmKkd2qBExs9cjTNmj3LWSuS4H8JaOasmZT/l/xOx3Tl2hUqWawkPXn2hJYuXko/ZftJWPJ2ycxIFophNboOcv8agBGeacsWLXnYKlbEyBGpfZv2VKt2LQZEaqdlJDMreoZp8+PHjud6DtSfYIEzZcb0GXx6B7WEohuINqD7DN1LCxcvZNDm3/SsBEbeAUbvP7yn5cuWM4hV7BYigTjI1axdk2vTrIBtEWCkXAMQjZQYouyK7iLqOWHCBKYLef/uPbfhY/hqxcoVacLYCdwxaXbZZbv0bK/2IK4nMxkxkhEjszpr+/W+jBghzTB86HDq17+fE5DkyZuHunbtyqcepZ3eGw5LbYDwM3e/7fKj3/v9ztErLISlx08cz0WvSIugGwSFkeiOQ72ImdZJu4yLkSzMAKNCBQpRoiSJguVIELRJz541m4nhlMJodCAOGTSE6zzIlcrGkhMTSU/hmndv39GBgweoS9cudPrUadat2LFj08BBA7k7CNcgddyyVUva8e8OGjN+DJUrU85Qv0R0SgIj+4ER2JFHjx5N/fv3pyePHWlZNHF07dKVi/YBdkX3oZWUrdp2Qc+Rcu3Ttw8dP+awW0gRT540maPgo0aP4pExfXv3dfK4mXUaInomI0bm9cyszPAJMmJkVnt9eL0dGwXEZsOGDuNZNEqhYuUqlbk4EIAEBkPEaJg5YSkicqeQ6Gi7dPESF1BuWL+BLweZX+eOnTnldvHyRVq5fCX9mPlH0wpqh8zUJy697618P5GTanCOGKFw9Y8//qC2bdpyVyKK8wFuO3TsQPHjx2cxiZxUjeQtCoyU9wF/TZ9efWjDPxuY3yZWzFg0fPhwjgy1atOK9uzaQ0OGDKEKFSvo1hRpt7iITklgZN5heZLZu/fvaNzocdSnXx+uVcPhDTWGPXr14Oep1gmRfShi44z0DDV0ly9fpj69+9DmLZv5kIcuSNQ0NW3clLr06MIRLD19EXEbInpm1snrfW93YFJGjGTESERPvXqNLyJG+AJz5s7hVubn/z3nE07t2rXZcYFwTO3gjZyTncBI2awPHjygTp078TwqrDChw9A30b6hZX8uozx58liSv13GRUaMPLe8wkmg9gv1Q0+fPGXn0KBhA54ajvZoMwbZSPeMHJbeM7//4D7POFu8eDE7sKjRojK5HgYODx46mCpXquy2pkgCo88S8KaTdweM8Jngu6pTpw7bLegW6Dq6dO7CumUH2LZqz6CLYEfv/3t/JmzEPuDI0cTJnNpTQJqZKLf6IGnUSelNYCRrjGSNkSWn6+sX+cfJ47XgZQH/xqPHj7jrDF1g7du3Zz4OI8dvxwnL3SZWb35EGpo2aUqbNm9i8WIK/eq/VjMbbUAaFyP5uDt1aZ18cIwYQTb//PMP1ahRg7uD8JwaNW5EHTt0dPIIBTQwwj2i1gipj/nz5jv1HTxF2AfgUBJdIvtQRozsiRgBaOzZs4dKlipJDx84xsM0aNSAQZFymAtoYIRvitRep66d6K8Vf7FuxfsuHq1atYoy/5hZRoxCfM6fi+4d0b1o5dBiFkyqQbPV+/LF6yTBo0rKWkVz99DRkg8+DxAwYoGWHuk0NQFeQEeMlM9/+uwpsw6DQwQLHErgKokU+XPRrqiiiWxEkY1iJzAKbu36iLqAh+jk6ZPsuNA9OGjwII74edIpUTBppfja3Ukb0azOnTrT8pXL+dYKFixIc+fOZY4b0SWiUxIY2QOMUK8D1uljRx1dszVq1aBePXvxXDM7wbba+YnYA73nixEkjZs05kMCVrbs2Tj6jbl+AXmoU+5V7zuq96fWxslUmkylidrEAL1OxCDrbWqclJu3aM5FsVgFChbgjgpwBolEgtxtKCsOS/1eesZF+R3qQtApBKI9rJ49e1L37t2dnCSiD8KqzLRylMBIP5WGmh0UMs9f4IjCgGBwwbwFFCWqg+ZBbXjVBtqTQdZeZ0XP3KYgPhKTjtaqU4tOHDvBNWsoFB8yeAhHUUWWiE7p6baIw/WvngUngkcwpaP7DNPdIZd8+fLR2LFjmT/IrJM30im997OSsgWdSIP6Dejw4cNsWzHgeuLkiRIYfdpYontHZB/qXSPy/iL70J2+WL0vX7wuWEaMtOFgOx/6vPnzqGHDhvT61WsmapwxcwalSZ3GrXGxCpZEDIkoMMJ7bd++nRo3bszFlqgl+Ouvv9g4mll2bRT/OizlnoNbKm35iuVUs2ZNHtgJ3ZoyZQplyJCBv65dMrMVGH16EIcOH+LI1rOnz7jQH+R9aOMXWSI6JYGRqyStyOzPpX9Sw0YNef+jwBqDhlOmSunUq8AWMVKeud9uPy4HQFo5fLjwhHEg4Ggzu0RkZtbJm5GZrDGSNUZmdTZArreyUUBlX658Odq3dx93cowYMYIqVqzoPMFYBUFWT1hmgBFAxKSJk6j/gP4s7xLFS3DaI1r0aMLytyIztVMXlY/yvYzAQHCalYbp8+jsOnDgAEfyevfqTXXr1XUZtqo8KDMG2QhUiQBwo6JVfAZSyePHj+eC2YKFCnKBr5Ja9qRgIjolgZH/gBEKmgsXKsx0C0jJwgaghg0RPk/RXNF9KLKvreoZ9Am1a+j+RUQVh7kVK1Yw87qZJaJn3gRG8Bk///IzH1BRzuBNmVlJNerJ0hsy0/osM8/Ql9cGy4iRiADNPnRcP2TYEG57x8qdKzfNnTeX26jNpors2hRmgBGuBc9MpSqVeGAsUh1z/5jLdP+iG8mszJTnYFY+ogY5uAAjGPwJEycwiSMWABJI7UASKqIrasBkBCa9ETHC54Oor0q1KnT08FHWrUmTJ1G9uvUMt6KITklg5D9gNGrMKC7ef/vmLf2U9SdauGghRYgQgd80sAMj6Oudu3dYlw4dOsT3jG5I9YHUUMkEx6h4ExidOX2GyXS3bt0qgZGqgFzk2QXENRIYqaSuNdLqjXLv7j3KmjUrXbl6hVtIlyxZQlmyZDE0LqKOzYrDMguM6CPRurXrqF4Dh8PC3DZ0e6jZkz0poYgTEzEuRs7bDDAKDszXd27foSLFitCRw0coXIRwtHDhQsqWNRs/ClH9EZWZFT0TiRjhmWKWVavWrQgcTOh8PHrkqCGXkYhOSWBkHRghLYtnAY6gyJEj06RJk3jYtMihxapO6emt1YiR8roNGzYwxQBWzlw5edgx0raiS0TPRGyXVTApgZEsvhbVVa9dp3a87j7E7EaZMm0KtWjegk9dmBWF+VHunIyR4xdxdiKGxDQwIuJhsyAKPHzkMM9umz9/PneqiCyzMhMxvv5JCyFiFByYr1G3Vqd2HU5DlSlbhueQAXwHNWAEegg4rz279/C9b/t3G+XJ7ZkzS0SnJDCyDowwxgWDf6FbAETTpk+jcGHDBTlghKYXjFfy8/NjsL30z6Vsx0SXiJ55FRidOUM//SQjRnhekvlaVGsD4DozGwVGhfPD/27n6ApOXWhNtur4AxIY4Z7RmdKjRw/O2deuU5tmzpgppKxmZOYJ2BkBR9GTanAovn7x3wsqX748rd+wntVp2bJllD17dqduieiKcjGuNZKtNyNGeG8QiCJqhGdTr149mjhxIqeb/XNAkcDIGjDCGJkKFSpwwTLSmxjYWqRIEZfUeVBIpSnPH1GiJr82YWGg2H/OnDnCnbV22S7lXtwdWtzZLhkxkhGjAIA55j/SzEa5cOkCpU+bnudVISyN4j9EW4IqMLp77y4VK1qMbt68SXHixOEUzrfxvjUUohmZSWDkEKeRzA4ePMiF8Lfv3Ka06dJyigD1H96qy/I2MEKDQvUa1ensmbNMYYHvhw47CYxcKRrc6YbhJhTQKeU9Ll+6zDqFVv30GdIzGaeaVsSqk1e/zh1A8IaeIWqEeW63bt2ipEmSMsdR0mRJRURmuA/1ZCH6O22GQu+AogAj8Bn98MMPQilykayBSJpbSEA6FxnZLlH5uNMXq/fli9cFyxoju1NpI0eNpA7tO/Dm6tSxEw/K9I/jF4kCiGwKtVESccJqhWrfoT0bSjB1I4JUvVp1Q32za6MYRTXcnbq0Gyw4pNIQfQQBJ1aLZi2oc9fOLsNgRXRFeXCBIWKEie0gDZwxYwbfFmrYSpRwn6oV0Sk93RZJe/hXz4I6j9H0GdOpUcNG/BzAY9alSxf+WdR2ie5DER0VsWciTh5jjv6Y8wd312FsTtVqVQ3tlqhtFNEpq2DyzKdUq1moRwAAIABJREFU2sqVK7mzzpcyExKQD4GRTKVZfSI+eJ2IQcY1qMkBtwyKrVG8iE0JFlZR4yKyAdTGyurmFN38imgxGuS3Zr8RpmzDaILszWiJysyM8fVvjVFQZ74uXrw4rV27lqNEiBbhhG9kfP0jM2+c5LW6t3nzZm4Hx2r2WzMaM3aM21StiE5JYOS6M0VkhgHX1atXp+XLHKzkK1etpKyZswZ5YLR502aeG4joPUblTJk8xchsOfeTEfCyanvNRIwwA65I4c/pTE/g3S4wKSQgHwIj7XOwen/efF2wjBiJCEzEuOCap0+fUprv09Ctm7cofbr0zEosGo5++fIlrV692sXRoQAvSZIk/LuDhw7SubPnnMYK4WFMvYfiiGwKPQBitPkV2Vy6eImqVK1CGBMAZ3z82HFDsYnKTAKjz6L0JDOkNKEPVy5foW+//ZZ2+u38YmaVKLBWZI7PAy0DQvbq16IDMXbs2Bz19NvlRzeu33DqHfQaOu7OMYjolPp7Ip2GkTnYO7nz5CackmNE1+8gEtEpCYzMAyO0uBctVpQOHzxMadKk4RZ32C2RvYkB1Js2OUYIKVHI/PnyU5y4cfh30J/r1647bypd2nRsQ3zh5KHb0GXcY+LEien06dMea9iUmxTRM18AoyWLl1ChwoW+6oiRBEaGrjbgLhDdKGfPnqXUqVPzjRYrVowLGDEkUyRihGjTuXPnaO+evdTv934EoDR69GiqXLkyvx9y5SBdG/D7ALp0+RLXZgwePJgnk3sbGL14+YLKlilLx44d48969PART0n3tERlJmJ8lc/xT/QjqPMYARjj9AhW32IlitGMaY70kwIE1HI0kxZCTcmFCxdo25ZtNGDQAH4/1MUBhGFdu36Ndu/aTX369OFp5h07daQ2rdvYBoz+++8/atCgAW3bto0SJkrIc/qSJ0+uq1oiOiWBkXlghDEa2bJlozdv3nAqc9y4cU4AYWS7oD8XL1ykf//9l37v/zt/+NIlS7lNHguzInfv2U39+vSje/fvUdt2bZ2lBu72tYg9EwHg796/Y5Ld/Xv3U5zYcWjfvn2sY0ZLRM98AYxkxMg1lWv03ALq78EyYqQNbeoJV3SjrFu3zlkj0aN7D/q16a/8dkbGRW0g0MaMtuW7d+/SqNGjqHIlBzDCPeA/dO+gkBChbwAj5GBFDInefYgYF+Xe2rVtRwsWLuB/njhxgk+WnpaozMzKRw0E1HIzAgNBvSsNVAloQcb3aNOuDXVo18Epfq2RNpKFInP1dfcf3KeMGTLye2LcCMj9FP1ARyI6K1H70LFjR2rdurVtwAjOq3379rR40WL+bESv3I2fEdEpCYzMAyOkZ5XaLqSe+vXt5/b5qverWn8eP31MadM4UrsoJciZM6eL/hQtWpTtRtu2bfl5+yJihM/o2bsnTZ86nQlQ165bSzmy5zD0nyJ65lVg9KnGCAATzPAikWARH2DG3hsKSXOBN2SGj5A1RmafhA+vF33o4P1o3Kgx39mM6TM4PG3W8YNkLUeOHNx5pI4YKRuxfv36BADmy4gRvgO4mHr26snfZ/369cy4HNSAUVCuMRo8ZDBPp8caNGiQk8BODRRFDKg7MPn0yVNKncYR7VQiRur3g+xOnTple8QInzdq1CgG+exUly6hihUq6qqWyD6UwMg8MMKQa4yUwZoweQKVK13ONDAClUTyFI5InxIxUusPWv8RcfZlxAj6grqi3n16M5/R5CmTedCs0RLRM68Co0/M1zJiJCNGRroaoH8X3SgYGKt02KxYvoJp3c0CI6StcubISXfu3KHRo0ZT5SqfI0Z4LwUYoWB10OBBPkmlsbP8cwU1bd6Uvw+Kr1GEHdSAUVBmvgaX1O+//84pjsmTJlORokWc4rcjYvT4yWP6Ps33DmD0SXd9BYzWbVhH9eo4GNanTp3Kg5f1lsg+lMDIPDDCPLTu3brzC1evWk2Zs2Q2DYyev3hOKZOnDHTAaNGiRdSmTRu+r379+lH37o7v6Qvbpeii2gdoMxRKXZZyP/i30q6PWi8cQEUOPME1YiRrjIy0NQD/LmKQkW6o36A+zZk9h+90zdo1lCljJv7ZTCoNtUWIGAU2YLRh/QaqU9dBs9+uXTsaNmyYT4yLlbSQniEJ6qk0zEbDgEwUJs+bN48y/eDQLSPjK1qXhUnqSnrU18Bo9+7dVK5cOf4umPvWokULXd0S2YeKPEQchTuHJSoz9XVBuV1fDYy2bNxCqdOmNg2M/nvxH6VIniLQASNQQDRp4iB6BPhD/abREtEzGTFylaI3ZKb1nUbPLaD+LmuMVJLXKgIKF9Gqv3TpUr4KxaRKEakpYPTqpTNihBSDUnytTqUhlVWjuiNi5KsaI8wfQo0LFuoEgiIwCsojQVq2bMlFsQowypjJUQ9kGzB6+sQZMVq+fDkXX2sjRujqsbvGCPd/+uRp+qXgLw7n1aM79e3TVwIjzfBMPccj4ghEHBbY1JE+xdq7dy/Fjx/fPDB6+Z8zYqStMcI9IJV2/Phxn9cYARj9+quj1hPAqG8/fd1Sy1JEZl4FRp9qjCDHQoW+7q40WWMksssD6BqRjYKustq1avM0aiwUkaZKlYp/NgOMAmsqTUaMjJmpzainiE4poAf6o0SMYsaIyREju4FRQKbSUHui1Kz16t2LevfqLYGRD4ERQLfCTYYOxESJE5kGRoE1lRaUI0YylSZrjMz4FFuv1eZ89d5cxInhGtRGgBkaC3wsWbJkMQ2MQEampNICVcRo/QZngWaHDh2cxbLuHoaozMwCR3WERPlsvTy99jqkOhExSpg4Ic2aNcsnnXyeFFVEPmpg1KpVK3ZeiBjNnTvX9lQac3B96jT0dcRo67atTjb1KVOmyBqjj74dCYJUGrposTArLVOmTKaBEQ50SipNRoxCOLe+p/o/xfZpywUU5uvFSxZT4UJfd42RjBjZCnfsfTMRJ4ZrQEE/dMhQ/vAli5ZQrjy5TAOjl69fUo5sjhqjkSNGOmns1ak0dKVVq1aNhgwZwt0WZusp1A5XLSlP4XpMdW/frj1f/ueyP6l8ufIehSwqM58Bow/vmeIgQvgIQRIYDeg/gLp178YyB2CuUqWKkPEVrZd5+uwppU7l6ErDcNfsObJ/kUpDVxparVFj5i6VINISrNUN0AP81tQx6mTajGnUoJ5+55CITunptkjaw7+1bEG5xmjEiBH8TLFAm5Anbx5LwCh5MkdXGt4DZJ16XWmgeujUqZPP2vUxPLZzZ0c3Jzo7O3boaOgcRPRMRKcUXVTbOO1B3FPxtSR4lBEjQ2X11gV2RozAdF2rZi2+1TGjx1CFihVMAyO8oFLlSrRzx05nPh6/+/DxAx09fJTatW/HbdPgHRk/fjxPjPYFMMKohkEDB/H32b59O+XK5QB97pZdxsW/Dku5vw8fPlDt2rWZcDMoRoxGjRlFbVu35a/Tp3cfHnGgLE+nUlFghIha3nx5CcNEQRNRsWJFJ5Pxjh07COkWgPWGjRpyDZBdwAjv06tXL5o2bRp/nTWr11DR4g6aC+0S0SnFGZndE/7Vs6AMjJCywQR6rCFDh1DNGjVNAyO8FgfByxcv0/Dhw/n9FKfvt9OPZ0aCpBa0AAD5nuQt8uxEATiK+UEFET58eFq4YCGVLlPa0JWI6JlXgdGnGqNFSxZRkUJf90gQGTEyVNeAu0B0o+zYuYPy5snLN4oTMApJsczUGOH6CeMn0MBBA5mWHye5RIkS0dGjRylajGiEuWUo7I4UKRJhuCso9nPnzs1TsSNGjChk0HCt324/2rltJ1WtXtVZC+UuYgRQAUMHQIR16dIlptj3tERlZkU+IqcuxUG6AKNatSl0mKAJjBAlBFgBUzSGfaqLSO0ARgDePbv3pJmzZjIfDegY4saJy8W44DcaPGgwM2THjBWTunbtSilTpKTMmTMzQzv0Tg+QiPwOTQtIE6L4N3yE8LT93+3OFLQERp8l4Cma6999uGXrFvrlZ0fxOxpIwJOlOCRR24XX9uzZk+lKkiRNwjVxcePGZbbpFClT0MiRI7kNPXr06NStRzcu1EapAWwRbJl6v7r7THROwm5t37KdWrdtTXHiOMaOeNIzsLSDDwifi7rPjBk/Ny24k5tdtkvvO4nYLqVdX0aMZMQowFCPnRGjmzdv8mwztIajTghFsuCdETUuynWYi9WtWzfa+M9Gev36NcWLF48aN2nMxd1wWHBWOXLmYJI/FOGG+BiC/Pz8uINB5CSDeoCTJ05SuzbtaOz4sZQhQwa3xgV/ePz4MaFzBV1JGGD66NEjChs2bNADRkE4YnTu/DnCDCqcujGYGOkubTRIhO9EeWh6IfyrV68yq/X+/ftZj7777jsmdCxTugz9n72rAJei7t4HCRHpRlK6pbu7O6RBQelGQARESZFuDDqFS0h3d4l0dzcogiDf8579Zpk7zO6cmZ3de7nM/P888i2T53fi/Z2sUL4CgS9Lli5JDes3pPQZ09Nfj/9ingAwl4AgPSOG3CZ0dz/852GeoQUAmPijxLq8JTFYeu8hkYl32WMEwIs1hEewWPFi3EsqygcusCvVXTj3ytUr3DNo7+699PK/l6y3wD8YJ1SlShXm3eIli1OjBo143h6aQh49dtS9mVTWAHyId8IMPfXaPX78mJtEtmvbjpYtX8b39waMoDvRu+zsubOUMFFC+uPwHxQvTjxDWyPhMwlPWQZGjsfIvUaOx8iQXUPuBKmgYPdcpEgR2r9/P6VMmZLmzJlDSZMmFSsXtWH768lf7KHBqAYoCAwOBZMgrAFPUsaMGVlpAIQtCFpAh/84zAmUAGKSEn5UIaHDMNzeyi7K064U3io0lMScroqVKnITOKNDSjMzylcaFtI7j0Npb7HHCH1iEK45dfIURYsWjYFw3Lhx3YBETUdfjPyD+w9ow8YNzFcYzYFdP+4HkA5PkjLUGEZn7DjXTK3Pmn3GgFm7lhKwdOrEKSpavChfi8q0hQsXUtSoUR1gFMCqNKx51apVacvWLRQrZixatXoV6y0zsqmci00UPDPwBIJ/oLfAP5iBB09SqlSp+L7Pnj+jCRMnEL0inhag8A/+7cjRI3TwwEEOfWsBCPRhuTLlaOnvSxm4ewNGZ86cocqVK/PGDjlzSE+QGFq7dJdlYPT/zteOx8jxGBnZ2RD9d6mgIE+jVetW9PNPrnwJdCiuXKWyJWCkfLCRF+DixYucVHjm9BmeZ/XlF1/ygFejOP3jvx5TzWo1uR9R1k+8e4ww6kSpWkEH5u++C1wvEF+MvPpaBRiFey8cISFTrSDN7P4kuQ0SZpXwlBZYdOjYgXPX4K3DmpQuVdp2YOSN3upv//Pon9T/+/4Eni9UsBC1atmKIr0fKRjfSYAR8j46dXZ1Jh40ZBD1+MqVKKt3WKGZnnEyMlhWAPjbnGOENezQrgONmzCOyf7LL7/wEGwrwMhIXhXawlOETu4A2OCfNq3bMP8YASPMZCtVvJQIGM2YNoO+7vU1YR4fxoL07dNXIpoMxozk3IzOUNPRTCjNGQniACMRw4bUSVJBwXnLly2nmjVr0r8v/uW8nB+H/chjO9Q7G0+CYgSCPIEl7J6wG0KVGnZJCIXoHRikiPJP5NlIgRGUCr4D9+dBjCtX8oBIo0NKMzPK14rBUt5TAUbwvMydO5eTMT2tiTdjaqQwjeiifqbkXmo6InyGtQBv1atfjysgUZWoVdJGxkmhudF5nkJ1Cn3QiRu83aZNG/4syZqrz0N+SYsWLWjDhg18/Z7deyh3ntweSWj2/mbW14gWRjR7m4ERvg2DqZVeUtBfqIiFnjATStMLz6plSav3Jk6cyJ6jDu07cPNHDJnFgZDcpYuX3HoGuURFixSl8BHCkxlgBC83eAs5TGi8i0G2kkPCZ4EARk4fIwcYSfg1xM4xIyj3H9yn9OnT0+1bt9kdjaRSrcvXn8Do3r17dOPGDV1aIeyBUAi8JVJgBIWFpF8kPuK79u/bT1E+dOUfeDvM0EyqfO0ARmhEN2/uvLcSGF28cJGV+4mTJzjctGPnDooXN95bC4zAWzBet27doty5ctPqNas5SdbTIeEpPYAmMWLvOjCC3sAanDt/jos9kB+JdACpbBoBR2VN1TKsBka3b9/mUD0O5NOdOH6Cw2A4kNyfLFky1ltSYHT16lUGVgjpZcmchcN7KByQHBI+k/CUGhSa0V1K8rXjMXKAkYRfQ+wcs4KCQa9o9IjS8H79+vHgV+Uwu7uXeJHUHiOpwEqB0ffffe/KBSDijsR9+vYRrYNZmlmlj1QhKx6jtxkYvXzxktq1b0cTJrjWY+jQodybSeERCa+oDZQRGPCnxwjPHjpsKI0cPpJfCTOsevboyR4wBxgZh3JEQmjCi4fO/R07dKTxE8bzraG30LDWW8hZEhZSgwNFVpXfFGCE56rP85ZjJAFGCA1CNtB2AkfPr3vSgP4D3giP+cJnUj3rTd970l0OMHrlXhqtV13K94E8L0zOSpMQ0KyRxywzVNqgaV7atGlp+fLl7oRSfwGjbVu3sTKQCuzjJ4+pZnXvOUZ3bt+hQkUK0cMHD9nrtWL5imCjKLzRzizNAgWM3uZQGmi0fft29ho9efKEMmfOTHPmziGMCdEaHTUA0honKZiUAKP3wr3HlZLKM6ThQXi/EBa8eOkiG98LZy9Q0hSuhF9fDJbee0hkwggkGtEsV85clDNPTpo8cXIwI2+U6yeRE0+0tUt3Kffft3cfFS5cmMNbaAMye+5s9khKZNOIPnr8yMDo2TOuhFTzqDdgdP/hfSpdorTXHCOE4ipVrMRVdvHixePwP1pLSA/Jmkh4Sv1NVjxGTijN8RhJeTZEzjMrKBjrUbVyVVqzbg3vgAcOHEiNGjVyNzwzY8QkXoAVq1bQrOmzOHnyvfDvUfSo0Q2TrxFuw0Rz5KmgS61W+cI7gcTskaNcO3pUiCApE14wyWGWZhLla0a5qJUS/h4WPEb4jiePn3BoE2EnHD/+8CPVb1CfKNxrJeKrkdczYmqeVWg7YdIEunzhMjcd/eDDDyhK5CiGSavKtT8M+cHNW+idM2PGDEO2kvCUHoiQGDFfacYT3N+jtxoYQb7KlitLmIsIOe/Tu4+4kagVYIQCAlQldu/ZnavSlBYBCK2itF9vNAmKTTCQFpWxqJJU6w28P+QcG0R0h8fRrFkz9rAijUB6SPhMwlO+AiMnlOYAIynPhsh5VgQF4S3kT8CQJfooEa1csdJd+mw3MIL3YNq0aZQlaxYqkL8AKzVvO1XkC40YOYIePXzEpd/odIsmbOrvxK6Nc4sePOTYPPqG5MuTT0x/KzQzUiR2AKO33WMExY+yalQN/fP0H260iU7e8ExKQLQa9BiBASOPEfJC0JICPbvQrA/nSzxGR/88SnXr1aW7d+9SjBgxuD1Ajuw5DHlLwlMhBYxQWYf+YG+zxwhrt2rNKqpbuy6hvxQ8kSjdT5IkCa+NlbCQdoOi5qm7d+4SpgXkyZuH8uTO80ZIWPvMa9ev0YTxEwj9jODJQooCdKt6zdFapHGTxnTzxk2KGTMmbVy/kbLlyGbIW+oTJHwWCGDklOs7wMgU4wb6ZCuCgoobNGBENQQOhA0GDRrk3rlIjZjkPIm7Xg3G9IyH+jf0/UDn2rXr1vK7YwYcSvQjRfTe1NEfysXIeCvf5ek89ONR8iTQx0jJMULJ+6v/XnGlixklJzH8Ev6U8JQnI4+EUjT8nD5tuou36n5KAwcP5Dlw3gyR+r3MVhDp8Y8ZnlKejdBJ0yZNCYNjsS7oeo0dvrfcIuVaX2hm9P5W+AxeVVRu4Vo1MAJ4xW+SfmJWv0nCY0Zyrievz/99zl6W2bNmM1DB5gjrA4+L3cBIeb4RAJfyGbrCd+7cmX7//Xe+NcaQwCNu1IxWS0vJmpjRGer3V/OZJ93l5Bg5OUZS+Q7R86wKyv4D+6l6tep0+fJlrqxACSxmnCHcJQE8ngTKiiKRKhckLv7y8y/Uf0B/bvKXPXt2WrJ4CSVN5j3/w1/KxYrBUtPn9KnTdOLUCSpbpiw3IoTHCH2Mdm7fyY0tE37kakBnZDjNGBkJs0p4yhMwwu+nTp/i/i+o5EHrASQvN6jfIFi41qxCNgJVEgDuDTiizQBCvj179WQSoVoIA2SVpn9GdPOVZt7e3wqfIYcFc8AqVa7EHZ7hMRo3Zhz9vvR3KlioII+s8JVm3kChEb3M8KyatgcPHuSWIxj9A0CEJrBoAKmAV188txK9Z4VmrLd++oV7YSGVIUXyFLRr1y5KkDCBhEzBzpHwmRmdIZFD3A/6FiBOOxIEv2MmpjcetUIzve80Taz/X+APmml1stV38/d1YTL5Wovg9YhoddEhrOgO3KVzF459J0mahH76+SfKmjlrqAVG69as453Ww0cPWREilo+YPnJYzBxWaeZtV2pFIaNsF0oew33RLfreg3vcnXxx0GLuLP5+5Dd3wmqAoFU4ocFjpCiMsRPGUrfO3TiBNX68+DR9xnQe72LFyPvLYKn5AO0Fmn/enDsRR4sajQfHYmCy9JDwlDcwaTcwgucOYcQvmn9Bh48eZtBdMF9BruxCh3r0z7HLYFk1YlZohmvwDegvBL0VL348QrNEhOolRl5ZTwlP6d3PCs0gy+AtFJVgEzpx0kT3RkHKX95AqJaOdgMjPHtR0CIexItO5Hny5CEMkcXGdP/e/VShQoV3EhhJOpWbXV+7zw+TwEhCJIly8SQoMFqYhD5zxkx+VKaMmejnX3/mHY3aAHtSOBLlIlEkWvSt900YZYLht5cuX2JQ1KVbFxo0YJCojb6Wjr7QzAwtlHM9gQHQH/1Q1q9fz/OSHtx7wA0S0ZRQSdA0o+RCEzB6/uw5J/XP/20+kz9V6lQ0c+ZMSp4suXs5rIBJT4ZNwmee6IORNZisjqRaHN26dWMv1/uR7E2KDSQwAmhASTtyvDD6AoN4b928RQ0aNqBff/mVd/m+0EwtU4EERnguUgEwgHXyT64qu1QpU9HUaVPZu2cnT/kKjECXY8eOUZPGTejqtav8ruj+P278uDdCmRJdr8c/VnlKrd8lNEMVGtoK9B/Yn/M+fxj8Ay1ZuoQ3cmg54HiMpCsY2PMcYKSit3QHgfOwQy5ZsiQdOnSIlQpKR8eNG+eeR+TJEEkBgkT5egNGUPAH/zjIO18MwsVRpVoVDnt8GDX4rlfKcqEFGOE9UFkHr536wBRw5FLoKS9vv4UmYIT3xHo1bNSQNm7YyN+C4Zzjx42ndOnS8f+WKGQ7+UyPPocPHaZWbVpxaAYH8lYmT57stZmjHp9JeMqqEbPiZcOzhg8bTt26d+N8NYWO6ECPXBfQQiKbEp4KNDDC85AcXatOLdq8aTN/GxpAomhDCX1qve34DiM62rXRU551+OBhatmmJV24cIHfsWKFiuw5jR07tm4ndon+kvCZmc2UVA6PHDvCNEbSO8K0KKKB9wvtXuCZdICRZPUCf44DjFQ0lwIjRSgQt4cBw1R7CDVKUX8Y+gNlSJ/B7ZGRKA09IZMoX/V1auOBcB9GiGAqtmK4ihUrRgAOysBQK6xml3IxUrTKd3k7Dz2eihQt4v4M9DZZvmI5K6G3HRjh/f888iehXHznjp38PdmyZ+M5ZnDDK65oO4yYhM/U5wBwo+9S9+7dmbfwb7lz56ZFCxdRosSJxA33lIWT8FQggRG+Z9/+fVSsaDFC4i+OiJEi0q6du5j2ejLnSQ7VMib9TolcSu+lp8/w24VzF6h02dJ07tw5Xi+AohEjRuj2BQokMAJv7dq9i3p93YtOnjzJpCheojj9NPmnYMBNCzrtopk/gBE20BXKV+DvUg5UBGLaQPwE8R1gJFm8EDgnTAIjrcHQo6tEuUgEZefOnfTFF1+4ZwIlS56MBvYfSIWLFA5WYm8EBrQASmKw9BQyciSWLllKQ4YMIZTC4sibLy8nX2fMmNEnFrOLZka0kAAjfFuRwkXcwA95OGvWrOHk2LAAjECj48eP02dNP6M9+/bwN8GAYYAmBs1i5xloYIQQ5spVK6nft/149wseRd4EKunQf8ZfBivQwAg5LenTpXeHCFEifuHiBc6hetuBkfL+e/fuJfSaOn36NH8TSuTR46xggYIcLlSOQAEj8BZmUg79cSihrxEOlPujLxKaniqHP71sEn2vp1u8ySGSrFt+2ZKmTJ3i/gY0c122bBlvcN5Fj5GTY+STGfbvxXYZebzlnr17uP/G0SOugYno49KieQv6/PPPKUbMGKKqIl+BEb4Hxmr82PE0a84szifAPfPly8d9aTArydfDLprZAYyePn1K9erVo6VLl/JnVatRjX6b95u7WaUZJScJe0hoJ6GPKSP/yjVjqkbNGm7eQoULcqlatW5FH0YJHhK1YsSkABwN+kaNHUVzZ86lp/88Zd4qVboUjR45mtJnSO/XEIcpmnkINZoNP4K3MJgYR5XKVTgvxG6e8qeRl9AMXbHBR8qAaugt5MG0btuaYsaI6Q4bGsmrxCvuic9w7/v373NuICpLAZAYFOXJQ78t+I2SJkn6RujSXwDczPqqAbLRBgX96JQQP677rt931LtPb/7OdxEYWVk/if6185ww6TGSEEhixMwIyuUrl+nLFl9y8zTlQMVHrx69eASHGiX7okjUOydFONGnBDsQhPEunnfttpBojTAfZgvFiB5DQhLDc+yimZGiVb7L23lwu3/77bfUv39/fu/x48dTq1at3N9gZu1CLTD6v5HHOIQvWnzBYxCUA5Pfu3TpwuMelM7l/gBG/zz7hzAOB7x17sw59/PRNR29cNQeOisKT8JTEiOvNjIS+VI+xBPNhv04jLp268qn9fmmD/X7vl+YA0b4tkuXLnG/pqCFQe61/STrJxyGL1GyhGFJuSeAINnowZsCL++AgQPo/DlXrhp4uUa1GtzxP06cOKLmooaKSzhfzozO8PTderrrxIkTbm9zN/HiAAAgAElEQVQ9wrIAfJiioOZZvftJNi126S49Gkpk0yzN1N8pWbeQOscBRirKaxnBzKLjXPTagCt47Jix7qnS2OEjTt60cVMOaaE/jURxS4QC3WKRawM3Lfp7QNHgSPxRYurRswdX16BniRWD5U9BsQMY4f2Q6wJggGPL5i0cvlQOM2tnl3KRKBKrRh6dzUePGc19s7DDxsG8VbQ4NW3alPLky8NJnUa0lRgsnIMydSToIi9tz549hIGkOBImSEjf9/ue6jWsx6Xranpb4TN/0syIFnpGTPkG8FblKpXp2T/PCJVF6FVmN0+FtMcI348NBrzLo0aOomHDhwXjrXx589Fnn3/GMobxHlIQZGTk0dUfpfgYyg29pfBW3LhxqU+fPuxpV3g5kLJpZn3NACN4wT5O8THduHmDczyx0UiTJo0DjEIK9QieGyaBkda16U8jr0b9EGIIOcY7DBwwkLbv2E4ov8YRPVp0SpsuLQ+izZc/H1evqbu3Sg0WlNiVK1e4Ymlh0ELOsVGSRAG6ypQpQ7179eaW+fAaWVW+/qSZLwZLfe3d+3cpRbIUhLyutWvXMiAMq8AI3w3egiFBEva69evc34oRMFmyZOGqwwL5ClDixIktAfC///qbE3J37t5JixctpuMnjvOIEhwA2MiN6P1Nbx46rO1qbZXPQiswunn7JjfbBE22b9tOKT5OESaBkSJPSlJ93759mceUkBYACnITa1SvQXnz52UDDz1jJMNafYbQNzyfW7ds5RzIY8ePufVWpPcjUYVyFahbj26UJ1ceN29JeUNg53T1oC8bYTPACM9p1rQZzZg5g0eloM0IwuBq22EEJj2BNruAoz/1vfY7nRwjCceG0DkSofNlB3H7zm0KWhBEEydMpKPHj7q9OWBkTLWHMS9WpBhlyJyBknyUhEtRAZTUA11hCKGg0An58tXLdOTwEe7Ki55ESu8YkA+KKmP6jNypF03DokV3JYkqDGllJ+9PQTFSqoqSMDoPHjJM3I4QKQLv6hVlowWrRmDJLuUi4Sm9NZHwmZoW8B7NnDWTxo4dS+fOnnPvuHFvVLykTJmS8ubJy1WS6BKMkAR4S+nB84pe0b/P/iWEye7dv0dXLl+hQ38cot07dzMwunX7lnv5AYiQ2N6yVUuqVbMWRY8eXWRkpGIdKJqZzTECb1WrUo3lDhVEypgQtQHzxmcSngqNYPLe3Xs0b948mjR5EvcSUrw5+Fb0DAMwKly0MGXKkImSJUvGs8vAI6AP/X/qAwpAcB10IJqxHjpwiHbu2sl/xx/liPxBZO7PhX4+CJ+p9ZYn3eVPmknkUG/NtRtxbXgW1yCxHZWcbdu0pVGjR9kWNZDwmVQWtedJZNMszbTyY/Xd/H1dmPQYSYjmj0XXU74YqglFg6ow7JKUnZj6HbH7hosVuUAIT8Bw4f+ePHrCXZ0vX7qsW4EEhZQ7T24OmQEgxIoVy7aY/NsAjLCGPXv2pA+ifMBTw9U7ETMCa5dykfCUHcBIed8bN25wbgim2APYIJSrdwAowYApXZvBW389+ovu3L9Dly5e0r0GvIVck1ZtW1G1ytUoZqyY7vOk32mXHNpJMyMjppbh4cOH0+1bt2nwkMH8KXbzlD+NvK80w2YMXZvRLRueQ8XzrV5TbOJQ1IFE7ShRo1C4V+FYb2FYLcC70odIywfYyOXPl5+bg2IjhxCalKf8STMz66s28BKeQmsXNHVEaBo9v+xKp7BLd/lT36tlxwFGEq0YgudIBNEOQVEYF7kK6EK9cNFC2rJlC6EixMqB+6ExWMniJalG7RqUOWNm125NmGBo5ZnKNXbRzMgTpAiP0Xmgxbp169hThPCkJC9LK5iSb5LSTHov7XkSPvNGC+zQAboxjgPejQP7D3AncCsH6IgePrVr1+a5c9qhqXbzWUjRTKGNdnevNlhr16+lh/cfMi3eNWCk0Aees917d9OSoCW0cfNG5i8rR4TwEbjHWK58uahFsxaUPmP6YG0BrPKB9F0k95fIoR4fSIARcvYwR3DJkiXcfsABRtKVC5nzwqTHSMuogULDEmZHLB+G7Pq163Ti5AlOxEOn44cPHtLf//zNuy1FiFE+GzVKVIoeIzrnJJUpXYbSpk3LLm2ERvA8LRh4G3YQRoDHDDC6d+8eRX4/MnuN3lVgpAau8EhevXKV/jz6JyenY9cO3kKOB2blhfv/gDx4F7FzB28hLJIzd04OmWE+m7ZAQMJT/tzJ64ExiRHzlc8gi2iWijD3uwqMFOAIvQXeQksQhNgwNw6tJB4/fMy89eDhA/YW4YAHCZsV6K+PU7pCbxnTZeReScgnUnjQiu7yJ59JeMoqMMJ1Y0ePpQaNGrD3VmIrJPpMIptWoYU/wCTexckxsroiAbjOH4suYXa1xwLvgD8ASviD3ZkSasO9EM6IGCEid95FfogkVPQ2CIoZgwWFDLf85cuX2aV/8cJFunzxMu07uI+ePH4SjFOQKAoXffKUySl5kuSULn06BpRITlY3U7OikCUsKeGpQBp5POvZ82dcWQXeAo8p3w4DhV08eAx/vBl+CU/502D5k2YIdQM8njx1km5cv0EXzl/gMT/3H7gq/5QDRj5XzlyUPEVy7vCdLk06SvlxSgaWVjcooZ1m3jYoygYPPAXwCL2lyDXrrYgRXblHESK8NWNUfAVGnA96+w6dOnWKTp89TVcvXaVTZ07RkSNHmI1QRYxwNnRR+rTpKU26NMxPmFmXJnUa3vCqE9vDKjDS6hOJbg30OWHSYyQhosSI+SooWhCkvJcEQEmEQn1/PePh6TcJffTOsYtmRsDo5X8v6f69+9xGf+26tZwUjH4ryKkxcyRJnISSJE3ClVoVKlfgZGTsZtUVVZJvkj5Tei+7Q2lqvjKirZb3JHwWloDRi5cveF7Y4cOHaeHChdzcEF2t8ZuZA3kxMGglSpSgcmXLUcbMGdmzpADwsEAzb8AoLPKZFX2PZqdXLl1h72zQkiDu9XX2zFkubJAeAJBIakc1KdIjUJQDwCQpJpHwmfQ9tOdJ9JlZmmltltV38/d1DjBSUdiKwVLAhy8gSO9aicEKa8AIO89rV6/RL1N/oWW/L+Od+38v/wsmA9iBAtgouS9qQ4/1w0725YuXBAOoPQoULED1P63PnaQTJEhgyohJBFGiSPTAqkS5GBkiq0ZMwmcS5RvavR/gCwBr9M5ZtGgRHThw4I0lBV+Bv7zxFjxv4FP1ESliJMqaLSvVr1OfPm3wKTe9lLQzCO00s8pTVvVZSPOZRA7xbUpY8fAfh2nwD4MJY6Fu3rgZjCfwLYqXn/kJIexwSATF/7v0FP6gek8t27gJwtwlSpXgAeDoIQUvknrzo/xdqm8kukvvHMn9pTTT019W3ysQ1znAyAFGYj6zS1D0hAS9mTDIEu3zEd4IZngiReLmjWnTpCU0nUuaLKmrvUHESBQrdixWLmga9/yf53T33l06c+YMewKQw4X/IgdCfSRPmpw+b/E5d8oOdHddBxgFZzcJT/lKM+TzoboKDTIfP3oc7AWQ75E3b16urkI3ccx8ixc/HkUMH5FDsDhwzbMXz+jWzVt0+tRpBuznzp+j3bt2u3vxKDcFP3Xu1JlatGjB9/GHEQsEzdSG2AiU2+UBfxuAEUDxxk0beRblurWve4kp9IJuQnEM2qfAQx0vQTyKFSMWhxWRB/n076dcPfrkryfMTyjIQegNVWtIFVAfSKMoWqQoderayT0f0V9pAA4wCk4BBxg5wChEgREaVk6dOpW+++47un37tnv3hJyOIsWKULWq1Xjqd6yYsYIN5cVLewsLQYEBMD24/4B2795Nc+fP5UpAACgc2MUhMRSddmvXqu3u7KtnhKUECpTB0jNECj3MGrGw7DHCWk+dMpWGjxjOg0mxQ8eBPI8iRYtwZ+vChQrzcFi1p0jhATU4UP8GGsNzhPDb1m1b6felv9OOnTu4g7TCWylSpKA+fV28FRJdnH0Fkw4wclFA7RFB5ef333/PbQzUbVfSpE1DRQoWoao1qvLwYXQJV1dzegOOiucIeYBoy7JoySJav249gySFX1FoAz2IAdJo5Krkmkr1jVR/ac+T3N/xGFmlbii9zh+LLtk56Rl0IyNvhvkkuy6rS2IXzZSQF3ZKPXr0oDWr17hj8ghDlK9Qnho1bMSNClFxxl7ocPBDWxu6iOfBaGHIL7qFL1++3O2VghKrXrM6z11Lk+p1m34rCYIS+thhsBxgZNxT6MChAzRo4CDusowEYRxorFqpciXu4oyRDFh70NJXMPnXk7941z9t+jTuwK6MbAEgql6jOvX9ti+lTpnath5jgeIzq2Dbqj6T6C5/hh896VmAIJTZd+3alRtU4rz3wr9H6dOn5x5yRYsW5WpOJXxqhacUmgEMYYO4bcc2mj1zNnuUFBCG7utdu3TlgbR2g209myDhMzO2SbvRsGqHAnGd4zFSUVnLCGYXXWK8HWBEbKhWrVrF3po//viDVyBq1Kjc7A1zvzJnyczVeL4aLDWtFUACLxLyS8aMGUM7duxwN0XMnTs3DR02lAoVcA38dYDR6x1zSBssM2CSQx0bNlLzL5q7m1fCQ1SseDHq3LkzpU2dlsJHCO+WeitGzJOXjXlr/wGaMGECbd6ymXkL56LFxi+//sJhYKPEf4nSlxgsMzTzpJMcYEQ8dQAeR+gLpQoW4bJmnzWjmjVqUry4r8OlasNvVnfprQG83RgcPemnSXTq5Cm+PfKNmjRtQv369WMwJpFNCU85wCg4BRxg5AAjsdxIFLIRmIThmvLrFOr2VTd68OABPxv5Hd/0+oZKlS7lLh2302ApH6h+NxitoMVBPDldmTWH9xg5aiRVqVSFd4RmDwl97DBYjsdI32OEnTVmvLVq3crttUHvnN69e1PFChW595faYFk1/EbhR+SRLAhaQMOGDXMn5WL4LvKcKleu7B7740/vhx18ZpU+ekbeiGZWZUcqo5L7a3UXCkG6dO1Cc+fO5ccA1KICsXOXzpQhQwZdL7bdNMM7YcbcwIEDadXKVW6wXbZsWZo6beob4MgqTznAyAFGTAErgqJcpxZ8vd/s2C1IFInee4T2HcT48eOpW7duHNrCu6JSbMLYCRQ3ftxgnOlvYKQ87OTJk9S1W1d3J3LkNs2ZNYfKlC9D4d977VmQKGAJT9lhsBxg9CYwevHvC97Vf/3N1+7BtyVLlqTv+39PKZKnsNWISWQT56B/TfevutOBg64KOPDWyJEjqXHjxh4rIkMTn9lt5PU2KOrfJLrLquGXyKYaGCExumGjhhwaxYGRJz269WBvDarN9MCf8i1WdJcRmEQ/snlz59GgQYPcG0qAM2zu0BPJGx0lPOUAIwcYOcDIoqSYVS5qYUWy6i+//EIdO3bkmDl2702aNGFQguRX7WFFuUgMlhZMIqaPKrg+3/ahxUGL+TXixolL4yeNp+rVqnMTROkhoY8DjIJT0w6aYQ3HjxtPPXr2cHv/UBWGnBCEaMEXIQEm8W3IN0LCruJ1QCk2vJKNGzXW3ZxJeM0OmnkCKXZ41IyMvCevcmgBRuimX7N2TdqyaQuvEQYz9x/Qn0qVLMVeI+37B4pm4HOE/9u3b+/u6ZYnTx6aN38eg3893SLhJ0/nSPjMKEKg5TOt/vXl/fx5bZgMpWkZNVBo2Mkx0g9xIHy2ZNESatKsCRsulK6iR0eHjh0oyodR3AKtXqdAASNF+KEMkYC9YMECfg1M/f7515+pZImSYvmTKBIHGNkPjOb/Np/at2tPt27d4jBVm1ZtmLfej+zq6K1nqNW/m/XwSgC4+hx4R+G5mjVzFlezJUyYkGZMm8G9akJzLptCN7P0eZuB0d9//U3NWzTnwd840MRz6JChlLdAXo9VsIECRqw76BXt3b2Xvmz5JfM78iGrVq1KEydN5Hwnqx61QNlIPMcZCSI2KYE/UWLEzKJhBxjpAyP0EqpZqyYnwyJ3p+WXLdlzpOzmFbAQksAIz757/y6HPpYvW86vkj17dlaQqGCSHBKecoCRfcAI9MZMuArlK3BjUICievXqsYcG4NvIoFs1/GaBEZ6DcRBff/01N5fERiFZ0mS0dcdWSpo4qWlwFCg+s0qftxUYoShk+PDh1LNnT2ZSjBMaOnQoN1n0No4pkMAIvAfP0c5dO+mLL76ge3fvcWivfYf2XIWpjGCR6CujcyR8ZtZGqnnD6Pkh+e+Ox0hFfS0jmF10Bxi9CYzQcLFhg4Y8LBdHterVaPDgwe7wWaBDHFrB1K45Bq42atLInXNUq3Yt3ukreQXehFWiSBxgZB8wwpDXqtWq0pbNW/im5SqUo5HDR1L06NH5f4cmYIR3QYVT27ZtaevWrfx+Des3pAmTJnBfJTNHoPjsXQNGa9evpbq163IOD0JmI0ePpGpVqr1RpRpSoTSt7lq5aiV17NCRQTeaR86ZM4cqV6psGmh74j0Jn5m1kXiW4zEyI+0BPtcfi+4AozeB0bfffUv9+vbj1U2dKjUtXryYYsdxTStXC7oduy7JTt4IGOHfT58+zQmyGC6KXKjRo0fz7swo7CHhKQcY2QOMEJL6YcgP1OubXnxDePVmzppJSZO89sCENmAE/kGyf8OGDQmd3nFMmjyJWjRvYchbaqoFis/eJWB0/fp1QqXXn3/+yaTu1qUbtevQzl1B6E232KG79HShRJ9NHD+RBg0ZxM1sUVW7e89uShA/gS3WVMJnVoCRkR615eV9vInjMVIR0PEYeecms4Kyd99e3sEgFo7+GzNmzKCCBQuG6E5eAozwnUsWL+HEcOSHJIiXgA7/eTjYiAc9Skno4wAje4DRH4f+oPLly9ONmzfYQ/Trr7/yKAZPYDvQnklvicTo4dW6dWsuvUYT02XLlnGzQOkRKD57V4AR6AmAPWTwENZNhQoV4m78ShNFPZ1h96bOKjBCa4h27doRvEc4OnXoRIOHDKaIkVyVc74cEj6zAowcj5Evq+Lna/2x6I7H6LXHCMNfa9apSUsXL+XdcLPPm7HnSF3VYbdykeywpMAI89W+7vk1V3zgQCXIjz/+6DWkJuEpBxj5Doz+fvo3tfyiJc2YOYNvBm9er169vJZRhyZg9M/TfzjfaM7cOW7eQs8j5IdIjkDx2bsCjI4ePcr9idAvCLPzZs2eRdmzZQ/WFT20eozwXocPH+Zu2NeuXWMwt3nzZsqVK5eElbyeI+EzK8DI8Rj5vDTWbqB1berdxR+L7gCj18AIAzbRbRgJjdgVz541m5IlT8ZLEZIhDikwwlrCrd6oUSP2eKHMetv2bZQhfQaPTCnhKQcY+Q6Mtmzdwl2H0WYhceLEtGLFCooXz1WR4wlshyZghHdEmLZUqVLskcQ3LFu+jD7J+olI4QWKz94VYIS2DugvheOzzz+jft/28zqHMbTkGCl8gGT+cePGce4mjoaNG9JPk3+i9yO9rsoUMZbmJAmfWQFGjsfIymoE6Bp/LLoDjFygB/kfn3/2Oe/oQZPuPbpzObWUPlYVsp0eI9wLcXu03kf/JRydOneioT8MDTbWQc2uEp5ygJFvwAgVOehsPXnSZE7iRAd18Bb+/jYBI1Che/fuNH36dCZIj+49aOCggaJco0DxmVU51AOnEtn0Fn5UuEbv2yUmwxPNLl26RDlz5eSBwB8l/oirUJELqX6e3mbKEwAPKZrduHGDqlWrxsOSY8eOzSOXMObIl0PCZ1aAkeMx8mVV/HytPxZdavgl50kUiZ7ASpSLVdJKaXbx0kXKmiUrV0ukSZ2GqyWgdCTfrbwbzjXyLGnv5w+anT1zlipUqkCPHj6iTJkzcVt+NHzTOyT0cYCRb8DozNkzVKRwEUKybJLESdgAxIkbh2/6tgGjs2fP8ogQNIFEwizmBiZIaJw4Gyg+Cykj7w0E2QmM4Gn54YcfOAyL+7Zp24Z6fd0rGDiVGH5thMKK7vIVTGLDMG7sOAbXOHr36U3f9fvOqqp3y5ORPZHQRy2bWpvl0wv68eIwmXwtoZdEuZhddKnhl5znDyMvoYu3cyQ0g4Cis2+Xzl34Vh07daRuXbt57D4c6BCHWTCJUGDnTp1pYdBC/ga05a9dp7YDjMKFC0YDOw2WNz4bMmgI9ezVkw0Zmtz17dNX1Hgv0HxmZFBAPMgKkmXnL5jP1Y8IfzRu0thQTCVyaAcAD+vA6NHjR1S4YGEurIgfPz4Xh2TJkuWtBEZYK4wxwYglNNHNlDETrVu/jpuJWj0kfGbWRjrAyOpq2HCdFsHr3dIfiy4BPHo7A6u7BbNG3lfSSmj25K8nVKtWLVqzeg1XogUtCnLnTkjpY1Uh+wtMbt2ylep+WpfJ16RxE56Urhcnl9DHDoMVGo18IIARaFe4SGHasX0H53xNmzYtWJLp2+YxwvuimqhN6zY8JgdNUH+b/5uhmAaKz6zKoVV9JgGTdvLZoUOHKEeOHExvzNWbPHky6yyzeiQ0eIwUpkEhAqoc0Rtr7ry5PDzZ6iHhMyvAyMkxsroiAbjOH4suNfyS88wKp57B9fSbVfJKaHbs2DHKlz8fPX70mDDHBzkUSsM9yXcr72bFHe0vmiFBNkvWLIRxASir3rB+A2Fqu/aQ0McBRsGpZoZmV69epbRp0xIqBjNlykRLliwJ1hzxbQRGaPpYs2ZN7p0VLVo0DhEaNXw0QzOzMhGajLz0OyX6THsv/G+E0Xr06MGX/zj0R6rfoD7//W2m2fx587nNCPIjkcOmJGRLaGRFn1kBRk6OkZXVCNA1EqEzu+hSwy85z6xwhhZgtCBoAdWu6Qo1tWnThsuSlW+RfHdoBEZ4p3Zt29GChQu4HDYoKIibwVlRJA4wsg6MlixdQrVq1uKRGliPnl/39GrE1EY+tHrZ8I7oQwOewoHxOTlz5vSqBSW6yw4+U0CCER0lci3RZ4H0GGGzAy/wst+XsfcXuYOZs2R+64ERxi6Vr1CeMPsxW7ZstHfvXnEbCCv6zKyN1ALPAJl7049xcoxUJNPbVfi6g5AoDfUzzDKaVuFIlItpLvn/BRKF3KVrFxo+bDhfgT4txYoWM5UUi7wLhOGOHD1i+Jro1VG8ePE37q8YBenaSWj2y8+/UJ++fTgvZNiPw6hzl84OMPIiO4aLZ4KncCrAkLqs+ueffqYKFSvYBoyww8YcM1QpGR0lS5WkHNldIRhP8irhKUWekLeGXDwcgwYNcnsxPL2HRA4dYBScelqa3bx5kzc3SHjPkTMHzZw5k2LGiGkIjNBYdM3aNUYsQsmSJeMqMeSO+dMGaPkMfFypYiVXQ9p48Wj/gf3cDd7KIeEzs/bKAUZWVsKma7TuYL3b+mPRrQpAWAFGSFQuV64cbdq0iUl+aP8hip8ovilg9OLfF9ShQwd6+PAhJUyUMJjh++/Vf7Rxw0aCUkPY4eeff+YBj2aF0wqYPHjgIO8wnzx5wjv8UaNGOcAogMDo+b/P6dO6n/JImfgJ4tPcuXMpXdp0tgEjJKy2+LwFD5+NGz9usLVF+wlUv2E2W+KPEnNXZFQo2gWM9uzdQ3Vq1SF8I5Kvf/rpJ4oYwXPnYonucoCRd2B08OBBypU7F7367xVVrFyRxo0Z90aDUL31RYL8wgULKWOmjDwQWzmwJuh7duSIa0OHQcZNmzYNNmfNrOfNqpetb9++rBuhI1esXEEFCxS0ZFklfGZW9+JFnBwjS8sRmIv8sejvOjC6f+8+78IwCgS7lC1btlDkDyKbAkYAV7NmzGIQgsGIauWweOli6vFVD/r3+b/ssWnVshWFjxA+IMDo6rWrVKZ0GXZR58uXj3bu3OkAowACI4Q+ihcrTgARmTNlptmzZ1PceHFtA0aoUFq6aClhaDD4TlH4AEXTpk+j77/7niK/H5kGDh5I1atWdxtFOzxGly9fpnp169HZ82fZC4YEbIRsPR0S3eUAI+/AaPWq1VSufDk+6csvvySACeXwBkhWLF9BH6f4mNJlSOc28AooQn+tc2fPUd06dRkYRY0WlW9p1S5YBUYA1vgeXD927FgeP2PlkPCZFWDk5BhZWY0AXeOPRbcqAHrCIxEK9XV6itDTb1ZJbEQzKPiy5crS8WPHqUiRIlz+CleyVni87ZwQqsKEewyaVc7Df9HzBUmqt2/fpvr163OPjg+juqaSmxVOKx4jeBRQCouSWPQxOnPmDHsX1IcRfdS7S7Pra7TbVHjB6Dwtj0rew0xYyCxvSWkGD+JHH33EnaLz5slLs2bNoigfRrENGAEA/fXkL4oZyxVOwXvhz9ZtW6nlly154jraTiBv7v3Ir9fdDmCEDt6NGjaig4cOUu48uWnd2nXuggU9ekpppj1PIidabzvW3ixPWdVngeSzWTNnUcNGDZm86Bpdo0YNkR4BH37wwQfsXVLeF53xwRfbtm2jzJkz07w58yhWnFhvAC2zdLQqm4sWL+JKRxy9+/am77611s9IwmcSnlLraK3NMqsvAnV+mMwx0gq3VeVidtHfdWCEyeEIpaH7apWqVWjsmLGc+GcGGClrpVbIqHBr37Y9rVm/hkdyTJkyhZIme3OKukSR+AImUdqLDrOJEiUizFfCXCUHGLkooKdEJUpMonxxHwyL/SjRR3xLlOzPnDGTecvbmhsZIiMwee3qNWr1ZSvad3AfgzF4jhCekPCZGSMPQNa0WVPavn07ffzxx5wwi+7Fng4pzRxg9JqCWlpgBEjnzq48QRRVFMhfQASM1EYea4yN3OABg2niTxMp6odRuSN7oSKFQhRMIuzbvHlzfoeePXrSgIEDJKL4xjkSPjNrI/EQJ5RmaTkCc5E/Fv1dB0YnTp5wAaMLF6lqtaq2ACOE1jC8FS7hWDFj0YxZM9yJr1a8H74Ao8JFC9OZU2cYGCE5PHas4MZLwlN6IEKiXHw18mrAqVXuyr/Z4f0wK71Smp0+dZrSpkvLt0fPGXgj9dZS/ZsvNPvr77/YQ4SEbMwyQ4PPZElds/7sBqmaYK8AACAASURBVEYYKvvZZ5/Rxk0b+f5oSwDvmAOMXr0xIsUuAD5kyBB3kvuS35dQnlx5LAGjhYsWUtfOXXmpUJzRtEnTYMNnzfCjFX2mB8CPHT/GXnV4t1u1akXjx483K5Z8vkQ2JbpLrW+08mPpxQJwUZj0GEno5o9Ff9eBkeIxwoBMO4DRy/9e0vz586n3N725h9C4CeOocqXK7lllVhSJL8AIibFr16x1eYyOHKVYsV+7y6WKxAFGwaVTIoe4An1+0MMoEMAIXoARo0bQ6JGjueHfxIkTqVixYu4Xd4CR8SBoK7Jpxssm0fHqc7R89sOQH3iGIw6rwAhe43r169Gd23foiy+/YKCFPLSQDj8eP36cgRGKVOCJnPLrFLPkcoDRK0ncyRJZQ/dFEoVsFg07wMgVSrMLGO3Zs4dj92h617RxU/q237ecbK0cVpSvL8AIDSuRR8UeoyNH3gh3SHjKAUbWgNG5c+coVapUfHGJEiXYY4T1tzuUhvuvWbOG2rdvT8/+eUZfffUVJ+eaTfI3Y+TVHiNMRD9/4TzzmKcjUHymyIqR502i9+wGk2ati93ACKHdL7/4ksOeKApAaC5e/Hj8WiENjFCg0LhxY57viMHXSvsUX2lmVXcp12n1ttn3CeT5YdJjJMF6EuXiACNzRuzM6TMMjM6dP0eVKlViF67VHKN7d+/xbgwAJH/e/NyuP068OG53N/raIMyG6h2r66Qn6J5+Q6uAXDlzuXOM0OE7RowYwQgk4SmrysXIOFlVyKHNYHmi/917dyleXJfhQRI8kmfVPWLUyldiqNVKWk3bK1euUJUqVXi3XaNaDa5CUzq34zzwHO6PZ+s90wxPKfwCAwZvJDYCSN7dunXrG7ylZrRA8ZlVnlKu80Yf9TlWaGbWSGppNnHSRGrdylWtNWv2LAY3Uj2CAgB4sdGnDe0b4JHJlMXVvkH5LrR2QD6aHi2kv1mVzeXLlxNGg+CAV2zQwEFmyeXmbSOAL6WZWsacHCNLyxGYiyTKxeyiSxWy5DyJUFhVLlYpbEQzeHZQro9+HkhWnf+bazimlo5GRh6g59s+39KU6VMoYYKEDLDy5s0bzBAhCRrPKVOmjFiheVpPI+HHg1GNgqTf27duU4oUKbhKTivgRvRR6K49T8JnRjSzasQkfCahj963S/hMSrPHjx9z36LrN64zQEVVWrTo3hOhzdLsyeMnPEYBVT3p0qXjfkKpU6cOVm59+PBholdEn2T7JBg/aulohmYAYQ3qN6Cjx45S/gL5uQuzAsb0aCilma98ZpWn3gZghKaan9b7lMmLhq0YByKRQ4RZF/62kLr37M5jN4aPGE41qtd4QxegOECpepPoeztpNmfOHOrSxTXEG6CoR0/X2BOzh4TPJDTDc/Vk0ez7BPL8MOkxkhDQH4tuVQCsCkVoA0YPHz1kYLR7126u0ECX2ChR3/ToeDNYUDxzZ8+lrl91pahRo9LIUSOpQvnXHY6Va9euXUvXrl3jJmpmhRPrhPJrlNzjeQiRqQ893rhw7gL3mLn/4D4Pyf3ttzeHfUp4SlESEkCixxeefrNqxCTvYcbIS2TPiNZ6dPznn3+ofPny3Dw0TZo0BOWPBGW7Qmls5H4cTqPGjOIBtfAiZPskG7+qWq7ROA8hPYTz1ArfF2CEZFmUi6NNBVpSoAszcps8HYHiM6s8ZVWfBZLPMBi6SNEiTOLadWrTiOEj3ODGG0/t3L6Tmn/RnDdKbdu1pe5fufKU1AeqcpGXhi7mZmRYeS5ag5w/d56Tp0uUMs9nY8aM4WdjUzpj+gyqU7eOWbF087bRmpjVvVqbZenFAnCRA4xURLayw9JTjkY7VQmAkhgsLZNJFaZVvjK6Pzw9aFT320IXaNi8eTMnzJrxGO3YtYM+b/Y5Kx54CJo0aUIRIr4uy8a9bly/QZib9U2vb7hJG35DaTWMZ6rUrjwUbwKLSeYHDh6gYcOGUbHixahdm3bBSKL3nStWrOAKD4RSMP9twIA3S2CN6KM8xAqfGfGUVSMm4TMj5ajQW3uehM+kNANwQeUWQMP7H7zPDR4RYrULGC1cuJB6dO9BqEaDt7N6jepvGEoYK3QSHj9uPGXPkZ0/D4mucePEdeeXeKKFt+9cv349NWzo6qmDpqVjxo5xFxjo0VBKM1/5zCpP6YGB0MZnSObPnTs365kSJUtwmb3SVNPTu16+cpmaNGpCx08c541ft27duJeWWjZRJIJKtVLFS1G37t14+R7cf0DoVaXoJmVN4X2EflRAsPJc/A4+v3njJreI8KbP9GSz+efNmU9jxIxBGzdupOzZXLxq9pDwmQOMzFI1BM9XM6qn1/DHoksAj57SsKpI1NeZUchWl0ZCs9GjR1PHjq65T2icVr16dTEwgvdm0uRJtH3bdsNXRHNFPCdr1qycJItJ2ehIXbpMaa+KRKEZQBwUF/rGSIDRkEFD2JuAA7tBJYavflEJffTWSaJc3nVghO8fPGQwg2H8HdPQkYNmBzD698W/NHDgQDp18pQh38WIHoPzNpInT05Pnz6lTh07MR+mz5Defa1ZPpg0cRL1+64fXz93zlzDHb7Z+ysvZpbPFFkx4j2J3gttwAhd+itVrsQd7FMkT8HtGBImTMik8vSuq9as4q780FNGB7pfV65SmbAJGzliJPd1y5AhQ7DL0IYEHu+4cV0jaNR0RP7S6hWradoMc8Do7yd/82bvytUr/D0Iz6LNiZVDwmcSnlJ0nvIOTo6RldUI0DX+WHSJgtADQXq/SRSJnhBLdvdWSSyh2YYNGzjvB8CjTp06NHTo0DdmEBkpWrMKGUqkX99+lDdfXk76rl27tmF47b+X/1Hv3r0pYeKEhsAI71u3bl1OisVgRiQ3YrepPST0cYBRcKqZoRlCtAh/wHuEkBPm1YUP/7pKUauk7eYz9f3RKRs5SABUGBZatWpVKlWqFH+cmW96/uw5e4u2bd/GhvH4qeOULnU6ryJq5v5m9Yh2U4nrjego0XuS95DoLr1vl+gz7XWge/MWzd39sObPm0+FChfyCow8AUxPNAOPBC0KosEDB/O9MbMMI2cUnvUGjIIWB9GShUto+szpbp6S6HvMgIOuQk5ehQoV6Pfff7fcUFHCZ1aAkRXPsmSN7TwnTIbSHI/Raxaxqkj0mEwiKNeuX2MDceL4CXYTIxdHb0ek3F9PqZoFRi9evuA5ZmjIV65COUKnbE8C++GHH3KlnBlghIRrJdk2Z46cBPCHxF8HGPnOZxKeUsAGOkQnSZaEy5AxvXzJkiWUIEEC90sEEhjhoQBo8AIsXbKUh4qqDafUyKO1xaeffsptIJA7hWpHNdizKod2AHCzcugNQIU2YIRvmztvLtWvV59J3LZtW+rZs6etwAg3e/r3U2730PPrnswrGEKteJyQC4R+Q3HixOHnYtSIUqyyaMkiBkZmPUZjRo9hzyrWAptSJQnbCmiQyKYVYOR4jKysRoCu8ceiS3ZOatTvqyKR7CACDYywE2vQoAG32ccxbdo0Kl3aFd6S0sesQnYDoy7dqHjJ4lzF5klg69Wrx0m7UmAEJYZy3G96f8Pf0KtXL+rfv78ul0p4yg6DZQeYNKPQpEbeyk7QLM2+bPUlTZ44mQ0IPEbw1qgBiT/5TEszNzBavJQyZrYGjH6d+it987WLt5DMC8NmdJilmSf6KLzoiWZm5dBXfRZoPkOH8YzpM9KjJ48oS5YsNHvObIoTO46os7mUZijtR78jACOEW9FmAvMecWAETPbs2d25TUWLFKVcuXOx7rLiMYKXvniJ4oQu8fHjx2fPdq5cuYzYyeO/S/jMjB5RHmRFT1j+CIsXOh4jFeG0jGB20aWGX3KeZIcVGoERaLZ6zWquJMOBnjCjR42miJFeD100cs2bVchuYNStG1cu6Sl87W9SYIQKkQaNGtCeXXtYgWEqd8FCBR1gFC5cMBpYBeAS5asGk/BAonkdcjcQVpsze84bgFsiX2olbcSP2vsp/9sNjJYupYwZzQMjJPIjJLh//36exL582XIqXLiwoSo3SzMHGOmHN7F+vIlbsIB5aPyE8VSlchVbgRF7jFp+yQUb6dO/zkPDmngLpS1espgWBy02lXwNPqpcuTIvd8kSJdmT+cGHHxjyk6cTJHxm1kbiWY7HyPKS+P9Cfyy6VCFLznubgREqPbD7OfznYa7YmTJtCiEEJfluKwZLHUorX8FeYLRp4yZq1LgRIV+gVJlS9Nu8394YHqs2PFZ2vRLlYmS8zYJJyTPVgEQtkRLZkUqw9F7KeajuwXgONP4EUA0KCuIEfHUujL/4zKPHyGIobd36dexNgFcBA4rhQfBWph9oPrPKU+oNW2jgs+f/Pid4slGkgUR7NF/Eb+i7hs7VfXr34ZxIVKf98ssvPNbDLjDJHqMvXcDITPI1emkBGE2fIcsxwkahS+cunESOY/JPk6lF8xZSMbS80TOzvmrd7tOLBeBix2OkIrLjMfLOcRIjhnPwB43PUP6MUBTCVxjaiNwexdhqhURt+M0qZMxUwww1lHNXrFiRY/VGAvvyxUvq2q0rJU6a2D0EUmt4kA+AkSTomYQDJbTICfBlh6UHNoze1R80kzwzNAIjvBMq0tC0DrxVu25t7j+EvBztN/kbTAIsZ8uWjaZMmcIdq8F3UprBEDds0JA2b9nMcjFu7Dhq8YXMkEnk0A4+MyuH3ugt2ehZ2VSoZRH9gw4dOsR5PJcvXeYE5EN/HGLgCe8cwAPWDL9jrfLkzcOjX5D8fuyoq5P9hIkTqFjR13PxJHLiTXdh3EvLli25DQPyFN+P/L57lM3UqVM5aT9mzJj8GWpAjz5dy5Yuo1lzZumCfu36osQf/dXw7enSp+Mmoaic9OWQ8JmEPlr95XiMfFkVP1/rj0WX7lQl50kUiVqYpArZF7Kaodn1q9cpQ6YMvDtDuejPv/xMBQoU8Aswwnth2OyWbVuoefPmlP2T7F6BEXaN8+bMc1WkvEfUrn07qlzR5YJWCzF6gbRt05b7I8HwrVu3Lliyr5aWEvrYYbDe5Rwj0O/UqVNUsVJFwggaGLhFCxdR1mxZ3cshkS/lZLWnSWuc1Oeo+UItm8hzunX7FjVu1Ji7ZUvkEHyyccNGatCwAZ+P/JY1q9dQwkSucnGjI1B8ptDDCGBK6C3RZ74CI8yYQ6NGVAtCZvUOGOXceXLzpg1hd7T9mDhhInXo2IHBE8KzU6dMDQZy9fSsJ17R0gwAGF229x/YT82bNae0GdIyiPdGM3ipMbIE3fWbNW5Grdu19qjPcB+E+zt16sQVaDhQKflV968o/HuvKzaNeErv3yV8ZgUYOTlGVlYjQNf4Y9ElCsKK8jXDfBLlYpXEZmmG3kJwIUM5IAkQ4EXtzZEql5CgGcY0fP7Z59wIEsf8BfOpVo1awfIPtHSU0EfPcErW18g4WTVigTBY3vjNKs1GjRxFHTu5+mVhXMz0KdMpWkxzs6lCimYIB8KLipE2OGCImzRtIhZLqzQzy2dW6aMnr4HiM/QnGvrjUHfXaTVREdbv0KkDtWndhrubK3TEelSqUIl27dnFoAXFFchjA4h6G2gGQNS+XXv659k/lDpVatqydYvXIcRSRpPwmYQ+is5TnusAI+kKhMB5/lh0BxgF7zh9985dTr7esXMHK5yuXbqyd0btSg2090OttPVACn5DUmafvn1o2tRprBjRCmDx74vpg/e9JzJKeMoBRsGF3SrN7ty+w03z0KAPPIQp4h3bd3yjS7pWGXsLe9gJwD1tUBDOGTBwAP00+Sd+NTQBBJ/BUEsPqzSTGDE76BNIYIT3xSYGPcbQnR5/7t+/T9GiRqN79+8xSVHBiFFFmDL/ccqP3e0QFDriv2j90KhRIw5FxY4Vm70vKVOlDPXA6NzZczyA+Ny5c/yts2fNprqf1rUlwVnCZxKecoCRVLJDwXn+WHQHGL05igPJgOjuigGd8BZhd4xmZwqtQiMwQuXTN998w2FAlL0u/X0p5cmdx6u3yBPIsovPHI/Rq2D0R34Rxh1ggOejx65w7bDhw9gAKsA7tNEM7xy0MIjDHAj1oL8XckFy5MxhyFtqlSnhKTsAeGj1GCFPCJ2dEZ5as2oNrV69mumZMmVKKlO2DBUqWIj798Ajh3J4/L1qlapc+eeJjshDwnnoao+jUKFCNHbsWJZ/vc2UJxAdSJqhyKVzp860ctVKN8ieP3c+5zHZcUj4zAFGdlA6FN3DH4vuAKM3gRF2yN/2+5aG/jCUQ2pQXpMnT+YKDdArNAGj/179R7t376YvWnxBd+7c4Z3mt999S927dRftwCQ8ZYfBCjTNJOFZvW+XiLsvNINnD9PDMU4D90GOz+gxoylrFle+UWgCRgBFu3bvYkOGJOGIESPyVHfM38MsQDOHLzQLrUbe6JugR27dusWVe4sXLyZ0eEajz5ixYvI8ReQvojoRCdT79u7jgc8oxkCp/McpPn4D3OjJ4ekzp7nZ5oH9rvA5rgeIjR4tunj0TKCAEfKhBvQfQL9O+ZUTylOkSMHz0dKnS28KZHvjO6M1UcuYJFSqPMsJpZmR9gCf649Fd4CR/vBWgAy0qUfHaBwFCxbkrqyYURTuPVc/HDtc+FLh1J6nJOBiyvlnzT6jS5cuMRBCj5MJEyYQumVLDglPOcAoOCV9pRm6YSNcu2nzJuahDBkz0KRJkzjXQn2EJJjEe8GQt+/Qns6eOcuGq0bNGpz8/0Fk831mfKWZNzmxQw7V4MuMR0FrMGH8EQ7bsX0Hl6Hv2bOHrl+7TkmTJWX6lS9dnrLlyEZRo772BAEkzP9tPp9TIF+BN8Jmap7Q0hHgdeuWrVSzdk1CGgDAK5KaW7dpTe9Heu2F0X5ToGmG1gMTJk8gzG/EsxGGxWYTVWlWNyh6+k3CZ2bW1wFGEisSwuf4Y9EdYOR5qj1GHiBX5+Spk7zy+fLkoxGjRvBOJzQAI5T5tvyyJV28dJHfp0ypMjynSD1ywohlJTzlACN7gRFkDh6Y2rVq0959e/nmqVOmphmzZ1DyZK/LlUMKGIEnjh49ysnV165e4/crVKQQBS0I4lCald1zoPhMAThGnjeJ3pNsWnAOwMmtm7do89bN7Blav349T6fHgGiESatXq06p06Rmb66ZQ0IznIPnz5g+g+eowcONvlKYVo/WHqhgU+sqO3lKCibRfwlDhwcNGsTvgvfD39F2QEkWt8JTDjAKToEw2cdIIjBSQVEzrJ5QGAmKRGlIhUKqXNTfH1p2EHiPU6dPcWfZ06dP8ysirIbqopy5cr6xZIoXR/kHCR0l9NGuJ5QfchQw6uPGjRv8ODSnnDJ9CqVIlsKU4ZLwlAOM7AVGMGTHTxznzuQA2kf+POICR6lSs1cSpdkwGHYaMQmf4Rzw1ubNm7nnEvrq4EAF3axZsyhVqlSWd/eB4rNAASPQCaX2yLdav3Y9d85Hp/w8efLw7MOKFSpSyo9TvjGMWqLnlXMkNFMAIP475Ich9F2/7zh3KXyE8JyjhLBt9BjRvfbL8ifNHjx4wN2y0f8IfA9vY/+B/al169buppShRd97spva382sYSDPdYCRitpapjLrJpQYbz0Q9C4AI+Ub0bYeydjoXIwjduzYPCuqSrUq7plBVpWLxGCpaY0KFPQ8QbdblOzi+vz589OcWXMoafKkpkCRHuCR/ibhM6Nduz9pFhpzjJBwDTA0Z94cunzlMo0ZNYZzTjp36Uzbtm1j3sJMvHZt21GtOrUo6oeucIsdYQ8Jn+H9MCdw/Njx9PDRQxfgLlaU57shB0oB/lZ29xIjbwcAt8pTEn2GnKELFy/Qtq3bOEz2xx9/MIAFoK1UuRKVLFmSUqVMxQnT74V7z62lrRp+Cc3Ucoj3GzFyBOfxQE/w+hUuSj179aRMmTJ57EXkL5phigDyNDdt2sQ5RejOjerGlq1aUpQPovhMHz3QYZZmahDqAKNAwjgbn+WPRXeAkedQmlpQ/jj0B5ft79ixg3fVGO1QpkwZ6tS+E6VMk9KtdIzAgJbeEoOF94Bi+fPInzRu3DhauWIlG0t0H4ZCRoM4dIwNzQYrJLwfatGTyI5UVKX3Yl54RXT7zm3atGETYfiqUqqPEm2EWnAgVItu5WigiAMVOshBatu6LaVOndqd06a8n92eSfDW8WPHafTY0dy0EXkyOCpUqkBjR4+ljz92JQLrARd/0EwqE3bylB4wwm+o/Lpw4QKP4Zg/bz57kNGcEMNV69SsQwUKFeDQOhKoPdEnUMAIzwc4gncG3mRsnHAkTpyYWrdsTdVrVKdYsV0tFuwA255o9vjJYx4GC0+REoqNEycO9e7dmxPL1eNLfOEpPd6TyKZkU6elkRXdKpUNu84Lkx4jLaMGatEdYCQDRlifmzduUu9ve9O0KdMYqOBIkjQJNWvWjPNFIPzqQ0JbIyMAEIZw2dy5c3mMw717rj4nyB2AsuvVuxd7sPypfPWUl0S5GIFERbEanWcFTIa0xwjrBn6BByZoURB7F8AzANQoqUZVkhrg3L13l8e8/LbgN3r69CmvcaKEiXicC7pNx4sXz11laBcwAt0B2n756ReaN3+ee4L6h1E+pCaNm1D/Qf0pZgzX6AflCO18ZpWn1EYeTQeRML12/Vpaungp7dm7hzAmI1/efFSuYjkqXbI0j7CIGOH1kGlv9PEnzfTkECErNExEA0XFy40qwrx58nIyfd7ceTnsp9VVZuVQC4wAytBcFknVANjKvyOpfOSIkRzao3Cvx4j4ylOBspF4jjMSxC745of7+AMNS4y3VgCUT7NisNT30jO4nn6zSk67aKYoDZRbT502lfr26evO78G7JUmShOp9Wo9q167Nf1crAG8KxxMwgnJDDgOa6iGfSMklwrOQu4D+N5i1hlwCX2gmoY/e/R1g5KpM1Cp3ACLMsMI4GcyOun37tvscVAx99dVX3AoiQvjgM/jAB0hSxWy7AQMGEJrgKQdAUf169ale/XqULFmyYIDKimziHXH/uXPm0oKFC3g8iHIgh27o4KFUrUY19lRJAKZENgPFZwo9zBp5yNu1G9doSdASWrFqBW1Yv4E3G0WKFKEKFSrwBPgUH6dwr5sZ3RVoYKR8++1bt7mJ6IIFC9xeQLw3ptiDl9CbDWX9VmmmXAcgv3bdWh5ZhJAw+Fg5ALC/6fsNFxeYoZmEp/TOkfCZRHcp76o8w/EYWV2RAFznj0V3gJHcY6Re4itXrtCwYcPo119/5QGPipJA5QmUacHCBalg/oIchoCXQCtgesKJ7rfnz53nEt8NGzdwfyIlrIHr0bit2WfNOCclXpx4b/QpsSK8Ep7SU2gS5WJknKwqZCMvm9Vvkoqw3v1hWE+eOMk9ZDA36slfrhwP9QHQjB4uSu6QWvkq3wTQcvXqVcJoGpTGo2GnQidU8yAxu2zpspSvQD5KkjgJRYsWzesMK16DV8Tvc/78eX63VatXcdWZmrfixo7LVWhdunWhhAkSeswn8qeRt4PPzPDUv8//ZTpgnuCadWu47B30RLPFalWrUYlSJVjmAGj1DGRI8Jn2mUZyCC8lBkoPHjyYtmzZ4v4OdPVHhWHFyhXZk5QzR06KGy8uRYroqpzzZhewObxx8wZvALZv2869iLBxA+8q12bPkZ17dQGEIXSmvp9dYNsBRsEpECZDaRKlLBFEI0FRnqM9z8iISQCUxGCphU5PEXr6TUIffwqKHn1Q/bHvwD4uRV25fCUhHKJWoOjVAUWbJl0aypQxE8WLH4+iRXHNxnoFa0XEoAqlvgcPHeQSbvxvdIdVPy9RokQ8MLZVm1acRIncIruUi4Sn7DBYduaDSPhMQh87jTyAERJe4eVDs74fh/9IJ46dcPMDD/qcOtXVByvca2+TJzlEWOLI0SM0fPhw2rxxM1277iqbxwGjhunm6FWVPn16/gMDrgZc8Fgisfv2vdt07M9jhEaAeD8lFKvcK9FHiahSpUrc9yZj+ozBSsqlvCGRTem9zBp+hTfV7+At1IgeUsgTAkBctHgRg9kPo35IGTNkpDq161C+gvkoWZJknOelDp940quB5jOr9EHIFOGtsWPGEpKilXAt6IawPMLxMWLFYICE9ADMaIsUIZJbD4G/79y7Q9euXWOvEKYCQE+p74NNYY7sOahhg4ZUq24tihfXtXnT8ruEZhKe8qe+1/KVlU2n1W+wel2YBEZqQ+iJMBLl4gCj4NSzi2begCN2UIcPHabFSxdzHxMoD5Sp+nIgmROACJ1sMToif4H8lDFjRheoehV81ISn3yTPl97LqkJWA0WzRszTtaERGCn0QaNNVN4sClrERgOJugDFM2fN5C7HOCTASDkPjfGwM1+4ZCGtWLqCLly6wHO1fDmQC4fqqerVq3NpOUCBFGzbCSYlvCfRZ1rdqQVGWAN4y9BfCPPETp06xd+Ljsu1atfiqk6EpyN/ENktX0brZEYO/UkzCX3Ucge9tG3zNpo9dzbt3L2Tc6mgv6weoDVSBzJnzsxDbEuUKOHudeULmLT6PnbxlFZXOTlGVlckANf5Y9ElniC1kvAGECQGS0/hvA07CCOPmvJd9+7eo0OHD/EYgH179nESJFzMcGlDASlJ2wq7wE0PJY0/8ASgPBqubSjrnDlzcodcdMXds3sP97jx1BDNn8pXzwhIFLKUZkbnWcllk/CUnTTDGmMn/nmzzznM0K17Nw5hoMfN0mVLOWFXeSczwEitoOEBwjPgQdq2cxsdOHCAnv79lPlLj7cQFkEOGngL4VyA61w5cnFZOQyZeg6XRLe8DQBceUeAUvQeW71qNQMieGQROixbriyVKFmCypUtR8mSuvK13kYArryzRA7VPOQO2b54SZcuX2L9dPDAQeZVpAeAl16+eMl5QvASqQ+ExN4L/x7zE8JwZcuUpayfZKXSpUtzVSz0l8QGSGTTqjmV8LFZmmltltV38/d1YdJjJCGaPxbdAUbmc4ykQeAlNgAAIABJREFUYSGsKXarmKR97co1unD5Al284OpSrQgnyrHRlDFR4kSUIH4C3rVqlQtKuzH2Y8WyFZQzT07HY+QlFBUSO3nkqqCvTZdOXShxssTc9wfePcywqlKpCpcoK4DWyBNhBBKV63He07+ecogNScMXz1/kHjvKgefBI5IgYQL2PKLCLcqHrlw3X3bydoJJu/SZ8j2c+H7iGC1asIgNParJYKyrVqvKeVmYRYZEdnV4x9eNnsTI+5NmZo28J92F+2CuGxK2r9+4zl41eJeU+yPclj1bdoodNzYlTpSY0wL0mpA6wEhiyf1zjgOMVHTVCp0dgmIVLEmEIqx7jIwMmxXvB4AR8kA+rfcpt/7X7szehp28FExKeE/CZ4EyWDeu36Dvv/+eq9CaN29O/b7tR3HixmFAjGrCatWqBZt9ZScw8uTpUD/DjD4IFM3U3g6jZxq9PzxDfx7+k1avXE3LViyjQ38c4rBYlqxZeDZZ8WLFuY0GZEZ9vG185olmRvTx5FlS6yk12DbDU/7kM6vQwS6wrd5AOB4jq6thw3VaRtW7pT8WXaIg9ATAqlA4wCj4AFqJkQcwQrkwwmroc4P5bUYGRcqSEp7SA14ShWwEEq0qZAnNJPTxdSeP6sGePXvy7rp129bc7FOdpwIPBsIOnoyTnvcmrNNMzZcS3nuDz14RD2nFgFuEq1G5h4TqWHFicQgajTHz58vPE+yV2WRWdVxo4TNvNJPIoRGfWZVDqzZAIptS/aU9zxJPefGiKvd3coysrkgArvPHoltVGlaFwgFG5oERwgIVK1bk/CTsgJevWE4ffBB8wrmvRt5ng6WjXMKqkUc14uKgxTxqAdU8KIUuVrwYN/zz1YiFVZpJdJcnAA6AiWpN5FetWrWK1q5ZyyFp5EihHLx8ufKUI3cOSvxRYi6th04zoqNE7znAKHiH7EDSzKo5lfCZWTDpeIysrkaArvPHokuY3fEYGSsIq7suifI9duwYlStXjpMjcWDKOTfg0+TaaHdiEraU8JTjMXJRErS6/+A+DR4ymCZNmETly5fnuVSpUusPV7US5jYy6P7kM8lOPlAAHGAI7QXOnDlDc+fNpV27dtH+ffs5R6hi+YpUvHhxVy8nNFPVHA4wcrUC8aZbnFCad/oo8q6wlhXdKtG/dp7j5BipqGlF+aoX3QFG/ku+ltBWAoxOnDjBwAil4Dhy5MhBK1eu5N41yhEog6V+nhnlGxZyjE6ePMkDXtdvWM8l+R07dCQ0XdQDjg6YDK7ypQAcozf2H9hPs2bNog0bNhBojm7fZcqWoVo1XaX16A3mabNmFTjq3U8imyENJs16P+yUQ3/SzCpgkPCZWZpp9ZzVd/P3dWESGDk5Rq/ZxqqR12M8uwQlJHfyCjC6fPmy+xNHjR5Fbdu09dpRViKIEvq860YeNApaGMRzptD4DsMxS5UuZeixs7JpCUk+CykjjzYE23du5waEQUFB3EUZFXWFCxWm6jWr82yvKFGjuBsuag1baPd+WNVnEtk0a+QdYCTbCGs9Rk6OkcSahNA5gRIUiafD6m5Bz8sgUchWSW4XzULSYGk9RqBF2nRpaemSpZQuXTqPHgsJzST0eZeBEUqW+3/fn6ZPn86zpZBPhBYLWkUpoaPEiIUkn0nk0A4jjzAZd3v/4yBt2rCJwdDDxw8padKkDIbQ5R39cTAJXklef5vDQnbQzJNnWMJTaiPvACNrwMgJpUmsSQidY5fyNRIUBxi9KTwhabAQQitbtiydO3eOG/nBaKBjbbNmzWjgwIFciuxP5fsuAiOefXbyJH399dfcILBLly7Uvn17wpgXiRy+izTzphbBt3fu3OEw2bLfl3FFGfrmoHoMlWSlSpaibNmzsUdOXVovMfyOx0ieL+MAIwcYhRB88d9jJQpZokgcYBR8pIaEZiEJjNAgEsAIIyVgWMqUKkN16tahTZs3Ub1P6/GgWgcYBZ8/5ov3gwdvrllLHTt1pOf/PKcfR/xIVatUdXsvJHLoACPiKsqHjx5yaT3aTOzctpPOnT/Hw0oxpBVtJzCbLFaMWB5DwmZlU/FIG8mrZPPn5BgZF51o6WgXzaxaUYlsSnhKG0pzPEZWVyQA1/lj0SUKQi9s5oTSgisNqwpZokgAjL7q8RUN7D+Q+vbtS2fPn6Uli5YQ5ql5crFL2VHCU++Skf/n2T80csRI9sTly5uPxo0bR2nSpglGTodmr0GoHp8h/IgeT6ieXLthLZ07e44yZMzAZfU1a9SkrNmy8sBbCR0lRszxGDkeI296UMtnEp5ygJHUgoSC8+xSJI7H6O3yGMHQPLj/gFJ8nIIngtetU5fnZGXJksUBRq/0S5PNeowgW5gd1aRpEzp04BB1bN+RunTtQtGiuyqg1IdEDt8lMIlvvXr1Km3dtpWrJZcvX04PHzyk3HlzU8F8BalBgwaULn06nuKOdVFvxozWSWLEHGDkACMHGBGFyao0Ce6SKGSJInGA0dsFjJR1hxG5euUqpUyVkn6a/BM1btLYAUY2ACOEfLZs3sKDXx/ef0iDBg2iSpUrvdFE04zyDevACDS7du0a7dq9i4HQpo2b6N8X/1LSJEl5EHL1qtUpXYZ0FCN6DI85cHbpMwcYOcDIjGyatZHq6IjETofUOQ4wUlHeVzehE0qTJeMZ5Sz4M5SmFkwkBRcsWJAN0MxZM91jD5wcI2s5Ro8eP6Ipv06hoT8OpUwZMtGI4SMoQ6YMb1SdveseI/DXs+fP6PKly5wztHLVSm66CM9Q0mRJqXq16gyI0qZJywnqVqr27ACTVuVQLWNmDKeRx0vvm6SG0y7gaLQRDo00k9LIijfXzPoq93dyjKyuSACuC5SgWAVLknwZLfqWfJMvpJXcXyIooQUYgRa9e/XmsSD4g8np/la+dhgsO6thJHwmMVhXLl+hvv360sIFC6l2ndo0YMAAih/vddNMT3wn4amwQDOAcHiGbt++TTt37mQgvn//frp/7z6lz5ieKlWsROXKluOigChRongV00DRLDQaeX9uWiS6ywFG5iMEapo5HiNfLHAArpUoFzsExQFGoatcXyuYG9ZvoE8//ZTmzZtHxUsUd4CRzvgDb8AIBv/w4cNUt15denDvAQ0ZMoTzYDBnS3JI5PBtBkb4vnv37tGKZSto+crlnDeE8Rw5c+WkihUqUtWqVSljxoxub2VoopkDjMx7wEMjzSQ8pXeORDbN2kgHGFldjQBd549FtwqC1MxiltG0O37J7t4qie2iWWjyGN2+dZty5MxB7dq1o6+++soBRiaAEQbA/vzzz9Snbx/KmD4jjRk7hj755BOvoTMt70l46m0DRvAMoZQeA4u3bt1Kixctpg8if0B58uahcuXLUaVKlSh5suTcssBKF+BA0Sw0GnnHY2Q+zB3S+t7xGFldAZuv0yYQBgoNO8DI/A4r0GEh7Y7l1X+v6NN6n/LstE2bNnG1jz+V79tm5D0ZYVSd9e/fn+bPm0+NGjWifn37UZx4cUxLcqCMvL/5DE0Xz587T5u3bqaFCxeyF+29cO/xOI6q1apSiVIlKEWyFPThhx++NaNnHGBkXp+FRpqZFsr/XyCRTbMbedzaymbA6jdYvc5JvlZRTssIZhfdAUbmFYm/DZYkhwb9dYYOHcpdmTGiwgFGnneloM2OnTuoc6fOdP3GdercsTO1bNmS3o/sKh83e0iUb2gEk3jvp0+f0sVLF2nnjp20YOECOnH8BD1//pxSpUrFIbIiRYtQ+rTpKWo0WZ8hKe0CRbPQaOT9KZt26PvQSDMpX1nx5pqlmXZjavXd/H1dmARGjsfoNdtYVST+9LKFplAa3mX37t1Uo0YNGjpsKDWo18ABRiqAo+YfVFKh6/LXPb6mWDFj0egxo6lIkSIMiKzyWaCMvF0AHOFDjJBZu24tLVu2jKvKkDOUJ3ceqlCpAidQAxhpc6yk3ylR+NJ7WdnoaXWnsrbKe1nd/Ek2KJI0AH/ymVkjbxdPeaKtXTST8JQ/9b2ysVGe4XiMrK5IAK6TKBc7BMWfikSLviXf5AtpJfeX0Cy0ASM0fcR8qSLFi9CIYSPeGSOvxz+eeArVU999/x2NHDmSmjZrylVnHyX6yM1O/jRYIe0xwrdduniJlv6+lBOot23ZRgBI5cuWp5JlS1K1ytUoWfJk7rlkEjnR+yapbFq9v1nZDI3eD3/ymYQ+aiPvACNZhEALjKx4lqWyYdd5jsdIRUkrOywjQXGAUeiuSlPWvFOXTrR65Wo6dPAQRYwU8Z0KCyki4Mkw7Nm7hzp26EhnzpyhXr16UZs2bUQeEYmSCpSRN2vEXvz7gk6eOknr166nFStX8Cy9mDFjUoGCBah06dJUpWIVSvhRQne+hJUiCH8aeTvApAOMZIY/tHvZJHLoeIyCUyBMAiMJI0gUsh07CAcYvR3AKGhREDVt0pS2bdvG40Gs7GokPGWHwTJr5L156Ly56wEO5sybQ9988w3FjRuXS/GLFS3GnhFJ2MMuOQwUzR4/fkynT512hcl+X0anTp+iaNGiUZrUaajpZ00pd67c3Osq8geRObFab1PkyRMk5Y3QRDMHGDnAyEjOzdpIrUdawu8hcU6YBEZaBB8oNGwVBKmZxSyjWdmpWmU0iXKXvH9oC6WBhvCGlClThtq2bUudOnV654HRnbt3eNAuGhGWK1eOevfuTWnSuAbASvhAymPSe1nx5kr4DGDo3JlztHHTRg6VnThxgiJHjkwZMmSgOnXqUL58+ejjjz92VytqFbsnfjcyKJ7oKKFboGjmACMHGBnxsUTfqzcQ+LuTYySR8hA6R6JczC66A4zMK5JAeT+MdvcwkEjAjhMnDs2ePduS8Ep4KlDeDz2wLQHgaNiIEFL37t25Sq9P7z7UqnUrntOlHNLvlIi29F52AaOXL19yftDFixdp3dp1tHjJYjp65CiFey8clSxRkvIVyMeNF5MkSeIOF2p51K6kWCeUZr4njz9pZoe+D41gUiKHgXIeOB4jq6sRoOskCtkOQbEKliTKV2/3aoTwfSGvXTST7OStVMP4SrPvv/ueRo4eSefPn6fo0aKbJpWEPqEZGAE0LF+2nLp/1Z3+o/9o7NixVLJkScuzuiQEDBTNAPiOHjtKM6fP5GGte/fs5cG2lSpUokpVK1HhIoUpYYKEwXoMKe/vAKNX7qX0pz6T6C4HGJkHkxI5dIBRcAqEyVCahBEkCtkBRsEpaRfNQisw2rN7D+XNl5cHeubNm1fCRsHOkdAntAIjlJwPHjSYJk6cSMWKFaMfh/1IyZMn5+8LaYNllWZ//fUXHfrjEE+sX7RoEZ09c5Y9QQXyF6CaNWpS4aKFeUgrvk/5RonhlwDwt5VmatkMjd4PBxg5wMi0YrZwQZgERlrhDhQalihVvXCG3m8S5et4jFxKwiqA1Rrc+/fvU6GChah8hfLc8NFsAvbbCIxAg9MnT1Onzp1o7/691LVrV2rRogX3KdIDJGZ+k+gju2n24P4D7jq9dftWmjN7Dt29e5fixI1D+fPmpypVq1COHDk4kRwdzq0afolsOsDIvGyGNM2s6pHQDiYlchgoG4nnODlGVlckANdJFLIdgmIVLEmUrwOMzCtfbzR79uwZNWvWjCegBwUFcUWSmUPCU1a9H/7wsmGMBeZ59f6mN925c4dGjRrFoBDJx8ph9ZukdLN6f4UeGOly7/49OvznYVqzag1/z+UrlylGjBjs+apQvgLlyJWDknyUhMJHCO8G0cr7+StkG9JG3g4+swocrW70Qppmduj70EgzqSxqz5PIplmaafWv1Xfz93Vh0mMkIZo/Ft0qCLKqSBxgpA+MEELBHxw3b96k0aNHu6aXK6kSqskVaj7A3/fu3UunT5+matWq8VwrUwfur5mKoev615ynp1zQM6dDhw5urxVCPiiT1+MVK0b+yeMnNH7CeBrywxDKli0bjR0zltKlSxcsrKRnXM38JqGdRA61z0Qu1OMnj+nUyVM8q23b9m107NgxBrKoLETydKFChShe/Hhv9BmyY3cv2bSEtJF3gFFw7pPwmVkjb2fhiFUbIOEziRzqneMPmjnAyOpqBOg6fyy6A4xkYS1/eD/ANvD0jBgxgrZv384DTSNHisxJxDmy5eDOxO/Re/TKjY6Ak17xbzhH+e+d23eoY8eO1KVzF8qRM4fuOdprwv0fDendT32u8mycr34mznlJLyk8heff8e/op3T7zm1+r5NnTlLe3HkpU6ZM3FzRV4V848YNavlFS1q3YZ27izWqzjwZBony9Wfuh2Lk/3n2Dx08cJCCFgTRhk0beBzHR4k/ompVq/E4jny581HsOLFFCdRWwKQZwxlaaCYBcXaBbW9yLXmPkKaZmfV9m2hm1aT6w0Y6wMjqathwnXZXGCg07ACjkAFG6D0zadIk2rlrJ5UrU45SpUlF70d8/w3wAWCiBjF6AAXApNfXvShpsqQMHhAPV67Tghnld2+AR7lG+mw1eMP74TqEi/59+S93YT546CAPbcUf7WEUFkJl1vZt26l58+b09z9/09hRY6ly1crBRllY9UL6CxghTIZZdiuWr6Cli5fS9ZvXKX2G9FSoQCGqV78e5cyZk6vL1N8ulUPlW42AuvZ+b4ORdzxGjsfIV1PqL2Dk5Bj5ujJ+vN4fiy5VyJLzJMrXqhGzSla7aGZkiKQG688//6Sff/6Zjp84TgXzF6SUKVNSpPcj8eepgYjbO/B/oGH0/dOnTeeux+jlg/CMAlDeACLC+/H3qM7Vu5/e+2qvwzmPHjyi7Tu206VLlzgfqlKlShQ7dmx+NW/ACFVnk3+aTAP6D6DsObPTiB9HUKbMmdygSDGkVnnKLmAE8AbP3/79+2n1qtW0YtUKzn9KljQZ5cufj+rUrUOZM2bmb44QIUKwBHntjt8uPnOAkVOu700f2xGe1fNASWyAxMtmpO88/btd+l6tWxyPkdXVCNB1/lh0CeDREwCrQmHViFklsV00s8Ng7dmzh75s+SVVrVyV0qRLQxHDRwwGiLTeHbXnRg049LxG+/btowkTJ1CXLl24A7Inz5Ked0fvXD3PkpEXSg3u9L7l/t37hBlmaFY4fvx4d9m5Hm3PnT1Hffv1pVUrV1GtWrXo+++/50aWevxjlad8AUYvXrzgXLBDhw7RxvUbae2GtYRwX5zYcahGtRpcVo8xLQkTJjT0bknlyw2Ww4ULlpAtkWG7DJYvNJMYRO39JaGi0G7k/UkzCX30NhChnWYhre8dYGR1BWy+zgmlvSaoVUWityShARgBCPTv35/Wr1tPdT6tQ4kTJQ7mHfIEOMwAI4RvevbsSdWrV6eyZcuGSmCkgDJ0p7569Sp7jwB61LyPvx84eIC+aPEF3bp1i/r27kuNmzYOFeMtAIYePnzI7zd37lzatXMXXblyhQFe3bp1qUSJEpQnXx6KFUO/bYDEiNkBwK1uWqwAF6kalMihYowkIM4TmFR+N6JjWAGTEp5ygNErr15aPfpogZETSpNKegicJ1EudgiKRGlYVb5Wd/dWyW0XzYwUrTeFXL9+fX79qlWqunOIfMnf0U2EfvWS54SFjxieu0CHf8+VFI3/f/L3E3r65Ck9e/GMIlAETprGPSK+H5Gr2KJGieoxt0mdi+Srx0jtrfrn6T80aPAgTjwvX7480wel+D9P+Zn6ftOXQ4zjxoyjnLlzvpGYLDGcdhp5jF5BFdnChQtp44aNdO7cOUr5cUqqXLkyVa9RnXLlykVRokQxbCopkU1f+MzbtYGmmVZeJXLoAKPgVJPQTMJTDjDyHRhp9YlVe+TP65xyfRV1rbiejQTFAUZvJmRbMVjIPYEnATk/pcqUogjhIgQDINrKMHWVl15lGK+bTlWacu7KZSs5v6VCxQp0/959unL5Cp04eYIwcV5d2aYWTqx1jFgxeBp7ksRJOMSXNmVaej/K+8Eq4iRVaXrvp/dNyncjORtg7rvvvuMmlX2/7Uu//vortW3Tlvr07UMo/8f7BTpfBut24/oNnli/Y/sOClocRH//9Tdlz5GdSpQswaGyjBkzuvOFlDwpIzAmMWJW+Ewirw4wei3TnrxNgeYzIyPpACMjCr357/6gmXYzb/6tAnOFA4wcYCTmNLsExYrBQv4JujI3/7w5vXrvlbu0XQEydgCjl69e0qOHj2jfgX20a/suOnb8GAMJGHcrBxolRosajXLmzUlZs2Sl9GnTuyqoBOX6ZoERwNrfT/6madOnEXoUPXzwkL7q9hU1/bypq4fT/49AGCyEya5fu04bNmyglatW0tatW+nZ82eUOnVq7jGE8GTatGkZ5MKtbgSC7PB+6AEeb55Jx2PkYhhvCf2eeEoPLL0NYFICto02wqGRZlZ0l57MWZVDNc0cYGR1NWy4zskxek3EsJBjdODAAS4xb/ZZM0oYP2Gwnj92AKMX/72g2zdv045dO2jHjh109crVYFwYKWIkbhYYPXp0NuafZPuEokaNyt2VUe2FhoOXL1/mhoNPnz6le/fu8R81H2IERapUqahI0SKUM3tO+jDah8F6KGn7GJkFRs//fc4z3qZOmcohPbQvqFq1qqvdwCvPVUV2Gaznz5/TtWvXaM++PbTwt4V05PAR7kidNHlSBkPwDqEPU+xYrgo65ZCAbasK2QoAdzxGr3klNBp5q/pMwmcOMApufP1BMzzByTGyAeT46xb+WHSJUtXbTVndYWnRt+SbfKGn5P4S5WLGYMHgNmnahPLkzkOJP0rsBkV6QILpofLGeAs9KWG0+4/u0/Yt22n12tV0+9ZtN3ng7YmfID7nMqEVQJZsWShRwkQMjpQO1FpaYqTI/9q7DvCqqqy7QmihBpKAImCh6TCOFBF+0SAy9CJEukMsgDAwFhwdR51BRKkiUqUo4hBUFJASioIK0oSICIGgkSa9STcQav7vnMd9ue/mvnf3Pe/el5ew7/f5RZJb19ln73XW2Wcfsd/anj17sOnHTfhmxTdYuWIlRF6NUFE0p1C1WlV0bN8RNWrWkPWWjO9pVoRSO8f43XIJ/7mzWLRgEb5d8a3cBLd0dGl0eKQDEhMT5TPdIEbivqJtxNJ6kTMkKlBv3bYVR48clXWGRM5Qm5Zt5HSiIJH+DopNMTGyH7CcwIyJkf26bOGImarPp/RNir/354NU3ysU1/FUmg5lzjEKbHJOdRQ7xEhUsX7jjTfwVM+npMLijyBob04lRteyrmFX+i5MnT4VB/Yd8PnwHn/rgS7duiA+Pl5OhVEPIz4yv+boESxesBiT3p8kqzbrjyZNmqDjox1Rqkwpn6lBO8RIqFti+kzUdOqR2AMtmrbAiTMn8Pmsz+UUlhvESKxwW7JkCRYvWSyLTp46fQoNGzZE85bN8UibR3DXn+5CoUKe8glWB8WmnAjyPJWWP4I8K0bZew5R+45VHwxm0MLESBXdML2OYlR2G50VI/vO1ypgtW7TGo3iG+G2W2/LsdpLtaq0mO5atnQZPp/7uTd/qETxEkhISMArr74ic2GEKmR39YQ/mxJdQJQZWLJ0CcaMGYM1q9d4e0VcbBwSH09ErTq1UKhAIXLpAVENe8P6DZIUicTqp558SubtZEV4tjlZtHgRGjRoILcQCVYxEgRPbMy6fNlyfLnsSyxauEhuNHv//ffLtmmf0B5V7qiSo+AipetT+iETI18kQ4VZOKofTIyYGFH8SrDn5EvFSB8IQsmGmRg5S4wWL14sNzpN7JFoWUuIstWHIAxHjx3Fpx9/io0/bsSVq57prebNmuPlf78sA71IVHbT+Yrco7lfzMUbg96QOTniEFNNLZq3QNt2beXzrb7lXMY5zJ87H6vXrpYFKB/r/hhiy8X65CydOnMK7018D1u2bFEiRmKabOfOnVixYoUkWVs2b0GBiAKoXqM6unbtivgH4mX+kLa03k3MmBgxMdIQcNPOnBgIhyOZVCUJFAJuFzPxLpxjpNoiIbjOjUZnYuQsMXrnnXcgavRUqVrFEYs4eOggJk+ejF27dsn9x0S+0EsvvYTevXujfPny3me46XzFQ4QCs/mnzRg0eBCWLlkq84+E7TRr0QzdunSTBRjNDvFeB/cfxMxPZ8pE7w7tO6Bp06YoGlXU9PyZM2fKJOwKFSp4/x5oVZpIJN+/b79cVj9v/jykbk3F1StX5d5znTt2lsSxxp01SHWGqA1G6YdMjJgYMTHyJMUbF0tQVnRS+6LxPErfVCFGdpV41fcP5jpWjHTocY5RYFNyqqNQc4waN26Mvz32N5Qo6Une9bfdhv6ttX3IjOeeOHECI0eOlIFfHLGxsZg4eSISHknIkUztNjHS7n/61GlZd0hsPyISt8UhVKNHEx71IUfiW0SdotQtqUhKSpJK1xOPP4HatWt7R19m3y32exNkZ9iwYabESLyHWEb/+9Hf8fWKrzF3zlykpqbKa+6td6/ckFcQL5FAXbRINvmi2AHVKVHvpdI3qXZmdV4oShxQ8TIjidTfUYKYUW3n5frmhERPUsIdMzu2pT+X0jcpNqXZp3ZvVoxUWyQE17nR6KwYOasYiS0uxH/+SBE1x+j8ufNSnRFbToij5p9qYvr06ah3Xz3TabNQESPxLmLKatr70/DSyy8hIyNDvl+btm3QpXMXT84OIpB5ORPJC5LllFb1atXRs3dP3BR3k7fQpD8yeO3qNYwfPx7Lly/3rgzTbHT3jt1YuHihLGKZ8n0Kzpw9g0faP4KHGz+Mdu3ayU1bC0R6lvpTRqWhxEzvaAOVG7AiPFpwszqPiRFvIku1M1WbMiNaTpXSUA2nlL6vQoxYMVJtkSCvMzJ4s9u50ehMjJwjRmPHjsXW1K1o1rxZjgrVlGX42jlnM85i2gfTZKKyOGrXqo0PP/oQ9/zlHvlvih1QzZF6L+N5YiotaWYSnn3mWUmOChUuJJWyv/71rzj5+0lMmDQB+/buQ9vWbSGS0cX2I1b1m7Tv/2LeFxg3bpwRiUBsAAAgAElEQVRM0N7x6w58+ZUnefr7Dd/LKTGx8q5lq5ZyeX35cuVzFFxU/Sa3MaM4ZCvCoxrEnApY4U4mVfFxM8i7iRnFpsxIOStGOaf49DbAihHVG4bBeRSH70RHUSVLFOdrZnyU0b0q/E5hRglYo0ePlrkzYod12bGub99hZ7n+pauXsHjhYsyZO0cWYbyp/E1yS4r699X3TkFRvomKF/VexvPEv0WBxg/e/wDPPfscrl67KjdTFcrNV19+JRWbLt27oF7tekBBeJf2G6t9awqahtGFzAuYM2cO7ql9D9atWYft27cjunS0JIet27XGfffeh0qVK3mqcet2mVfJY3AzYJkRWErfpNiZylQRpW9S+mG4Y8bEyP5ALxwxo/ov43kUf0bph0ZixIqRaosEeR0rRtkAqjpfN1U2SsASxKh4seIoU7aMsmL0c+rPGDdhnCyAKKpBi6Xt7du1l1NE2kHp/FRzpN7LjBiJZ4hpNbG32Uf/+0gSuZgyMbj9jtvRuVtnVKpQCdcirgXcCiUiKwIZmRk4cuAI0n5JQ8r6FFlHKTYmVpLBVm1ayX3UKlWqhIKFCsrPulGCvFVZCK2NKQOZGwWzcAzyqv6M0jftBnknbcpNlY3qv0JFjDjHSLVFQnBdqDoKxdGqdgpWjDy73mvKicTjeuXrP87+gZGjRmLnjp1SHXr11Vfx+uuv56hPRLEDqjlS7+WPGAlbOXr0KNo90g4pG1IkaRGqUdcuXb2kKEfl6+sJ1CePn8S6lHX4Oe1n7P1tryR/1e+qjssXL2P6h9Nx9913+9QZshME8oP64WQQY2LEm8ia+Ww9ubYa/FHiglN2RvVfoSJGrBiptkgIrqMEMTvBw19HoXQAJka+jlbgIRSjYlHFlBWj5EXJ+PTTT+XSeLHC6rtvv0NU8ShTlYQS+CkmSbEpcZ9AxEj8fdV3q5DwaALESrqoolEYOnwobi5/s8/WISKx+vDhw/j++++R/ks60ranoXiJ4nLarH6d+qhSvQpiy8ZiwYIFGDN2DOLi4ny+3Y5tU/BxcyRPwUw7x04/VFVEnApY4Y6ZKj6q/iy37cxOn2Bi5PGIdjEzDuYpfjU3zsmXy/UpQFKCmN1GVyVBqo4kvytGIvelbNmyUgUSOUb+lutrf9cUoxMnT2DgfwdC/CwTXQbz5s1Do4ca+e3EFIfslE1RgryYRhs4cCCGDh0qH/t/Df4Pffv1lbWX9vy2R9ZAEsnkx44fQ0xsjKx43bBBQ9xZ805EFYnyVr8WalrywmRZbZuJkadisHGanXOMfJejO4GPqj+j9EM3yaQT/j4cySTFd5md40aMZGKk2hohus6NRmdiRBtBWMnMwgT0ipFGeLQ9xDSSZPy9FvhmfT4LC+cvlJb05FNPYsrkKXLvLn+Oj+KQKWZJsSkKMRLn7Ny1Ey1btpRTgeLdxeqx9PR0uUmtqOtUo1oNqYSJ4pelSpaS02Ty3tcJpPZz4cKFTIx0uVROBH5WjHgqzYz8aT5ChWy7SSYpvouJkS8CrBjp8LCa4tCPOAM5R6vATyFQFOdrZN/UwJzbHcUKH40YaYqRnfc9f/68zCcSuTrlypXD/AXzpeISqO3CkRiJJfwjR4zEa/95Tb67qIZ9f8P75YqyW2+9VRaopCQxMjHyWA/nGNkftGi4WfVXp/wZpR+yYsR7pdmJB6rnMjFiYkS2HQrxosjRVo7WHzHSptK0qTNRy0e/E724buPGjRBbiYijc9fOmPHRDG8V6bykGIl3PbD/gNyG48DBA7j5ppvxyiuvePdEM363fjpRr6gxMWJipHVwu32TiVH+IJNkB2840Sl/rx+UGgfzqu/m9nVMjJgYkW3MqY5CJUZa8rXsTNdXm2mFDfU/NSIgagGNnzAeP6T8IL9pyeIlsnihVWCgjFQpIFHw0ZwERREUqlGfp/tg+kfT5eP7/aMf4hvGy5V4elIYKAdrwcIFPJXGipG0HyZG2WqLnX5oDOZGHJ2YntU/g9JOZu/v73cU32V2DsWf2XlX7Rm8Kk21RUJwnRuNTpGUzTqAaqcw67BOBXk3OwqVGNkt8Pj777/jP//5D86cOYO6depiydIlcjotrxIjgdP6Devx4AMPytV19evXxzPPPoOCBQr6lCnQil8aCzzK5OsFybwqjYkREyPC1jZ2g7yT07OqMSAv+Hs9KTfGrBCEeqVHsGKkg41zjALbkFNkkkqM7C7X/3HTjxj19ij5Eb379MbE8RNl4nJeJUbivTPOZ6DKHVVw7NgxOZ0majGVii5F3hKEl+t7Wt/JIEZR+ygBy818GVVFJNzVDzcxY2Lk6/+d8vdMjJS4We5c5Eajs2JkX673F7BUtgT5fPbnmPfFPGlQi5IXoVXrVkFVdhYqze8nfkfmhUxZLVq86+nTp7F//375jKpVq8rtNLRDnCf+JjZkrVipIsrFlZPXWAVJK4fc4289MPPjmbKu0wsvvYA/3/VnVoyy7O16zsTIft/UCKXVQIbi9/ICmbTqh/4GWOFOJlUjrBsxkhUj1dZw4DqjoZrd0o1GpzgIf6NX47UUR2I0Mso3BQMv5f4U52LlaMU72t0SROTjjBg+AmlpaXK11s6dO+XqLQqORuIi7rVv3z65om3WrFlyT7Gx48bi62++xrvvvIu169ZKGDt16oS3hryFCjdXwJ69ezBi6AiIwpKi8GLtOrXx73//Gx0f7Rg0MXr77bfx8ssvy2c++eSTaNqsqS3F6N0x73IdowiuY2S3bzIxyh9kUtXnO+XvjYoRZTWt6js7dR1PpemQ5Km0wGblVEehEiM7OUbnzp3DsOHDsGf3HtSsWRMbNmyQu8erECOxcevoMaOx7KtlEpB+f++Hhvc3xPKvl6Nqtao4fvQ4kj5OwsmTJ9H/7/3xdN+nMWrUKFS4pQJKliwp1ar169ejYsWK8uctt9ziA6xdO/vm22/Q/pH2+OOPP9C6bWv06N6DFSNWjALalBaMKPbvb7DGxIiJUbBqt1FlY8XIKerm0n2cCvJ6NsyKkX1HEmgqzc6qtKNHjmLosKEyF6dtm7aYPWc2ChcurESMROVpkcD98MMPY8uWLYhvFI9B/x2EB+MfRGTBSJkILUoCCBWn4i0VZVXqXr17IS4mTj7vwIEDaNSokZxWe//99/HEE08ERYyE+iWW7R8/fhwNGzZE/3/051VpTIyYGNmIDaHy9+FIJm3A5IpNGRUjXpWm2iIhuC5UHUWVLNkd6ZmNEP39ThVepzCjKkZmBR6NlZ21bxHkYchbQ5B5MVNON02dOtV0w1jjiMXfN4nzHnjgAaxbtw69evbClKlTfAoqbt2yFX+p9ReULl0aK75dIafOtHuJqbi6desiNTUV/x34Xwx+Y3BQxOjkiZO4+567cejgIZm3JKb1jAfXMcpJyil2JvqZ1Xkq09xWI+1g+ialH7Ji5NtDKJhRphqtBsJMjAIPjlkxUo2+DlzHOUbZIJo5BFWInXIuVoFIvJ/cEqRYMblXGuVI25Ym833E0b9ff7lEXcxlUwimvyCmESMxlSbqI+nP27d3H267/Tb5PDFtV69ePZ/NYdu0aYMlS5bgxRdfxMiRI4MiRmfPnEXNu2vi4IGDiC4djUmTJ1EgkeeIAo/vvss5Rpx8bV/NDccgr+rPnPJdTIyySD7VbACqOS3OMSK779CfGKqOwoqR2kje7l5p27Ztw5AhQ7zESKgqThCjtWvXyhyjCRMn+DiEQ4cOeXOHUlJSchCjxMREJCUlSWIkkqf1h90co8uXL6NatWrYu3cvoqOjMWnSJO/Guvr7mlUG5wKPHoSYGDExslLxWDFyX2VjxSj0XMfWE5kY2YJLnuwUZlTFSJtKC1TZWZtaE8RIrxiFCzH654v/9NZW0hC3S4wuXbyE6tWrY+8+DzGaPGmyz2ax0tn4qQyevDCZK18zMfL2X38jeSeJoxkRDUa5DTSooHoxp3wXK0bBK0acY0S12lw4L1QdhRWj4BWjQJWdta1BxFSaphgJhWfc+HG5qxg9noikGUl46cWXMPLt4KbSTp06hbv/crdnKi06Gu9Nes/Wcn0xrRgXF2eqnOSFgGVGyimjewoB5xwj33pQxjQEFXyYGNnPW3MTM9Xw6kaMZMVItTUcuI5zjLJBVJ2TN2sGpzoKJWCJqbSoYlGIKRvjGe0iS5KBq7iKSER6f4ptL4RaInJ+hgwbApGP81iPx/DhtA9RMLIgaT5cJcdITKWJ5fjiMMsxSnwiETNnzMQLL76AUSM91bhVFSOx0k4kdx8+dFgWmnx75Nu2lutzHSOeSjNTOvKi+qHqz5zyXXkRM9WQ6gZm4l04x0i1RUJwnRuNrqoOqY4WjOyb8k3BQEu5v1MjeX2OEUUxOn7sOIYNG4YjR46gRfMWmDd/HooUKRI0MfKXYySW4leuXFnCaZZj1LFTR8ydM9cRxeiXn3+RpQLEXnDx8fHo+/e+rBjxcv2AZNsJlU3zL1YDGYrfywvKJMV3MTHiqbRgYmjYX+tUkLfqKBSnwcQoe7pNMxy7W4KI4oeiwOPuXbtxx+13YPPmzShRsoQyMRL28eCDD8rl+n379sV7773nc69f039FjTtryNcVRRzFBq+aTYmftWvXljWQBvxzAEaPGh2UYiRWt4kq2+fPn0e79u3QvUt3W4oRT6WxYsSKkW9AVyWOVv4+HMmkajB2I0YaB/Oq7+b2dVz5Woew3aRY7VLjSCNUIyxWjK55lZNrV69hxIgR2Lp1q2yW9F/SUa16NWVitGPHDrRu3VpuLVLzTzWxes1qlClTRt5brBIbP248RGK1OMa8OwZ9+vbxKlTbtm9D65at5bYiderUwbJlyxAT45kSVHHIg98cjNcHvi6v7f10bzRu3JgVI1aMApJtFTvTB33t5pxjZG9PPiZGXMfIbdKmfH/OMcqGTnVO3gx8p0YQVsRRPFtfx4iyKk1Mty1etFhutiqOT2Z9gi6duigRo6VLl2L58uUQFbC1IzIyErVq1ZJTWePHj5d/075DzJkLdUpMcS3/arks7Gi8tk/vPqhxl0dhskvA2ye0x8L5C1GyVElZbbvqHVVtrUrjOkasGOlJT6BpLU6+zraV/IKZaiB1yt8bCTfnGKm2SAiuc6PRVafNtFEGtSMGOs+qVkcw0DqFGZkYRRVDmbIelcZfZWf977enbcebb70pz+/evTumT58utwXRDn85BE5hRsHHLjESK9JELlNGRobci23QG4NQsnhJ0zpG8t7I8v5NYCMKPI4Zw6vSnFyOnhfyZezamZP4qPozSj9UHehR+ibnGPlGBzcw09tGMLHI7Wt5Kk2HsN2RvL+AaxX4KQSK4nyNRkYx5GAMinJ/inOxwke8o1yVFhVFrnwtrhEkYvDgwTIBu0a1GnLT10qVK+VZYiRwSl6QjISOCXJ/tiZNmuCpnk+hQEQBcjMyMfJA5WTgp/TN3A7yTIzcD/JO2pSbZJLsLAwnOuXv9QN5JkaqrRGi69xodArh8eekjddSnO+NRozMKjsLhUQ7xPTVlClTsHr1avkrMZ3WrUu3PEuMLl26hMcffxyfffaZDOwvvPAC6t5b12cDWe3jeK80tXpZKjk0lL7JxChCmiZloGRG4uz8jhIyQuXvNZ9sNfijxAqn7IyCj9k5bmDGxEi1NUJ0nRuNTjF2Jka+K9D8jbrMtgQRNYu0go76n9r0kcBWJD6/9aZnz7TWrVpj9pzZUnkK5KQpQYxilhSbMnP4/oLHzl07Ub9efZw6fQq33XobXn7lZZQpXUauSBPfr5HCQDlYvCWIp+WcHN07FbDcnBayY2dO42N2v7yAmR0Sl5cwo/guJka+CPBUmg4PnkoL3IUogZ/iXKxGU+It7C7X1978yuUrGDhoIPbs3oPiJYpj9mez0bJVyzxHjIRaJBSiiRMnynfv3LkzOrTvgGsR12SBS62wpQyA14tfaoRJK4Ip/i2m4ni5PhOjQAODvBTk3SSTFN9lhqPen2lYWvk4yiDaKTLJxMg+AkyMmBiRrSbUxKjY9eRrSoFHoZpoJOGrpV9hRtIMKeO3bdMWn876FMWLF/cr64ejYrT5p82S0Il8qVIlS2HwoMGIqxDnJUWaYqb/brPK4AsWLGBixIpRwIEBEyOPC2Ri5BsKnPL3emz1tkYOPLlwIhMjJkZks3Oqo1iNpoJRjARROJ1xGiPfGondv+2WhGjq+1PRvVv3PEOMLly4gH79++Gj6R/JtmnRsgW6P9YdhSML59gKhRUjDyG2GsnzVBot8Ie7+sGKka+9OzWoMwsCTvl7JkbkEJv7J7rR6BR51N/ojJOvs5OoNWKkqhgJ5eSbld9g+rTpuHLlCqpVq4ZVq1ahfPny0vCMErVTzoViU5qT8CeTi3vMnj0bPXv2hKjmHV06GkOGD0FMdIwPKWLFyF7hPSZGTIys+jkrRqwYaQiwYsSKEZmlUgI/xbm4rRiJ3JrLly5j9LujsWXzFkmEevXqJfN1ChbMubGslcOkAkTBx4oY7d6zG61atEL6r+kQRSUfT3wczZo187t5LitGrBiZ2ZSVnVFUNm0QYdVfKQNCp/JlWDFixYjqj4M5j4kREyOy/VACv5PESFOMpINGhHc1lnF1mn5Vmvb/4pyD+w5ixNsj5Oar4hAVoPv3749ChQp5v5nyTVSAqPfyl+QvFKK2bdviu+++k4+sd289PP/c84goGOF3NZ6Gjf679Sv2eFWap/VYMWLFyGoARPFdGuF02qbM7ucUmaT6L+N5FH9mFzP9d6q+VyiuY2LExIhsZ051FKsRqHghfwUejZWdjS+vr+cjiiKu+X4Npn0wDZcyL8ll+0n/S4LYYkOoMdSRNhUgCj5mzxTXiQ1iX3vtNYwbN07mQokq1wOeH4CKFSt63tNQ0TrQd+uJIhd4ZGKk2QoliHGOEW8JorcXp8kkEyNqNMml8yhBjOJIrEYQFJlZdbRgNDLKNwUDN+X+FMyCIUZ23//ipYuY98U8iNVZ4hCVsMePHS+VmQKRBXLsW+aPLFGeS8HH7P5nz57F0KFDJRkUG9SWLFkSffr0QZ26daRSFszBxIiJEROjnPsT+hugmPlUq9+FO5lU9R8Uf0bx9/oYycRItTUcuM5oqGa3dKPRVUkQEyPfoo8CD0ESihcrTt4rTb9sXV8hW9zrYuZFjJswDpt+3CRNoWKlinjnnXeQ0CEBYkNDq1ER1SQpNmV0yKdPn8aw4cMwdsxYiNpFYprvicQn0KhxI6lqUfaI097PrDK4mErjTWR5Ks1sAGc1qNP8ktVAhuL3nJoW4hyjvJ9jxJvIUiNKLpxHCWJ22TDFQZiRICZG5sRIVLFu3rS5z6ao/vKL9FWgzSpkZ17IlErRT1t+ktZWuFBhjBg5IkfOkdlIkmqeFJvS3//QoUPo/4/+mD9vvvcRvXr3wkMPPYTIAtmkyCy/Sj+1Ju3HJAfryrUrePPNN7Hqu1WIi4uTz1BZ/Ughjm4GLLM2ofRNq4CuGvjzQpB3AjNVfPKqnVFsKi+SSar/Mp5H8Wd2MdPbhup7heK6fJljxIpRtumoBiwz43Oqo1AClnh+p86d0KljJ/kqWpFHraqzvrqzfrpJTxD054iE5PMXzmPatGlYv349xL5q4ni006MY8tYQVK9W3fvJqphR8BEPEblP8xfMx6uvvopf03+VzxXqkFg591CjhwTLyX6X61WtA323vwKYl65cwtbUrRg+fLj3fkyMfMtCCDys7PFGxYyJUf5IWFclEhR/pkKMWDFSbZEQXOdGo7NiZN+RBFot9PDDD+Ox7o+hWIliPquyjITHbHsMs3MEOco4n4FFyYuw9KulECqSOESdo2eefUY+q2zZsqZ5RxSTtLIpQYh27NwhE6xF8UaRcC0OUV+pW7duuK/efUABj/qjJ4NmW31Q6hjt27MPp8+cxrBhw5gYRfhuaqoBwsTItx5UuOfLuDlosRvknVzpqFdS7LwHRc2l+C43B8LSl2VlD0iM76z6fm5ex4qRDl1jp7NjoGaGHczvKHK9/v6a8eWFjmI1Qte+a8SIEXJLjAYNGjiiGGkEShR93LBxA2Z9PMu7lL9w4cKodU8tDHhhAJo2a4oy0WVy5B5ZdUR/xOha1jXs3rUbSTOT8MnHn2D37t3yVqKm0p133Ymu3bqiym1VkBWR5bM5rJ4cqShGSUlJmDBxAipXrszEiIkRacsLJka8Kk1zFlYDPT3hocYrcQ0rRlaRJBf/7kajs2LkrGK0d+9e9OvXDz169HCUGGkd+vChw3IftdTUVJn4rB0NGzZEQkICWrVqhUqVKsll/pTOrLcpQb7OnTuH9PR0fPLJJ0helIzf9vzmfYbYqqR9h/Zo3KgxokpE+eyBpuVLBUOMMs5mYNz4cdi6dWvAqSKKQ6OQbTdH8maknzJooRJwq/N4Ki3naD8/YkaxKTMyEO5kUjXMuhEjjYN51Xdz+7p8qRhRQHOj0ZkYOUuMRBu1bNkSYkrt1sq3egs8BjOVZiQdWVez8MNPP2DhFwshqk7rD0GIGj7QEPUb1EfTJk1RtVpVlCtXDoUKZheI1J//x/k/cOTgEWzctFEWaUzZkIJNmzwr4bRDqER169ZFl65dUOGmCqbf5MRU2pKlS3DvvffimWeeYWLEBR6l+VECf7gHeTcJOAUfJkZZObZUMpKdQDgyMaKwk1w8h4mRffCdwsxqtKl1HnHe6tWrMWL4CPRI7GG68oqyOkvL0fFXIVvk61y8fBFp29KwfNly/LTZs3JNf2ikt0iRIrin1j0oUbyEJEhXr1yVatb+A/uxY8cOGXyMwUXcp1SpUjKHSGzvIcoFFIgoELCSt8QAEd7CjnZW4504dQKfzfoMK1eulE4sEN6sGHHytT5YMTHiqTTN7znl7/VkkomR/bjr2BVmgcl4czcanRUj+6NSqwTGixcvYvDgwTh96rRcxm6HIFC3DtFvoZF5MRPHDh9Dyg8pSE1Lxf59+yF2u1c5YmNiZQXr+AfiUePOGrImU8HIgn7Jjp7ABUOMpkydgn/9619o3ry5j1JgFgCZGDExYmLk6d2sGPl6OTdipHgCJS1Bxd86eQ1PpenQNBqCEx1FlSxRApaRfVMMORjjodyfgpkdxUi87+HDh+WU2tO9n0bZ2LI+K9ScUoxy1D7KuiZXjR07dgxHDh/B4YOHsSVtCzIzM2V1arHCTH8IwlOwUEGUjyuPKlWqoELFCqhYoSLKxJRB0cJFvWRIOuDr23uY1VsSJE1fk8nfuf6+e+WKlRD5TR988IHp/mA3ar6MFQHX2pLSXyl9Mz/kZWn+xaq/5hfMKL7LjECFu8qm6vOd8vesGKm2QC5c50ajUxyEv9GZSsC6UYiR+M6NGzciMTER/fr3Q7nYcl7lyC1iZEZOrmRdweWLl3Eh80IOYiQKRhYpWkRWrtYrUJRpPDNlS0UxWrVmlVS4PvzwQ8TExDAxMlki7EQQY2Jkvvw6r0/ZMjEKjWLEy/VzgfBQH8nEiIpU9nlOYWY1AvU3Uk1JSZEr1J579jmpxGjqin7bDLMK0KEkJ4FUILNtS/yRKLvECFnA5CmTkZycjBIlSshGoxD1GyXIs2JEmypygjia2V5esDMmRkyMvMpxFiUhx34MzdUrKJ/kVJC3klYpwUnVkdxIipGGo1COevbsiSd7PokK5T2ruqiVr+0UgjRbMm9Gevw926woI3W1md3l+kIp2r5tOwYMGCA3x+VpoZzFHJkYMTGymt5kYhQaYsQ5RrlKjwI/nImR/cZxCjNVxUgjoWvXrsXzzz+PxB6JiCsfd0MTI7HyTORgzZgxA6VLl+btLYhKmZ48WtmjyjS3VRDWbFllWoHSD83uTwn8rBjxqjStb1DsjGJTevHAOJi3H4VCcwUnX+tw5uTr0JBJq0DkbypN38HWrFkDURm7cNHC6NihIwpEFvBMH+k2U3Wy3pHZlFcgtcptxejU6VOYM2cObrnlFowaNQqxsbGWS/NVlcn8EORZMWLFyMqO7QZ5J23Kzb6pSiWYGKkiF6bX8VRadsOYGbdqsznVUZwgRhpJ6tu3L0SF7PhG8bIIpEiCVtlbzF8CtHzO9Y1cw2Eq7WzGWaxftx7pv6TjlVdfkav1WP3wIGAMbE7ZGStGXPk6UI5UuKtsue3vjYoRT6WptkgIrnMqyKs4ZEreESVZ0ShLUr4pGGgp96eMupwOWNu2bcOECRPw06afcHOFm9Gtazf420TWbu5QIFLkbyNXyjJ84zn69zXLRTq4/yBWfrcSu3buQq/evWQ+kXEELP5the2NGuSdHN1T+qaVOqH5DZ5Kyya1uY0ZxXdZ+XuK2m2mDrFiFExkcv5ankrTYcpTaYENLFyJkXgvzanNnj0b69evR1paGqKKRiE6Ojr7ozw5ub5H9mA4tOd5pKich+Edf/zxRzRp0kQWRevfvz9uv/12REZG+igk2k2YGPnfKZ6JEU+lWREvJkYG15jlu/2HGZm3i5lxMO88pXHmjkyMmBiRLSmciZGxw4kNXE+ePEna18fKYVIBouCj4lzERrb6g4O8/SDPmNnHLBzVD9XUAErftBvknbQpVoyoXjY05+VLYsQ5RtnGo+pIzMzPKediNd2j6pApUxxGAkX5JmpXpN5LRZnMTcwoxFHVzhgzMxkzsMWFCjPVfuhmkHfTzpgYhUYx4hwjakTJhfMozsWJjkLJJ1J1JG4GeSZG4RuwnBypUsgkEyPfukg3CmZMjPKHyqYaXt2IkTyVptoaIbrOjUZXJUFMjHy3GFB1yJSA5SaZpNiUylSado3WNZgY2Q9YjJl9zFT7oao/y20C7sRAOBwxUw2pFH9mFzMmRqqtEaLr3Gh0Jkb2nW+oAxYToxtT/Qi1neV2kHeCgIdjkOeptGwlmxLDggmnlPszMQoG4RBfyzlG2YCrOhKeSuOpNLPgaud3lG5Pcb5OBHkmRvYHLUyM8gdmlH7opr83Kt6cY6TaIiG4juKQ7TwAsJMAAAL/SURBVLJhVozsO5JQByxWjFgx0rsXLnHgv8QBEyP7/iwcMVMNp27ESJ5KU20NB65jxYgVIzukljLtQTFLiiNh9cMXScYsfJXJcAzyqgo4xc7s+Ax9gDfGGxWybXY/Ss6kU76LFSNfBPLlcn2ngpgTHUVVRaJ0CjfVDzc7it6RsGJkf1QaaswoztfNgMVkMnfIJBMj+30zHDGjxEM3/b1xKs3oT1Tfz83r8iUxYsWIFSM7pJYS+CmdkDIq5SCfO0GeyWT+CPJuEnA7PoMVI08/touZuIZzjCjRJJfOoQQxu42uqg6pyqisGNnPl3ETM4pNMTFiYqQh4GaQd8LOwlH9cBMzJ/x9OGKmGmIp/swuZkb/q/publ/HipEOYaMh2G10Jka0EQRPpfnuQUSxs9zEjKKouRmwnAjyrBjZ75vhGOTdtDNKPzRTSTjHCKStl7RQy4qR27QuiPu7wYaZGNl3vqEOWKwY2VfZmBjdmJgxMbLvz8IRM9Uw6UaMZMVItTVCdJ0bjc7EyL4jYWIU/pgxMWJipLllVR9HWUyS23bGipH9aW67mDExChHB4ccwAowAI8AIMAKMACPgFAL5MsfIKXD4PowAI8AIMAKMACNwYyHAxOjGam/+WkaAEWAEGAFGgBEIgAATIzYPRoARYAQYAUaAEWAEriPAxIhNgRFgBBgBRoARYAQYASZGbAOMACPACDACjAAjwAj4IsCKEVsEI8AIMAKMACPACDACrBixDTACjAAjwAgwAowAI8CKEdsAI8AIMAKMACPACDACpgjwVBobBiPACDACjAAjwAgwAjyVxjbACDACjAAjwAgwAowAT6WxDTACjAAjwAgwAowAI8BTaWwDjAAjwAgwAowAI8AIBEKAc4zYPhgBRoARYAQYAUaAEbiOABMjNgVGgBFgBBgBRoARYASYGLENMAKMACPACDACjAAj4IsAK0ZsEYwAI8AIMAKMACPACLBixDbACDACjAAjwAgwAowAK0ZsA4wAI8AIMAKMACPACJgi8P9NDAJSpDrlkwAAAABJRU5ErkJggg==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09" y="1628800"/>
            <a:ext cx="5652381" cy="378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5877272"/>
            <a:ext cx="2990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8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Robot moves in the plane</a:t>
            </a:r>
          </a:p>
          <a:p>
            <a:r>
              <a:rPr lang="en-US" altLang="ko-KR" dirty="0" smtClean="0"/>
              <a:t>Velocity-based motion mode</a:t>
            </a:r>
          </a:p>
          <a:p>
            <a:r>
              <a:rPr lang="en-US" altLang="ko-KR" dirty="0" smtClean="0"/>
              <a:t>Robot observes point landmarks</a:t>
            </a:r>
          </a:p>
          <a:p>
            <a:r>
              <a:rPr lang="en-US" altLang="ko-KR" dirty="0" smtClean="0"/>
              <a:t>Range-bearing sensor</a:t>
            </a:r>
          </a:p>
          <a:p>
            <a:r>
              <a:rPr lang="en-US" altLang="ko-KR" dirty="0" smtClean="0"/>
              <a:t>Known data association</a:t>
            </a:r>
          </a:p>
          <a:p>
            <a:r>
              <a:rPr lang="en-US" altLang="ko-KR" dirty="0" smtClean="0"/>
              <a:t>Known number of landmarks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51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EKF SLAM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886075"/>
            <a:ext cx="5695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2990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82" y="3645024"/>
            <a:ext cx="1885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93" y="1484784"/>
            <a:ext cx="66198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33175"/>
            <a:ext cx="3744416" cy="28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46856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EKF SLAM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62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1" y="2060848"/>
            <a:ext cx="47910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8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18" y="1255424"/>
            <a:ext cx="3028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0802"/>
            <a:ext cx="8074246" cy="282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2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1625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23528" y="1950566"/>
            <a:ext cx="3312368" cy="7920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27" y="4581127"/>
            <a:ext cx="4416946" cy="3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9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b="0" i="1" dirty="0" smtClean="0">
                          <a:latin typeface="Cambria Math"/>
                        </a:rPr>
                        <m:t>계산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Robot</a:t>
            </a:r>
            <a:r>
              <a:rPr lang="ko-KR" altLang="en-US" dirty="0" smtClean="0"/>
              <a:t> </a:t>
            </a:r>
            <a:r>
              <a:rPr lang="en-US" altLang="ko-KR" dirty="0" smtClean="0"/>
              <a:t>motion in the plane(2-D)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To the 2n+3-dimensional space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27451"/>
            <a:ext cx="7704856" cy="170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700107"/>
            <a:ext cx="7812868" cy="194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8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Prediction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1625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23528" y="1950566"/>
            <a:ext cx="3312368" cy="7920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395"/>
            <a:ext cx="5876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ko-KR" altLang="en-US" b="0" i="1" smtClean="0">
                          <a:latin typeface="Cambria Math"/>
                        </a:rPr>
                        <m:t>계산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392488" cy="225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72104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892"/>
            <a:ext cx="3048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&amp; EKF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Kalman</a:t>
            </a:r>
            <a:r>
              <a:rPr lang="en-US" altLang="ko-KR" sz="2400" dirty="0" smtClean="0"/>
              <a:t> Filter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Robot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state</a:t>
            </a:r>
            <a:r>
              <a:rPr lang="ko-KR" altLang="en-US" sz="2400" dirty="0" smtClean="0"/>
              <a:t>를 추정하기 위해 가장 흔히 사용되는 방법이며 </a:t>
            </a:r>
            <a:r>
              <a:rPr lang="en-US" altLang="ko-KR" sz="2400" dirty="0" smtClean="0"/>
              <a:t>Bayes filter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Control</a:t>
            </a:r>
            <a:r>
              <a:rPr lang="ko-KR" altLang="en-US" sz="2400" dirty="0" smtClean="0"/>
              <a:t>에 의한 </a:t>
            </a:r>
            <a:r>
              <a:rPr lang="en-US" altLang="ko-KR" sz="2400" dirty="0" smtClean="0"/>
              <a:t>prediction </a:t>
            </a:r>
            <a:r>
              <a:rPr lang="ko-KR" altLang="en-US" sz="2400" dirty="0" smtClean="0"/>
              <a:t>단계와</a:t>
            </a:r>
            <a:r>
              <a:rPr lang="en-US" altLang="ko-KR" sz="2400" dirty="0" smtClean="0"/>
              <a:t>,  sensor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observation</a:t>
            </a:r>
            <a:r>
              <a:rPr lang="ko-KR" altLang="en-US" sz="2400" dirty="0" smtClean="0"/>
              <a:t>을 이용한 </a:t>
            </a:r>
            <a:r>
              <a:rPr lang="en-US" altLang="ko-KR" sz="2400" dirty="0" smtClean="0"/>
              <a:t>correction </a:t>
            </a:r>
            <a:r>
              <a:rPr lang="ko-KR" altLang="en-US" sz="2400" dirty="0" smtClean="0"/>
              <a:t>두 단계로 나뉜다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KF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EKF</a:t>
            </a:r>
            <a:r>
              <a:rPr lang="ko-KR" altLang="en-US" sz="2400" dirty="0" smtClean="0"/>
              <a:t>는 공통적으로 </a:t>
            </a:r>
            <a:r>
              <a:rPr lang="en-US" altLang="ko-KR" sz="2400" dirty="0" smtClean="0"/>
              <a:t>Gaussian Distribution</a:t>
            </a:r>
            <a:r>
              <a:rPr lang="ko-KR" altLang="en-US" sz="2400" dirty="0" smtClean="0"/>
              <a:t>을 가정한다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KF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Linear Gaussian model</a:t>
            </a:r>
            <a:r>
              <a:rPr lang="ko-KR" altLang="en-US" sz="2400" dirty="0" smtClean="0"/>
              <a:t>의 경우이며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EKF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Non-linear Gaussian model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26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Step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866248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Correction step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336551"/>
            <a:ext cx="29241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29000"/>
            <a:ext cx="67722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6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Correction Step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5436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269085"/>
            <a:ext cx="2228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09157"/>
            <a:ext cx="66960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66124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4" y="1571625"/>
            <a:ext cx="37528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55626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" y="4869160"/>
            <a:ext cx="53721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3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Correction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44455"/>
            <a:ext cx="8784976" cy="286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190343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 smtClean="0"/>
              <a:t>Q&amp;A</a:t>
            </a:r>
            <a:endParaRPr lang="ko-KR" altLang="en-US" sz="14000" dirty="0"/>
          </a:p>
        </p:txBody>
      </p:sp>
    </p:spTree>
    <p:extLst>
      <p:ext uri="{BB962C8B-B14F-4D97-AF65-F5344CB8AC3E}">
        <p14:creationId xmlns:p14="http://schemas.microsoft.com/office/powerpoint/2010/main" val="27590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2636912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Thank you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904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Gaussian Distribution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Gaussian distribution (normal)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Multi variable Gaussian distribution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26" y="2204864"/>
            <a:ext cx="3626974" cy="110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5976664" cy="117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https://postfiles.pstatic.net/MjAyMTA1MjFfMjcz/MDAxNjIxNTU1NDg1MDE1.gNJ__Osxf1-ZeEwTt7ivN0ZWjst84NOInMbZKIzXtd8g.NTcQ7Bh2Dj5Jmt_kxPJkWn2ApmUGN9vicCTbv9B1a70g.PNG.junghs1040/QiTPe.png?type=w9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5078326"/>
            <a:ext cx="3312367" cy="18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norm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28" y="5373216"/>
            <a:ext cx="2170088" cy="14241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49430" y="6693390"/>
            <a:ext cx="216023" cy="161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50000"/>
              </a:spcBef>
              <a:buSzPct val="120000"/>
            </a:pPr>
            <a:r>
              <a:rPr lang="en-US" altLang="ko-KR" sz="1050" dirty="0">
                <a:ea typeface="굴림" pitchFamily="50" charset="-127"/>
              </a:rPr>
              <a:t>-</a:t>
            </a:r>
            <a:r>
              <a:rPr lang="en-US" altLang="ko-KR" sz="900" dirty="0">
                <a:latin typeface="Symbol" pitchFamily="18" charset="2"/>
                <a:ea typeface="굴림" pitchFamily="50" charset="-127"/>
              </a:rPr>
              <a:t>s</a:t>
            </a:r>
            <a:endParaRPr lang="en-US" altLang="ko-KR" sz="1050" dirty="0">
              <a:ea typeface="굴림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03848" y="6695340"/>
            <a:ext cx="108012" cy="1384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50000"/>
              </a:spcBef>
              <a:buSzPct val="120000"/>
            </a:pPr>
            <a:r>
              <a:rPr lang="en-US" altLang="ko-KR" sz="900" dirty="0">
                <a:latin typeface="Symbol" pitchFamily="18" charset="2"/>
                <a:ea typeface="굴림" pitchFamily="50" charset="-127"/>
              </a:rPr>
              <a:t>s</a:t>
            </a:r>
            <a:endParaRPr lang="en-US" altLang="ko-KR" sz="900" dirty="0">
              <a:ea typeface="굴림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19872" y="6021868"/>
            <a:ext cx="19737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50000"/>
              </a:spcBef>
              <a:buSzPct val="120000"/>
            </a:pPr>
            <a:r>
              <a:rPr lang="en-US" altLang="ko-KR" sz="1400" dirty="0">
                <a:latin typeface="Symbol" pitchFamily="18" charset="2"/>
                <a:ea typeface="굴림" pitchFamily="50" charset="-127"/>
              </a:rPr>
              <a:t>m</a:t>
            </a:r>
            <a:endParaRPr lang="en-US" altLang="ko-KR" sz="1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0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Gaussian Linear Transformation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8" y="1988840"/>
            <a:ext cx="2200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26" y="1988840"/>
            <a:ext cx="2447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3" y="3429000"/>
            <a:ext cx="432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3306" y="23395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Basic linear model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1738" y="2339588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x has a Gaussian distribution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7322" y="39624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Distribution of a random variable y after linear transformation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445594" y="4686300"/>
            <a:ext cx="5518894" cy="2171700"/>
            <a:chOff x="3635896" y="4686300"/>
            <a:chExt cx="5518894" cy="2171700"/>
          </a:xfrm>
        </p:grpSpPr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665" y="4686300"/>
              <a:ext cx="5191125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686300"/>
              <a:ext cx="2952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Linear model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uncertainty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distribution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Gaussian</a:t>
            </a:r>
            <a:r>
              <a:rPr lang="ko-KR" altLang="en-US" sz="2400" dirty="0" smtClean="0"/>
              <a:t>으로 가정하였을 때의 </a:t>
            </a:r>
            <a:r>
              <a:rPr lang="en-US" altLang="ko-KR" sz="2400" dirty="0" smtClean="0"/>
              <a:t>solution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Motion model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observation model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Linear</a:t>
            </a:r>
            <a:r>
              <a:rPr lang="ko-KR" altLang="en-US" sz="2400" dirty="0" smtClean="0"/>
              <a:t>로 가정한다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Noise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mean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= 0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Gaussian </a:t>
            </a:r>
            <a:r>
              <a:rPr lang="ko-KR" altLang="en-US" sz="2400" dirty="0" smtClean="0"/>
              <a:t>분포로 가정한다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46" y="3356992"/>
            <a:ext cx="5353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568" y="4413374"/>
                <a:ext cx="7920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how the state evolves from t - 1 to t without controls or noise (n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n Matrix)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how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changes the state from t -1 to t (n x m Matrix</a:t>
                </a:r>
                <a:r>
                  <a:rPr lang="en-US" altLang="ko-K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how to map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an</m:t>
                    </m:r>
                    <m: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ea typeface="Cambria Math" panose="02040503050406030204" pitchFamily="18" charset="0"/>
                      </a:rPr>
                      <m:t>observation</m:t>
                    </m:r>
                    <m:r>
                      <a:rPr lang="en-US" altLang="ko-KR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13374"/>
                <a:ext cx="7920880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974" r="-693" b="-9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19672" y="3693294"/>
            <a:ext cx="1215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State vector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660535" y="3693294"/>
            <a:ext cx="927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control</a:t>
            </a:r>
          </a:p>
          <a:p>
            <a:pPr algn="ctr"/>
            <a:r>
              <a:rPr lang="en-US" altLang="ko-KR" sz="1500" dirty="0" smtClean="0"/>
              <a:t>vector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369329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Process</a:t>
            </a:r>
          </a:p>
          <a:p>
            <a:pPr algn="ctr"/>
            <a:r>
              <a:rPr lang="en-US" altLang="ko-KR" sz="1500" dirty="0" smtClean="0"/>
              <a:t>noise</a:t>
            </a:r>
            <a:endParaRPr lang="ko-KR" altLang="en-US" sz="15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01208"/>
            <a:ext cx="3009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83768" y="5754121"/>
            <a:ext cx="1503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Measurement vector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6479" y="5755322"/>
            <a:ext cx="1503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Measurement</a:t>
            </a:r>
          </a:p>
          <a:p>
            <a:pPr algn="ctr"/>
            <a:r>
              <a:rPr lang="en-US" altLang="ko-KR" sz="1500" dirty="0" smtClean="0"/>
              <a:t>noise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128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Use Linear Model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Motion model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Observation model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Prediction step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Correction step</a:t>
            </a:r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8143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009131"/>
            <a:ext cx="5857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261842"/>
            <a:ext cx="5314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05636"/>
            <a:ext cx="3505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7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KF Algorithm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916832"/>
            <a:ext cx="41719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5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530475"/>
            <a:ext cx="418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KF Algorithm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5589240"/>
            <a:ext cx="4415061" cy="3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68" y="6013775"/>
            <a:ext cx="3009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1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1612</Words>
  <Application>Microsoft Office PowerPoint</Application>
  <PresentationFormat>화면 슬라이드 쇼(4:3)</PresentationFormat>
  <Paragraphs>251</Paragraphs>
  <Slides>36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Kalman Filter &amp; EKF</vt:lpstr>
      <vt:lpstr>PowerPoint 프레젠테이션</vt:lpstr>
      <vt:lpstr>PowerPoint 프레젠테이션</vt:lpstr>
      <vt:lpstr>Kalman Filter</vt:lpstr>
      <vt:lpstr>PowerPoint 프레젠테이션</vt:lpstr>
      <vt:lpstr>KF Algorithm</vt:lpstr>
      <vt:lpstr>PowerPoint 프레젠테이션</vt:lpstr>
      <vt:lpstr>PowerPoint 프레젠테이션</vt:lpstr>
      <vt:lpstr>KF Algorithm</vt:lpstr>
      <vt:lpstr>PowerPoint 프레젠테이션</vt:lpstr>
      <vt:lpstr>Measurement</vt:lpstr>
      <vt:lpstr>Extended Kalman Filter</vt:lpstr>
      <vt:lpstr>PowerPoint 프레젠테이션</vt:lpstr>
      <vt:lpstr>Linearization</vt:lpstr>
      <vt:lpstr>Jacobian</vt:lpstr>
      <vt:lpstr>EKF Linearization</vt:lpstr>
      <vt:lpstr>EKF Algorithm</vt:lpstr>
      <vt:lpstr>EKF for online SLAM</vt:lpstr>
      <vt:lpstr>Set up</vt:lpstr>
      <vt:lpstr>EKF SLAM </vt:lpstr>
      <vt:lpstr>PowerPoint 프레젠테이션</vt:lpstr>
      <vt:lpstr>Initialization</vt:lpstr>
      <vt:lpstr>Prediction step</vt:lpstr>
      <vt:lpstr>State Prediction</vt:lpstr>
      <vt:lpstr>g(u_t,x_t )계산</vt:lpstr>
      <vt:lpstr>State Prediction</vt:lpstr>
      <vt:lpstr>G_t 계산</vt:lpstr>
      <vt:lpstr>Prediction Step</vt:lpstr>
      <vt:lpstr>Correction step</vt:lpstr>
      <vt:lpstr>Correction Step</vt:lpstr>
      <vt:lpstr>Expected Observation</vt:lpstr>
      <vt:lpstr>Correction Step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입학</dc:creator>
  <cp:lastModifiedBy>입학</cp:lastModifiedBy>
  <cp:revision>14</cp:revision>
  <dcterms:created xsi:type="dcterms:W3CDTF">2022-07-14T16:40:12Z</dcterms:created>
  <dcterms:modified xsi:type="dcterms:W3CDTF">2022-07-14T23:17:29Z</dcterms:modified>
</cp:coreProperties>
</file>