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2" r:id="rId16"/>
    <p:sldId id="274" r:id="rId17"/>
    <p:sldId id="271" r:id="rId18"/>
    <p:sldId id="276" r:id="rId19"/>
    <p:sldId id="273" r:id="rId20"/>
    <p:sldId id="275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C71CB-3AF9-43C9-ADA8-B8DB335E1E55}" v="448" dt="2022-07-13T11:49:20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2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5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05000" y="2460510"/>
            <a:ext cx="8660781" cy="102157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sz="4000" dirty="0" err="1">
                <a:ea typeface="+mj-lt"/>
                <a:cs typeface="+mj-lt"/>
              </a:rPr>
              <a:t>A</a:t>
            </a:r>
            <a:r>
              <a:rPr lang="ko-KR" sz="4000" dirty="0">
                <a:ea typeface="+mj-lt"/>
                <a:cs typeface="+mj-lt"/>
              </a:rPr>
              <a:t> </a:t>
            </a:r>
            <a:r>
              <a:rPr lang="ko-KR" sz="4000" dirty="0" err="1">
                <a:ea typeface="+mj-lt"/>
                <a:cs typeface="+mj-lt"/>
              </a:rPr>
              <a:t>Tutorial</a:t>
            </a:r>
            <a:r>
              <a:rPr lang="ko-KR" sz="4000" dirty="0">
                <a:ea typeface="+mj-lt"/>
                <a:cs typeface="+mj-lt"/>
              </a:rPr>
              <a:t> </a:t>
            </a:r>
            <a:r>
              <a:rPr lang="ko-KR" sz="4000" dirty="0" err="1">
                <a:ea typeface="+mj-lt"/>
                <a:cs typeface="+mj-lt"/>
              </a:rPr>
              <a:t>on</a:t>
            </a:r>
            <a:r>
              <a:rPr lang="ko-KR" sz="4000" dirty="0">
                <a:ea typeface="+mj-lt"/>
                <a:cs typeface="+mj-lt"/>
              </a:rPr>
              <a:t> </a:t>
            </a:r>
            <a:r>
              <a:rPr lang="ko-KR" sz="4000" dirty="0" err="1">
                <a:ea typeface="+mj-lt"/>
                <a:cs typeface="+mj-lt"/>
              </a:rPr>
              <a:t>Graph-Based</a:t>
            </a:r>
            <a:r>
              <a:rPr lang="ko-KR" sz="4000" dirty="0">
                <a:ea typeface="+mj-lt"/>
                <a:cs typeface="+mj-lt"/>
              </a:rPr>
              <a:t> SLAM</a:t>
            </a:r>
            <a:endParaRPr lang="ko-KR" sz="4000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96122" y="391799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Jaeman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Han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EEFD7-34F3-8217-9BB5-ED3A5565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0" y="668097"/>
            <a:ext cx="10515600" cy="748579"/>
          </a:xfrm>
        </p:spPr>
        <p:txBody>
          <a:bodyPr/>
          <a:lstStyle/>
          <a:p>
            <a:r>
              <a:rPr lang="en-US" altLang="ko-KR" sz="3200" dirty="0">
                <a:latin typeface="Aharoni" panose="02010803020104030203" pitchFamily="2" charset="-79"/>
                <a:ea typeface="맑은 고딕"/>
                <a:cs typeface="Aharoni" panose="02010803020104030203" pitchFamily="2" charset="-79"/>
              </a:rPr>
              <a:t>How</a:t>
            </a:r>
            <a:r>
              <a:rPr lang="ko-KR" altLang="en-US" sz="3200" dirty="0">
                <a:latin typeface="Aharoni" panose="02010803020104030203" pitchFamily="2" charset="-79"/>
                <a:ea typeface="맑은 고딕"/>
                <a:cs typeface="Aharoni" panose="02010803020104030203" pitchFamily="2" charset="-79"/>
              </a:rPr>
              <a:t> </a:t>
            </a:r>
            <a:r>
              <a:rPr lang="en-US" altLang="ko-KR" sz="3200" dirty="0">
                <a:latin typeface="Aharoni" panose="02010803020104030203" pitchFamily="2" charset="-79"/>
                <a:ea typeface="맑은 고딕"/>
                <a:cs typeface="Aharoni" panose="02010803020104030203" pitchFamily="2" charset="-79"/>
              </a:rPr>
              <a:t>to</a:t>
            </a:r>
            <a:r>
              <a:rPr lang="ko-KR" altLang="en-US" sz="3200" dirty="0">
                <a:latin typeface="Aharoni" panose="02010803020104030203" pitchFamily="2" charset="-79"/>
                <a:ea typeface="맑은 고딕"/>
                <a:cs typeface="Aharoni" panose="02010803020104030203" pitchFamily="2" charset="-79"/>
              </a:rPr>
              <a:t> </a:t>
            </a:r>
            <a:r>
              <a:rPr lang="en-US" altLang="ko-KR" sz="3200" dirty="0">
                <a:latin typeface="Aharoni" panose="02010803020104030203" pitchFamily="2" charset="-79"/>
                <a:ea typeface="맑은 고딕"/>
                <a:cs typeface="Aharoni" panose="02010803020104030203" pitchFamily="2" charset="-79"/>
              </a:rPr>
              <a:t>build</a:t>
            </a:r>
            <a:r>
              <a:rPr lang="ko-KR" altLang="en-US" sz="3200" dirty="0">
                <a:latin typeface="Aharoni" panose="02010803020104030203" pitchFamily="2" charset="-79"/>
                <a:ea typeface="맑은 고딕"/>
                <a:cs typeface="Aharoni" panose="02010803020104030203" pitchFamily="2" charset="-79"/>
              </a:rPr>
              <a:t> </a:t>
            </a:r>
            <a:r>
              <a:rPr lang="en-US" altLang="ko-KR" sz="3200" dirty="0">
                <a:latin typeface="Aharoni" panose="02010803020104030203" pitchFamily="2" charset="-79"/>
                <a:ea typeface="맑은 고딕"/>
                <a:cs typeface="Aharoni" panose="02010803020104030203" pitchFamily="2" charset="-79"/>
              </a:rPr>
              <a:t>pose</a:t>
            </a:r>
            <a:r>
              <a:rPr lang="ko-KR" altLang="en-US" sz="3200" dirty="0">
                <a:latin typeface="Aharoni" panose="02010803020104030203" pitchFamily="2" charset="-79"/>
                <a:ea typeface="맑은 고딕"/>
                <a:cs typeface="Aharoni" panose="02010803020104030203" pitchFamily="2" charset="-79"/>
              </a:rPr>
              <a:t> </a:t>
            </a:r>
            <a:r>
              <a:rPr lang="en-US" altLang="ko-KR" sz="3200" dirty="0">
                <a:latin typeface="Aharoni" panose="02010803020104030203" pitchFamily="2" charset="-79"/>
                <a:ea typeface="맑은 고딕"/>
                <a:cs typeface="Aharoni" panose="02010803020104030203" pitchFamily="2" charset="-79"/>
              </a:rPr>
              <a:t>graph</a:t>
            </a:r>
            <a:endParaRPr lang="ko-KR" altLang="en-US" sz="3200" dirty="0">
              <a:latin typeface="Aharoni" panose="02010803020104030203" pitchFamily="2" charset="-79"/>
              <a:ea typeface="맑은 고딕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D7443-8DF1-57FB-FFC6-404408AA8A38}"/>
              </a:ext>
            </a:extLst>
          </p:cNvPr>
          <p:cNvSpPr txBox="1"/>
          <p:nvPr/>
        </p:nvSpPr>
        <p:spPr>
          <a:xfrm>
            <a:off x="524164" y="1625600"/>
            <a:ext cx="609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haroni" panose="02010803020104030203" pitchFamily="2" charset="-79"/>
                <a:cs typeface="Aharoni" panose="02010803020104030203" pitchFamily="2" charset="-79"/>
              </a:rPr>
              <a:t>Constraint</a:t>
            </a:r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dirty="0"/>
              <a:t>       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227C3E-51E4-D29E-295A-D6FFDCA7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610" y="1452041"/>
            <a:ext cx="1353540" cy="7485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CE02D-2235-7024-14E8-E2D1668B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4" y="2508308"/>
            <a:ext cx="5507519" cy="32465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D9EDD3-B720-FDA4-C86B-166B30C18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906" y="2472247"/>
            <a:ext cx="4516930" cy="748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DEE3EE-4FA4-DC3D-1BC5-72BB288FBC69}"/>
              </a:ext>
            </a:extLst>
          </p:cNvPr>
          <p:cNvSpPr txBox="1"/>
          <p:nvPr/>
        </p:nvSpPr>
        <p:spPr>
          <a:xfrm>
            <a:off x="5589994" y="325688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21E2C4-7078-908C-3C4A-9FF030517840}"/>
                  </a:ext>
                </a:extLst>
              </p:cNvPr>
              <p:cNvSpPr txBox="1"/>
              <p:nvPr/>
            </p:nvSpPr>
            <p:spPr>
              <a:xfrm>
                <a:off x="7150906" y="2116662"/>
                <a:ext cx="487100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The log-likelihood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of a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21E2C4-7078-908C-3C4A-9FF030517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906" y="2116662"/>
                <a:ext cx="4871003" cy="391646"/>
              </a:xfrm>
              <a:prstGeom prst="rect">
                <a:avLst/>
              </a:prstGeom>
              <a:blipFill>
                <a:blip r:embed="rId5"/>
                <a:stretch>
                  <a:fillRect l="-1001" t="-9375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F2C804-32CD-9612-BDD8-56B6ED0CBBA2}"/>
                  </a:ext>
                </a:extLst>
              </p:cNvPr>
              <p:cNvSpPr txBox="1"/>
              <p:nvPr/>
            </p:nvSpPr>
            <p:spPr>
              <a:xfrm>
                <a:off x="7324707" y="3449788"/>
                <a:ext cx="4169328" cy="69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: real observation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:  expected observation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F2C804-32CD-9612-BDD8-56B6ED0CB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707" y="3449788"/>
                <a:ext cx="4169328" cy="690958"/>
              </a:xfrm>
              <a:prstGeom prst="rect">
                <a:avLst/>
              </a:prstGeom>
              <a:blipFill>
                <a:blip r:embed="rId6"/>
                <a:stretch>
                  <a:fillRect t="-6195" b="-9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4EF61782-720B-35C1-17BB-FACEFCE00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0906" y="4478974"/>
            <a:ext cx="3200400" cy="82338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94DCF7-C521-C138-201E-CD10A44E29B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928336" y="4656986"/>
            <a:ext cx="1222570" cy="233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852631-4727-AC65-0042-5AB0245E62FA}"/>
                  </a:ext>
                </a:extLst>
              </p:cNvPr>
              <p:cNvSpPr txBox="1"/>
              <p:nvPr/>
            </p:nvSpPr>
            <p:spPr>
              <a:xfrm>
                <a:off x="7305109" y="5274615"/>
                <a:ext cx="356532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𝑐𝑜𝑣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852631-4727-AC65-0042-5AB0245E6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109" y="5274615"/>
                <a:ext cx="3565321" cy="391646"/>
              </a:xfrm>
              <a:prstGeom prst="rect">
                <a:avLst/>
              </a:prstGeom>
              <a:blipFill>
                <a:blip r:embed="rId8"/>
                <a:stretch>
                  <a:fillRect t="-923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28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6D8F7-171F-5A27-7A80-E96E580C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40" y="334621"/>
            <a:ext cx="10515600" cy="108311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Probabilistic meaning of Graph Optimization-MAP(Maximize A Posterior)</a:t>
            </a:r>
            <a:endParaRPr lang="ko-KR" altLang="en-US" sz="2400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A116F-36E1-E630-31F5-43DBEFD44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5EAF9F-F24D-E113-EF75-0C45E852B0F8}"/>
                  </a:ext>
                </a:extLst>
              </p:cNvPr>
              <p:cNvSpPr txBox="1"/>
              <p:nvPr/>
            </p:nvSpPr>
            <p:spPr>
              <a:xfrm>
                <a:off x="1115736" y="1895711"/>
                <a:ext cx="6504264" cy="2418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Posterior : 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Vector transformation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dirty="0">
                        <a:latin typeface="Cambria Math" panose="02040503050406030204" pitchFamily="18" charset="0"/>
                      </a:rPr>
                      <m:t>〮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</a:p>
              <a:p>
                <a:r>
                  <a:rPr lang="en-US" altLang="ko-KR" dirty="0"/>
                  <a:t>   </a:t>
                </a:r>
              </a:p>
              <a:p>
                <a:r>
                  <a:rPr lang="en-US" altLang="ko-KR" dirty="0"/>
                  <a:t>  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) -&gt;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〮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⁡(−0.5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)</m:t>
                    </m:r>
                    <m:r>
                      <m:rPr>
                        <m:nor/>
                      </m:rPr>
                      <a:rPr lang="en-US" altLang="ko-KR" b="0" i="0" dirty="0" smtClean="0"/>
                      <m:t>)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Constraint :  measure of uncertainty 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5EAF9F-F24D-E113-EF75-0C45E852B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736" y="1895711"/>
                <a:ext cx="6504264" cy="2418291"/>
              </a:xfrm>
              <a:prstGeom prst="rect">
                <a:avLst/>
              </a:prstGeom>
              <a:blipFill>
                <a:blip r:embed="rId2"/>
                <a:stretch>
                  <a:fillRect l="-562" t="-1511" b="-30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5D577902-B793-7C4A-6193-87092E211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27" y="3980463"/>
            <a:ext cx="733425" cy="371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D1B9B3-3E91-4A3D-8B31-FF40FC626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734" y="4610313"/>
            <a:ext cx="2895600" cy="838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7D354A-F2DF-826D-6136-A3AA9AADA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734" y="5515974"/>
            <a:ext cx="2200275" cy="6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C15E-A64A-8108-69CC-12662CB1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143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Least Square Method in SLAM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97DD4-AC33-0ADC-6693-79FBDDDDDF2D}"/>
                  </a:ext>
                </a:extLst>
              </p:cNvPr>
              <p:cNvSpPr txBox="1"/>
              <p:nvPr/>
            </p:nvSpPr>
            <p:spPr>
              <a:xfrm>
                <a:off x="533400" y="1770233"/>
                <a:ext cx="9336947" cy="255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3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Non linear transformation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𝑜𝑟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is SE(2)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altLang="ko-KR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altLang="ko-KR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altLang="ko-KR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r>
                  <a:rPr lang="en-US" altLang="ko-KR" sz="2400" dirty="0"/>
                  <a:t>=&gt;Linearize(Gauss-Newton)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97DD4-AC33-0ADC-6693-79FBDDDDD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770233"/>
                <a:ext cx="9336947" cy="2553520"/>
              </a:xfrm>
              <a:prstGeom prst="rect">
                <a:avLst/>
              </a:prstGeom>
              <a:blipFill>
                <a:blip r:embed="rId2"/>
                <a:stretch>
                  <a:fillRect l="-1502" t="-2864" b="-45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07FB32-9661-3A16-FC03-A7AA1D316529}"/>
                  </a:ext>
                </a:extLst>
              </p:cNvPr>
              <p:cNvSpPr txBox="1"/>
              <p:nvPr/>
            </p:nvSpPr>
            <p:spPr>
              <a:xfrm>
                <a:off x="687895" y="4331973"/>
                <a:ext cx="61407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endParaRPr lang="ko-KR" altLang="en-US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07FB32-9661-3A16-FC03-A7AA1D316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5" y="4331973"/>
                <a:ext cx="6140742" cy="461665"/>
              </a:xfrm>
              <a:prstGeom prst="rect">
                <a:avLst/>
              </a:prstGeom>
              <a:blipFill>
                <a:blip r:embed="rId3"/>
                <a:stretch>
                  <a:fillRect l="-1390" t="-9333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86DD89-F7C9-26B9-F3DE-CD9005134B9D}"/>
                  </a:ext>
                </a:extLst>
              </p:cNvPr>
              <p:cNvSpPr txBox="1"/>
              <p:nvPr/>
            </p:nvSpPr>
            <p:spPr>
              <a:xfrm>
                <a:off x="985705" y="4949785"/>
                <a:ext cx="5545123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20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0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r>
                  <a:rPr lang="en-US" altLang="ko-KR" sz="20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   </a:t>
                </a:r>
              </a:p>
              <a:p>
                <a:endParaRPr lang="en-US" altLang="ko-KR" sz="20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r>
                  <a:rPr lang="en-US" altLang="ko-KR" sz="20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20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86DD89-F7C9-26B9-F3DE-CD9005134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05" y="4949785"/>
                <a:ext cx="5545123" cy="1908215"/>
              </a:xfrm>
              <a:prstGeom prst="rect">
                <a:avLst/>
              </a:prstGeom>
              <a:blipFill>
                <a:blip r:embed="rId4"/>
                <a:stretch>
                  <a:fillRect t="-2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75F2961-27E9-C9DD-876D-CC5AB7043431}"/>
              </a:ext>
            </a:extLst>
          </p:cNvPr>
          <p:cNvSpPr txBox="1"/>
          <p:nvPr/>
        </p:nvSpPr>
        <p:spPr>
          <a:xfrm>
            <a:off x="1645153" y="5659741"/>
            <a:ext cx="461665" cy="5406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…….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A41069-3108-840B-0A4D-7F74E7069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705" y="2817516"/>
            <a:ext cx="1874940" cy="10278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2B0DCA-F4A9-06E7-A4FF-172596B78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0478" y="2940926"/>
            <a:ext cx="28003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8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E3D2B-D0E0-082C-A27A-D730C032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4" y="365124"/>
            <a:ext cx="12073466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Error Minimization via Iterative Local </a:t>
            </a:r>
            <a:r>
              <a:rPr lang="en-US" altLang="ko-KR" sz="3600" dirty="0" err="1"/>
              <a:t>Linearizations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C5E797-8B44-FCA7-C9BC-259EB3FDB206}"/>
                  </a:ext>
                </a:extLst>
              </p:cNvPr>
              <p:cNvSpPr txBox="1"/>
              <p:nvPr/>
            </p:nvSpPr>
            <p:spPr>
              <a:xfrm>
                <a:off x="347134" y="1946210"/>
                <a:ext cx="109562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If a good initial guess </a:t>
                </a:r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dirty="0"/>
                  <a:t> of the robot’s poses is known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approximate the error function by its first order Taylor expansion around the current initial guess </a:t>
                </a:r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C5E797-8B44-FCA7-C9BC-259EB3FD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4" y="1946210"/>
                <a:ext cx="10956224" cy="923330"/>
              </a:xfrm>
              <a:prstGeom prst="rect">
                <a:avLst/>
              </a:prstGeom>
              <a:blipFill>
                <a:blip r:embed="rId2"/>
                <a:stretch>
                  <a:fillRect l="-390" t="-3289" r="-612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6F90A03-8706-72EB-B6B1-C85F1204C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21" y="2921728"/>
            <a:ext cx="4581525" cy="11894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7EDCE1-93DF-6016-3688-5E1E059D0EAF}"/>
                  </a:ext>
                </a:extLst>
              </p:cNvPr>
              <p:cNvSpPr txBox="1"/>
              <p:nvPr/>
            </p:nvSpPr>
            <p:spPr>
              <a:xfrm>
                <a:off x="6383867" y="3571731"/>
                <a:ext cx="304585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Jacobian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7EDCE1-93DF-6016-3688-5E1E059D0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867" y="3571731"/>
                <a:ext cx="3045854" cy="391646"/>
              </a:xfrm>
              <a:prstGeom prst="rect">
                <a:avLst/>
              </a:prstGeom>
              <a:blipFill>
                <a:blip r:embed="rId4"/>
                <a:stretch>
                  <a:fillRect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D4276F-3E6B-1709-DB89-AEE6C2F98BB3}"/>
              </a:ext>
            </a:extLst>
          </p:cNvPr>
          <p:cNvCxnSpPr/>
          <p:nvPr/>
        </p:nvCxnSpPr>
        <p:spPr>
          <a:xfrm>
            <a:off x="5727044" y="3719805"/>
            <a:ext cx="6568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2780E9-C51A-B649-242D-2EE757867103}"/>
                  </a:ext>
                </a:extLst>
              </p:cNvPr>
              <p:cNvSpPr txBox="1"/>
              <p:nvPr/>
            </p:nvSpPr>
            <p:spPr>
              <a:xfrm>
                <a:off x="641256" y="4160097"/>
                <a:ext cx="436593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in the error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of F(x)-&gt;</a:t>
                </a:r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2780E9-C51A-B649-242D-2EE757867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56" y="4160097"/>
                <a:ext cx="4365938" cy="391646"/>
              </a:xfrm>
              <a:prstGeom prst="rect">
                <a:avLst/>
              </a:prstGeom>
              <a:blipFill>
                <a:blip r:embed="rId5"/>
                <a:stretch>
                  <a:fillRect l="-1117" t="-923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232E8517-5642-3421-1A9F-A29AE567C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434" y="3950497"/>
            <a:ext cx="1790700" cy="8858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3F523DC-D2E9-8483-2D63-CEDB6C7245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7992" y="4761454"/>
            <a:ext cx="5095875" cy="18007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E57441-BEE6-59F1-D3E1-CEA78B91DB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5779" y="4836322"/>
            <a:ext cx="3928532" cy="9233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F0D397-0625-F735-CF50-15048DA991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5779" y="5930159"/>
            <a:ext cx="4076700" cy="62513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5A0CB9F-D736-4DC0-9EE0-9D36CD0ADD0E}"/>
              </a:ext>
            </a:extLst>
          </p:cNvPr>
          <p:cNvSpPr/>
          <p:nvPr/>
        </p:nvSpPr>
        <p:spPr>
          <a:xfrm>
            <a:off x="6822502" y="5495457"/>
            <a:ext cx="318781" cy="52838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25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29619-EA88-26D8-D19E-BDC51BBF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0731"/>
            <a:ext cx="13059178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Considerations about the Structure of the Linearized System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FA75CF-7B87-EBE8-9A53-1894EFB7D8AB}"/>
                  </a:ext>
                </a:extLst>
              </p:cNvPr>
              <p:cNvSpPr txBox="1"/>
              <p:nvPr/>
            </p:nvSpPr>
            <p:spPr>
              <a:xfrm>
                <a:off x="331357" y="1626294"/>
                <a:ext cx="10474018" cy="3106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H is the information matrix of the system</a:t>
                </a:r>
              </a:p>
              <a:p>
                <a:endParaRPr lang="en-US" altLang="ko-KR" sz="2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It is sparse by construction,</a:t>
                </a:r>
                <a:r>
                  <a:rPr lang="en-US" altLang="ko-KR" sz="2400" dirty="0"/>
                  <a:t> </a:t>
                </a:r>
                <a:r>
                  <a:rPr lang="en-US" altLang="ko-KR" sz="2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having non-zeros between poses connected by a constraint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The structure of this addend depends on the Jacobian of the error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𝐴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𝑖𝑗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𝐵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are the derivatives of the error function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2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FA75CF-7B87-EBE8-9A53-1894EFB7D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57" y="1626294"/>
                <a:ext cx="10474018" cy="3106491"/>
              </a:xfrm>
              <a:prstGeom prst="rect">
                <a:avLst/>
              </a:prstGeom>
              <a:blipFill>
                <a:blip r:embed="rId2"/>
                <a:stretch>
                  <a:fillRect l="-756" t="-1375" b="-33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5EAE0042-8C54-8705-F240-81D44ACAA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24" y="4945488"/>
            <a:ext cx="6172200" cy="17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1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29619-EA88-26D8-D19E-BDC51BBF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30" y="308164"/>
            <a:ext cx="13059178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Considerations about the Structure of the Linearized System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DFFA9D-EB3B-DD5E-F9A0-0D918D89DEE8}"/>
                  </a:ext>
                </a:extLst>
              </p:cNvPr>
              <p:cNvSpPr txBox="1"/>
              <p:nvPr/>
            </p:nvSpPr>
            <p:spPr>
              <a:xfrm>
                <a:off x="347730" y="1872002"/>
                <a:ext cx="10625071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we obtain the following structure for the block matrix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ko-KR" altLang="en-US" sz="2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DFFA9D-EB3B-DD5E-F9A0-0D918D89D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30" y="1872002"/>
                <a:ext cx="10625071" cy="491417"/>
              </a:xfrm>
              <a:prstGeom prst="rect">
                <a:avLst/>
              </a:prstGeom>
              <a:blipFill>
                <a:blip r:embed="rId2"/>
                <a:stretch>
                  <a:fillRect l="-746" t="-4938" b="-25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4BFAC83-27E5-8DBC-358B-327072E1B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185" y="2728219"/>
            <a:ext cx="62416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7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1D66C-1D70-86C0-0E4B-A1D77BA8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2" y="256068"/>
            <a:ext cx="11980179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Considerations about the Structure of the Linearized System</a:t>
            </a:r>
            <a:endParaRPr lang="ko-KR" altLang="en-US" sz="3200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4336A8-937C-FB58-0967-AEE0CB9A0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22C7BF-AC11-D19B-4ADF-C910E70FB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42" y="1963554"/>
            <a:ext cx="3714750" cy="17325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29384B-E1B7-1BD8-D190-4DFC57C6A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42" y="3834030"/>
            <a:ext cx="3714750" cy="18446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AECCF2-1188-78E7-41C3-4D52CC460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880" y="1825625"/>
            <a:ext cx="4573053" cy="4129238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707E9CF-FD0B-2509-E9FD-02AD52B82A23}"/>
              </a:ext>
            </a:extLst>
          </p:cNvPr>
          <p:cNvSpPr/>
          <p:nvPr/>
        </p:nvSpPr>
        <p:spPr>
          <a:xfrm>
            <a:off x="5544151" y="3848560"/>
            <a:ext cx="741145" cy="462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590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7CD7D-BE7B-5ADD-6849-8F7BC961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Algorithm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046EF2-F036-163E-94EA-BCEE3AA7C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60" y="1450057"/>
            <a:ext cx="6101615" cy="4936994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4C03B72-A746-83C8-6F9D-0F80E04D5E47}"/>
              </a:ext>
            </a:extLst>
          </p:cNvPr>
          <p:cNvSpPr/>
          <p:nvPr/>
        </p:nvSpPr>
        <p:spPr>
          <a:xfrm>
            <a:off x="5967663" y="3692360"/>
            <a:ext cx="741145" cy="4523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E9901D-3C7E-52D2-437C-928F3830B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808" y="1450057"/>
            <a:ext cx="5035779" cy="493699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B00517A-F1F6-A3BF-4E46-AEAEC8A8ADAC}"/>
              </a:ext>
            </a:extLst>
          </p:cNvPr>
          <p:cNvSpPr/>
          <p:nvPr/>
        </p:nvSpPr>
        <p:spPr>
          <a:xfrm>
            <a:off x="838200" y="4002786"/>
            <a:ext cx="4849536" cy="8053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79EC8A-0C20-C49D-E7DF-4C7335660A3C}"/>
              </a:ext>
            </a:extLst>
          </p:cNvPr>
          <p:cNvSpPr/>
          <p:nvPr/>
        </p:nvSpPr>
        <p:spPr>
          <a:xfrm>
            <a:off x="6988735" y="2877954"/>
            <a:ext cx="2453648" cy="47163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19F611-5808-8654-FBB0-0019627FDC47}"/>
              </a:ext>
            </a:extLst>
          </p:cNvPr>
          <p:cNvSpPr/>
          <p:nvPr/>
        </p:nvSpPr>
        <p:spPr>
          <a:xfrm>
            <a:off x="6988735" y="3692360"/>
            <a:ext cx="1308242" cy="37912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D5785C-4E7B-0E10-4210-DA582FE0796F}"/>
              </a:ext>
            </a:extLst>
          </p:cNvPr>
          <p:cNvSpPr/>
          <p:nvPr/>
        </p:nvSpPr>
        <p:spPr>
          <a:xfrm>
            <a:off x="6824312" y="5178392"/>
            <a:ext cx="2079056" cy="7988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1176B48-1637-42D1-D1F5-44D881571602}"/>
              </a:ext>
            </a:extLst>
          </p:cNvPr>
          <p:cNvSpPr/>
          <p:nvPr/>
        </p:nvSpPr>
        <p:spPr>
          <a:xfrm>
            <a:off x="9018872" y="5532120"/>
            <a:ext cx="395033" cy="914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E9167C-FEAE-937D-CD75-BA687F03FBB6}"/>
                  </a:ext>
                </a:extLst>
              </p:cNvPr>
              <p:cNvSpPr txBox="1"/>
              <p:nvPr/>
            </p:nvSpPr>
            <p:spPr>
              <a:xfrm>
                <a:off x="9235925" y="5407943"/>
                <a:ext cx="140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E9167C-FEAE-937D-CD75-BA687F03F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925" y="5407943"/>
                <a:ext cx="1405288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86FBAD-4208-1D27-CA07-56557EBEC6C6}"/>
                  </a:ext>
                </a:extLst>
              </p:cNvPr>
              <p:cNvSpPr txBox="1"/>
              <p:nvPr/>
            </p:nvSpPr>
            <p:spPr>
              <a:xfrm>
                <a:off x="8903368" y="5839889"/>
                <a:ext cx="2237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86FBAD-4208-1D27-CA07-56557EBEC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368" y="5839889"/>
                <a:ext cx="2237389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79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DAF68-3EC9-FB4C-8796-1068A632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182"/>
            <a:ext cx="10515600" cy="1325563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6C166E-7A58-5670-0687-399AA7D15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26" y="1564744"/>
            <a:ext cx="8872152" cy="451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37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DEB98-7428-0D3B-52FC-C68B96F3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Least Squares on a Manifold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C0CBEE-7D9E-3DCB-D537-BEDA59A0C5E5}"/>
              </a:ext>
            </a:extLst>
          </p:cNvPr>
          <p:cNvSpPr txBox="1"/>
          <p:nvPr/>
        </p:nvSpPr>
        <p:spPr>
          <a:xfrm>
            <a:off x="508389" y="2258239"/>
            <a:ext cx="97620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The singularities in the  2D case can be easily recovered by normalizing the angle, however in 3D this procedure is not straightforward. 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A manifold is a mathematical space that is not necessarily Euclidean on a global scale, but can be seen as Euclidean on a local scale 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93F62-C24C-E150-00BA-72604EAE0BFF}"/>
              </a:ext>
            </a:extLst>
          </p:cNvPr>
          <p:cNvSpPr txBox="1"/>
          <p:nvPr/>
        </p:nvSpPr>
        <p:spPr>
          <a:xfrm>
            <a:off x="156052" y="1617660"/>
            <a:ext cx="9355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  </a:t>
            </a:r>
            <a:r>
              <a:rPr lang="en-US" altLang="ko-KR" sz="2400" dirty="0" err="1">
                <a:latin typeface="+mj-lt"/>
                <a:cs typeface="Aharoni" panose="02010803020104030203" pitchFamily="2" charset="-79"/>
              </a:rPr>
              <a:t>NonEuclidean</a:t>
            </a:r>
            <a:r>
              <a:rPr lang="en-US" altLang="ko-KR" sz="2400" dirty="0">
                <a:latin typeface="+mj-lt"/>
                <a:cs typeface="Aharoni" panose="02010803020104030203" pitchFamily="2" charset="-79"/>
              </a:rPr>
              <a:t> 2D or 3D rotation group SO(2) or SO(3).</a:t>
            </a:r>
            <a:endParaRPr lang="ko-KR" altLang="en-US" sz="2400" dirty="0">
              <a:latin typeface="+mj-lt"/>
              <a:cs typeface="Aharoni" panose="02010803020104030203" pitchFamily="2" charset="-79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2E49D9-B62B-2CA4-AB27-A1E06DA4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15" y="4068369"/>
            <a:ext cx="4422586" cy="262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8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6D625-D882-D243-A2A1-7B9F72FC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96" y="237967"/>
            <a:ext cx="10515600" cy="749300"/>
          </a:xfrm>
        </p:spPr>
        <p:txBody>
          <a:bodyPr>
            <a:normAutofit/>
          </a:bodyPr>
          <a:lstStyle/>
          <a:p>
            <a:r>
              <a:rPr lang="ko-KR" altLang="en-US" sz="3600" dirty="0" err="1">
                <a:ea typeface="맑은 고딕"/>
              </a:rPr>
              <a:t>Introduction</a:t>
            </a:r>
            <a:endParaRPr lang="ko-KR" altLang="en-US" sz="3600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B095E-5943-3B4E-1B12-AC4ED64E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6" y="987267"/>
            <a:ext cx="1216899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 err="1">
                <a:latin typeface="Bahnschrift"/>
                <a:ea typeface="맑은 고딕"/>
              </a:rPr>
              <a:t>Filtering</a:t>
            </a:r>
            <a:r>
              <a:rPr lang="ko-KR" altLang="en-US" sz="2400" dirty="0">
                <a:latin typeface="Bahnschrift"/>
                <a:ea typeface="맑은 고딕"/>
              </a:rPr>
              <a:t> SLAM </a:t>
            </a:r>
          </a:p>
          <a:p>
            <a:pPr marL="0" indent="0">
              <a:buNone/>
            </a:pPr>
            <a:r>
              <a:rPr lang="en-US" altLang="ko-KR" sz="2000" dirty="0">
                <a:latin typeface="맑은 고딕" panose="020F0502020204030204"/>
                <a:ea typeface="맑은 고딕" panose="020F0502020204030204"/>
              </a:rPr>
              <a:t>-</a:t>
            </a:r>
            <a:r>
              <a:rPr lang="en-US" altLang="ko-KR" sz="2000" dirty="0">
                <a:ea typeface="+mn-lt"/>
                <a:cs typeface="+mn-lt"/>
              </a:rPr>
              <a:t>the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filtering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approaches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are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usually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referred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to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as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ea typeface="+mn-lt"/>
                <a:cs typeface="+mn-lt"/>
              </a:rPr>
              <a:t>on-line</a:t>
            </a:r>
            <a:r>
              <a:rPr lang="ko-KR" altLang="en-US" sz="20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ea typeface="+mn-lt"/>
                <a:cs typeface="+mn-lt"/>
              </a:rPr>
              <a:t>SLAM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methods</a:t>
            </a:r>
            <a:endParaRPr lang="en-US" altLang="ko-KR" sz="2000" dirty="0">
              <a:ea typeface="맑은 고딕"/>
            </a:endParaRPr>
          </a:p>
          <a:p>
            <a:pPr marL="0" indent="0">
              <a:buNone/>
            </a:pPr>
            <a:r>
              <a:rPr lang="en-US" altLang="ko-KR" sz="2000" dirty="0">
                <a:latin typeface="Aharoni" panose="020B0604020202020204" pitchFamily="2" charset="-79"/>
                <a:ea typeface="맑은 고딕"/>
                <a:cs typeface="Aharoni" panose="020B0604020202020204" pitchFamily="2" charset="-79"/>
              </a:rPr>
              <a:t>Given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   </a:t>
            </a:r>
            <a:endParaRPr lang="en-US" sz="1800" dirty="0">
              <a:ea typeface="맑은 고딕"/>
            </a:endParaRPr>
          </a:p>
          <a:p>
            <a:pPr marL="0" indent="0">
              <a:buNone/>
            </a:pPr>
            <a:endParaRPr lang="en-US" altLang="ko-KR" dirty="0">
              <a:ea typeface="맑은 고딕"/>
            </a:endParaRPr>
          </a:p>
          <a:p>
            <a:pPr marL="0" indent="0">
              <a:buNone/>
            </a:pPr>
            <a:endParaRPr lang="ko-KR" altLang="en-US" sz="3200" dirty="0">
              <a:ea typeface="맑은 고딕"/>
            </a:endParaRPr>
          </a:p>
          <a:p>
            <a:pPr marL="0" indent="0">
              <a:buNone/>
            </a:pPr>
            <a:endParaRPr lang="ko-KR" altLang="en-US" sz="3200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A9B881-3FC7-EB38-FADA-0E2F34ACD2E7}"/>
                  </a:ext>
                </a:extLst>
              </p:cNvPr>
              <p:cNvSpPr txBox="1"/>
              <p:nvPr/>
            </p:nvSpPr>
            <p:spPr>
              <a:xfrm>
                <a:off x="778774" y="2239606"/>
                <a:ext cx="6549126" cy="92333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altLang="ko-KR" dirty="0">
                    <a:latin typeface="Malgun Gothic"/>
                    <a:ea typeface="+mn-lt"/>
                  </a:rPr>
                  <a:t> The sent controls commands,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1: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={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,….,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}</m:t>
                    </m:r>
                  </m:oMath>
                </a14:m>
                <a:endParaRPr lang="en-US" altLang="ko-KR" dirty="0">
                  <a:latin typeface="Malgun Gothic"/>
                  <a:ea typeface="+mn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altLang="ko-KR" dirty="0">
                    <a:latin typeface="Malgun Gothic"/>
                    <a:ea typeface="+mn-lt"/>
                  </a:rPr>
                  <a:t>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1: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={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,….,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}</m:t>
                    </m:r>
                  </m:oMath>
                </a14:m>
                <a:r>
                  <a:rPr lang="en-US" altLang="ko-KR" dirty="0">
                    <a:latin typeface="Malgun Gothic"/>
                    <a:ea typeface="+mn-lt"/>
                  </a:rPr>
                  <a:t>    </a:t>
                </a:r>
                <a:endParaRPr lang="ko-KR" dirty="0">
                  <a:ea typeface="+mn-lt"/>
                  <a:cs typeface="+mn-lt"/>
                </a:endParaRPr>
              </a:p>
              <a:p>
                <a:pPr algn="l"/>
                <a:endParaRPr lang="ko-KR" altLang="en-US" dirty="0">
                  <a:ea typeface="맑은 고딕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A9B881-3FC7-EB38-FADA-0E2F34ACD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74" y="2239606"/>
                <a:ext cx="6549126" cy="923330"/>
              </a:xfrm>
              <a:prstGeom prst="rect">
                <a:avLst/>
              </a:prstGeom>
              <a:blipFill>
                <a:blip r:embed="rId2"/>
                <a:stretch>
                  <a:fillRect l="-652" t="-3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14178C8-C37F-E640-6A44-8523D111DF96}"/>
              </a:ext>
            </a:extLst>
          </p:cNvPr>
          <p:cNvSpPr txBox="1"/>
          <p:nvPr/>
        </p:nvSpPr>
        <p:spPr>
          <a:xfrm>
            <a:off x="205596" y="3085068"/>
            <a:ext cx="233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haroni" panose="02010803020104030203" pitchFamily="2" charset="-79"/>
                <a:cs typeface="Aharoni" panose="02010803020104030203" pitchFamily="2" charset="-79"/>
              </a:rPr>
              <a:t>Wanted </a:t>
            </a:r>
            <a:endParaRPr lang="ko-KR" alt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B6329E-9B0A-D68D-E9DC-8C2D2F81C109}"/>
                  </a:ext>
                </a:extLst>
              </p:cNvPr>
              <p:cNvSpPr txBox="1"/>
              <p:nvPr/>
            </p:nvSpPr>
            <p:spPr>
              <a:xfrm>
                <a:off x="863441" y="3188336"/>
                <a:ext cx="663652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b="0" i="0" dirty="0">
                  <a:solidFill>
                    <a:srgbClr val="666666"/>
                  </a:solidFill>
                  <a:effectLst/>
                  <a:latin typeface="AppleSDGothicNeo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Map of the environment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Path(or current pose) of the vehicle,</a:t>
                </a:r>
                <a:r>
                  <a:rPr lang="en-US" altLang="ko-KR" dirty="0">
                    <a:ea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0: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={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,….,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}</m:t>
                    </m:r>
                  </m:oMath>
                </a14:m>
                <a:r>
                  <a:rPr lang="en-US" altLang="ko-KR" dirty="0">
                    <a:latin typeface="Malgun Gothic"/>
                    <a:ea typeface="+mn-lt"/>
                  </a:rPr>
                  <a:t> 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B6329E-9B0A-D68D-E9DC-8C2D2F81C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41" y="3188336"/>
                <a:ext cx="6636529" cy="923330"/>
              </a:xfrm>
              <a:prstGeom prst="rect">
                <a:avLst/>
              </a:prstGeom>
              <a:blipFill>
                <a:blip r:embed="rId3"/>
                <a:stretch>
                  <a:fillRect l="-643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1113C3BB-A525-6588-F002-9C00E2A28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4137066"/>
            <a:ext cx="5080000" cy="2720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8C4C7E-4643-B1EC-89E1-9B81BD3AA6B2}"/>
                  </a:ext>
                </a:extLst>
              </p:cNvPr>
              <p:cNvSpPr txBox="1"/>
              <p:nvPr/>
            </p:nvSpPr>
            <p:spPr>
              <a:xfrm>
                <a:off x="7499970" y="4912758"/>
                <a:ext cx="38744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3200" dirty="0"/>
                  <a:t>)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8C4C7E-4643-B1EC-89E1-9B81BD3AA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970" y="4912758"/>
                <a:ext cx="3874432" cy="584775"/>
              </a:xfrm>
              <a:prstGeom prst="rect">
                <a:avLst/>
              </a:prstGeom>
              <a:blipFill>
                <a:blip r:embed="rId5"/>
                <a:stretch>
                  <a:fillRect l="-3931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379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BB293-241B-13DD-6095-E463802B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Least Squares on a Manifold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64E564-7AD3-05E8-6AEB-A4EAEC373D78}"/>
                  </a:ext>
                </a:extLst>
              </p:cNvPr>
              <p:cNvSpPr txBox="1"/>
              <p:nvPr/>
            </p:nvSpPr>
            <p:spPr>
              <a:xfrm>
                <a:off x="668867" y="1896954"/>
                <a:ext cx="10397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Define an operator     that maps a local variation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in Euclidean space to a variation on the manifold.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64E564-7AD3-05E8-6AEB-A4EAEC373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7" y="1896954"/>
                <a:ext cx="10397455" cy="646331"/>
              </a:xfrm>
              <a:prstGeom prst="rect">
                <a:avLst/>
              </a:prstGeom>
              <a:blipFill>
                <a:blip r:embed="rId2"/>
                <a:stretch>
                  <a:fillRect l="-411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775FAC97-8F9D-9139-729E-9F31BEBA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034" y="1953419"/>
            <a:ext cx="228600" cy="266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4A8D39-A9B8-5B84-4987-179E25C18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54" y="2952750"/>
            <a:ext cx="1797579" cy="6463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09FE4A-F755-1F3D-B0CD-A5FD2773B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575" y="4008545"/>
            <a:ext cx="4924425" cy="9620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9A687B6-AC21-F468-A674-333E3AA65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354" y="5261190"/>
            <a:ext cx="3333750" cy="123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71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8924F-24B3-8720-1CA9-2D872476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02B095-5200-66DB-3EDF-8C8398F9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97" y="1458097"/>
            <a:ext cx="5472803" cy="53999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384022-CBD4-C3B0-4AF0-96F9681E9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75" y="1769269"/>
            <a:ext cx="56102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66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D277A-3B0C-1A56-C125-BDED51FA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2F6FE4-865C-B6E0-E514-3D1672F90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08" y="1989137"/>
            <a:ext cx="5745692" cy="41708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96AB07-1396-B3A2-615E-C5CFB828E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892" y="2211558"/>
            <a:ext cx="5181600" cy="337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36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9A104-C499-3490-C713-89476667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265" y="2495285"/>
            <a:ext cx="10100733" cy="1325563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  </a:t>
            </a:r>
            <a:br>
              <a:rPr lang="en-US" altLang="ko-KR" dirty="0"/>
            </a:br>
            <a:r>
              <a:rPr lang="en-US" altLang="ko-KR" sz="6000" dirty="0"/>
              <a:t>     Q&amp;A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0058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6D625-D882-D243-A2A1-7B9F72FC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66" y="304800"/>
            <a:ext cx="10515600" cy="507071"/>
          </a:xfrm>
        </p:spPr>
        <p:txBody>
          <a:bodyPr>
            <a:normAutofit fontScale="90000"/>
          </a:bodyPr>
          <a:lstStyle/>
          <a:p>
            <a:r>
              <a:rPr lang="ko-KR" altLang="en-US" sz="3200" dirty="0" err="1">
                <a:ea typeface="맑은 고딕"/>
              </a:rPr>
              <a:t>Introduction</a:t>
            </a:r>
            <a:endParaRPr lang="ko-KR" altLang="en-US" sz="3200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B095E-5943-3B4E-1B12-AC4ED64E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66" y="996291"/>
            <a:ext cx="1216899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400" dirty="0">
                <a:ea typeface="맑은 고딕"/>
              </a:rPr>
              <a:t>Smoothing</a:t>
            </a:r>
            <a:r>
              <a:rPr lang="ko-KR" altLang="en-US" sz="2400" dirty="0">
                <a:ea typeface="맑은 고딕"/>
              </a:rPr>
              <a:t> SLAM</a:t>
            </a: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-</a:t>
            </a:r>
            <a:r>
              <a:rPr lang="ko-KR" altLang="en-US" sz="1800" dirty="0" err="1">
                <a:ea typeface="맑은 고딕"/>
              </a:rPr>
              <a:t>full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trajectories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one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estimated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using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complete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set</a:t>
            </a:r>
            <a:r>
              <a:rPr lang="ko-KR" altLang="en-US" sz="1800" dirty="0">
                <a:ea typeface="맑은 고딕"/>
              </a:rPr>
              <a:t> of </a:t>
            </a:r>
            <a:r>
              <a:rPr lang="ko-KR" altLang="en-US" sz="1800" dirty="0" err="1">
                <a:ea typeface="맑은 고딕"/>
              </a:rPr>
              <a:t>measurements</a:t>
            </a:r>
            <a:endParaRPr lang="en-US" altLang="ko-KR" sz="1800" dirty="0">
              <a:ea typeface="맑은 고딕"/>
            </a:endParaRPr>
          </a:p>
          <a:p>
            <a:pPr marL="0" indent="0">
              <a:buNone/>
            </a:pPr>
            <a:r>
              <a:rPr lang="en-US" altLang="ko-KR" sz="1800" dirty="0">
                <a:ea typeface="맑은 고딕"/>
              </a:rPr>
              <a:t>-smoothing slam(</a:t>
            </a:r>
            <a:r>
              <a:rPr lang="en-US" altLang="ko-KR" sz="1800" dirty="0">
                <a:solidFill>
                  <a:srgbClr val="FF0000"/>
                </a:solidFill>
                <a:ea typeface="맑은 고딕"/>
              </a:rPr>
              <a:t>offline slam</a:t>
            </a:r>
            <a:r>
              <a:rPr lang="en-US" altLang="ko-KR" sz="1800" dirty="0">
                <a:ea typeface="맑은 고딕"/>
              </a:rPr>
              <a:t>) estimates the entire path</a:t>
            </a:r>
          </a:p>
          <a:p>
            <a:pPr marL="0" indent="0">
              <a:buNone/>
            </a:pPr>
            <a:r>
              <a:rPr lang="en-US" altLang="ko-KR" sz="1800" dirty="0">
                <a:ea typeface="맑은 고딕"/>
              </a:rPr>
              <a:t>-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"/>
              </a:rPr>
              <a:t>After obtaining all sensor data, create a map and proceed with optimization</a:t>
            </a: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en-US" altLang="ko-KR" sz="2000" dirty="0">
                <a:latin typeface="Aharoni" panose="020B0604020202020204" pitchFamily="2" charset="-79"/>
                <a:ea typeface="맑은 고딕"/>
                <a:cs typeface="Aharoni" panose="020B0604020202020204" pitchFamily="2" charset="-79"/>
              </a:rPr>
              <a:t>Given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3BB547-B338-1C49-0D70-CCA44806EED2}"/>
                  </a:ext>
                </a:extLst>
              </p:cNvPr>
              <p:cNvSpPr txBox="1"/>
              <p:nvPr/>
            </p:nvSpPr>
            <p:spPr>
              <a:xfrm>
                <a:off x="753374" y="2864060"/>
                <a:ext cx="6549126" cy="92333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altLang="ko-KR" dirty="0">
                    <a:latin typeface="Malgun Gothic"/>
                    <a:ea typeface="+mn-lt"/>
                  </a:rPr>
                  <a:t> The sent controls commands,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1: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={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,….,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}</m:t>
                    </m:r>
                  </m:oMath>
                </a14:m>
                <a:endParaRPr lang="en-US" altLang="ko-KR" dirty="0">
                  <a:latin typeface="Malgun Gothic"/>
                  <a:ea typeface="+mn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altLang="ko-KR" dirty="0">
                    <a:latin typeface="Malgun Gothic"/>
                    <a:ea typeface="+mn-lt"/>
                  </a:rPr>
                  <a:t>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1: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={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,….,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}</m:t>
                    </m:r>
                  </m:oMath>
                </a14:m>
                <a:r>
                  <a:rPr lang="en-US" altLang="ko-KR" dirty="0">
                    <a:latin typeface="Malgun Gothic"/>
                    <a:ea typeface="+mn-lt"/>
                  </a:rPr>
                  <a:t>    </a:t>
                </a:r>
                <a:endParaRPr lang="ko-KR" dirty="0">
                  <a:ea typeface="+mn-lt"/>
                  <a:cs typeface="+mn-lt"/>
                </a:endParaRPr>
              </a:p>
              <a:p>
                <a:pPr algn="l"/>
                <a:endParaRPr lang="ko-KR" altLang="en-US" dirty="0">
                  <a:ea typeface="맑은 고딕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3BB547-B338-1C49-0D70-CCA44806E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74" y="2864060"/>
                <a:ext cx="6549126" cy="923330"/>
              </a:xfrm>
              <a:prstGeom prst="rect">
                <a:avLst/>
              </a:prstGeom>
              <a:blipFill>
                <a:blip r:embed="rId2"/>
                <a:stretch>
                  <a:fillRect l="-652" t="-3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3C0EBA3-49FA-6894-C3CD-E52F206AD202}"/>
              </a:ext>
            </a:extLst>
          </p:cNvPr>
          <p:cNvSpPr txBox="1"/>
          <p:nvPr/>
        </p:nvSpPr>
        <p:spPr>
          <a:xfrm>
            <a:off x="377166" y="3675264"/>
            <a:ext cx="233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haroni" panose="02010803020104030203" pitchFamily="2" charset="-79"/>
                <a:cs typeface="Aharoni" panose="02010803020104030203" pitchFamily="2" charset="-79"/>
              </a:rPr>
              <a:t>Wanted </a:t>
            </a:r>
            <a:endParaRPr lang="ko-KR" alt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6C9371-4114-EC82-944B-083921B2FA2A}"/>
                  </a:ext>
                </a:extLst>
              </p:cNvPr>
              <p:cNvSpPr txBox="1"/>
              <p:nvPr/>
            </p:nvSpPr>
            <p:spPr>
              <a:xfrm>
                <a:off x="665971" y="3787390"/>
                <a:ext cx="663652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b="0" i="0" dirty="0">
                  <a:solidFill>
                    <a:srgbClr val="666666"/>
                  </a:solidFill>
                  <a:effectLst/>
                  <a:latin typeface="AppleSDGothicNeo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Map of the environment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Path(or current pose) of the vehicle,</a:t>
                </a:r>
                <a:r>
                  <a:rPr lang="en-US" altLang="ko-KR" dirty="0">
                    <a:ea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0: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={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,….,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lt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lt"/>
                      </a:rPr>
                      <m:t>}</m:t>
                    </m:r>
                  </m:oMath>
                </a14:m>
                <a:r>
                  <a:rPr lang="en-US" altLang="ko-KR" dirty="0">
                    <a:latin typeface="Malgun Gothic"/>
                    <a:ea typeface="+mn-lt"/>
                  </a:rPr>
                  <a:t> 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6C9371-4114-EC82-944B-083921B2F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71" y="3787390"/>
                <a:ext cx="6636529" cy="923330"/>
              </a:xfrm>
              <a:prstGeom prst="rect">
                <a:avLst/>
              </a:prstGeom>
              <a:blipFill>
                <a:blip r:embed="rId3"/>
                <a:stretch>
                  <a:fillRect l="-551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7468AA-55F4-A6A2-F820-114DF1DAADB6}"/>
                  </a:ext>
                </a:extLst>
              </p:cNvPr>
              <p:cNvSpPr txBox="1"/>
              <p:nvPr/>
            </p:nvSpPr>
            <p:spPr>
              <a:xfrm>
                <a:off x="955016" y="5224518"/>
                <a:ext cx="38744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sz="3200" dirty="0"/>
                  <a:t>)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7468AA-55F4-A6A2-F820-114DF1DAA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16" y="5224518"/>
                <a:ext cx="3874432" cy="584775"/>
              </a:xfrm>
              <a:prstGeom prst="rect">
                <a:avLst/>
              </a:prstGeom>
              <a:blipFill>
                <a:blip r:embed="rId4"/>
                <a:stretch>
                  <a:fillRect l="-4094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89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A0266-00B9-E18F-59B1-CB1CBD18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50" y="278004"/>
            <a:ext cx="10515600" cy="790349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Idea</a:t>
            </a:r>
            <a:r>
              <a:rPr lang="ko-KR" altLang="en-US" dirty="0">
                <a:ea typeface="맑은 고딕"/>
              </a:rPr>
              <a:t> of </a:t>
            </a:r>
            <a:r>
              <a:rPr lang="ko-KR" altLang="en-US" dirty="0" err="1">
                <a:ea typeface="맑은 고딕"/>
              </a:rPr>
              <a:t>Graph-Based</a:t>
            </a:r>
            <a:r>
              <a:rPr lang="ko-KR" altLang="en-US" dirty="0">
                <a:ea typeface="맑은 고딕"/>
              </a:rPr>
              <a:t> SLAM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3E978-01F0-1010-3D06-36A7550D3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04" y="1875730"/>
            <a:ext cx="10644996" cy="11862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800" dirty="0" err="1">
                <a:ea typeface="맑은 고딕"/>
              </a:rPr>
              <a:t>Use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a</a:t>
            </a:r>
            <a:r>
              <a:rPr lang="ko-KR" altLang="en-US" sz="1800" dirty="0">
                <a:ea typeface="맑은 고딕"/>
              </a:rPr>
              <a:t> </a:t>
            </a:r>
            <a:r>
              <a:rPr lang="ko-KR" altLang="en-US" sz="1800" dirty="0" err="1">
                <a:solidFill>
                  <a:srgbClr val="FF0000"/>
                </a:solidFill>
                <a:ea typeface="맑은 고딕"/>
              </a:rPr>
              <a:t>graph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to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represent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the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problem</a:t>
            </a:r>
            <a:r>
              <a:rPr lang="ko-KR" altLang="en-US" sz="1800" dirty="0">
                <a:ea typeface="맑은 고딕"/>
              </a:rPr>
              <a:t>  </a:t>
            </a:r>
            <a:endParaRPr lang="ko-KR" altLang="en-US" sz="1800" dirty="0">
              <a:ea typeface="맑은 고딕" panose="020B0503020000020004" pitchFamily="34" charset="-127"/>
            </a:endParaRPr>
          </a:p>
          <a:p>
            <a:r>
              <a:rPr lang="ko-KR" altLang="en-US" sz="1800" dirty="0" err="1">
                <a:ea typeface="맑은 고딕"/>
              </a:rPr>
              <a:t>Every</a:t>
            </a:r>
            <a:r>
              <a:rPr lang="ko-KR" altLang="en-US" sz="1800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sz="1800" dirty="0" err="1">
                <a:solidFill>
                  <a:srgbClr val="FF0000"/>
                </a:solidFill>
                <a:ea typeface="맑은 고딕"/>
              </a:rPr>
              <a:t>node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in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the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graph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corresponds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to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a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pose</a:t>
            </a:r>
            <a:r>
              <a:rPr lang="ko-KR" altLang="en-US" sz="1800" dirty="0">
                <a:ea typeface="맑은 고딕"/>
              </a:rPr>
              <a:t> of </a:t>
            </a:r>
            <a:r>
              <a:rPr lang="ko-KR" altLang="en-US" sz="1800" dirty="0" err="1">
                <a:ea typeface="맑은 고딕"/>
              </a:rPr>
              <a:t>the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robot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during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mapping</a:t>
            </a:r>
            <a:endParaRPr lang="ko-KR" altLang="en-US" sz="1800" dirty="0">
              <a:ea typeface="맑은 고딕"/>
            </a:endParaRPr>
          </a:p>
          <a:p>
            <a:r>
              <a:rPr lang="ko-KR" altLang="en-US" sz="1800" dirty="0" err="1">
                <a:ea typeface="맑은 고딕"/>
              </a:rPr>
              <a:t>Every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solidFill>
                  <a:srgbClr val="FF0000"/>
                </a:solidFill>
                <a:ea typeface="맑은 고딕"/>
              </a:rPr>
              <a:t>edge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between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two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nodes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corresponds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to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a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spatial</a:t>
            </a:r>
            <a:r>
              <a:rPr lang="ko-KR" altLang="en-US" sz="1800" dirty="0">
                <a:ea typeface="맑은 고딕"/>
              </a:rPr>
              <a:t> </a:t>
            </a:r>
            <a:r>
              <a:rPr lang="ko-KR" altLang="en-US" sz="1800" dirty="0" err="1">
                <a:ea typeface="맑은 고딕"/>
              </a:rPr>
              <a:t>constraint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between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them</a:t>
            </a:r>
            <a:endParaRPr lang="ko-KR" altLang="en-US" sz="1800" dirty="0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776A8-1C69-82B1-023C-83D3618399FE}"/>
              </a:ext>
            </a:extLst>
          </p:cNvPr>
          <p:cNvSpPr txBox="1"/>
          <p:nvPr/>
        </p:nvSpPr>
        <p:spPr>
          <a:xfrm>
            <a:off x="265600" y="1396648"/>
            <a:ext cx="170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Modeling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09A-F0FF-86AE-88A7-203FE5FBB782}"/>
              </a:ext>
            </a:extLst>
          </p:cNvPr>
          <p:cNvSpPr txBox="1"/>
          <p:nvPr/>
        </p:nvSpPr>
        <p:spPr>
          <a:xfrm>
            <a:off x="265600" y="4738076"/>
            <a:ext cx="3899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haroni" panose="02010803020104030203" pitchFamily="2" charset="-79"/>
                <a:cs typeface="Aharoni" panose="02010803020104030203" pitchFamily="2" charset="-79"/>
              </a:rPr>
              <a:t>Front End &amp;Back End</a:t>
            </a:r>
            <a:endParaRPr lang="ko-KR" alt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144DB2-9BF5-AD94-3597-4717DAC77635}"/>
              </a:ext>
            </a:extLst>
          </p:cNvPr>
          <p:cNvSpPr txBox="1"/>
          <p:nvPr/>
        </p:nvSpPr>
        <p:spPr>
          <a:xfrm>
            <a:off x="567604" y="5138186"/>
            <a:ext cx="63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Front End -Build </a:t>
            </a:r>
            <a:r>
              <a:rPr lang="en-US" altLang="ko-KR" dirty="0">
                <a:solidFill>
                  <a:srgbClr val="FF0000"/>
                </a:solidFill>
              </a:rPr>
              <a:t>pose graph </a:t>
            </a:r>
            <a:r>
              <a:rPr lang="en-US" altLang="ko-KR" dirty="0"/>
              <a:t>by matching sensor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Back End  -</a:t>
            </a:r>
            <a:r>
              <a:rPr lang="en-US" altLang="ko-KR" dirty="0">
                <a:solidFill>
                  <a:srgbClr val="FF0000"/>
                </a:solidFill>
              </a:rPr>
              <a:t>Optimize poses</a:t>
            </a:r>
            <a:r>
              <a:rPr lang="en-US" altLang="ko-KR" dirty="0"/>
              <a:t> using Least Square Method</a:t>
            </a:r>
            <a:endParaRPr lang="ko-KR" altLang="en-US" dirty="0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2F88A86C-7233-DAD7-8D17-77EADFBFFD17}"/>
              </a:ext>
            </a:extLst>
          </p:cNvPr>
          <p:cNvSpPr/>
          <p:nvPr/>
        </p:nvSpPr>
        <p:spPr>
          <a:xfrm>
            <a:off x="1727200" y="3429000"/>
            <a:ext cx="482600" cy="440359"/>
          </a:xfrm>
          <a:prstGeom prst="flowChartConnector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8BFA5D3-82DC-EFF8-34F5-219799140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602" y="3414462"/>
            <a:ext cx="518205" cy="469433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99BA15B-E1FC-D74F-565C-3E4B952976E3}"/>
              </a:ext>
            </a:extLst>
          </p:cNvPr>
          <p:cNvSpPr/>
          <p:nvPr/>
        </p:nvSpPr>
        <p:spPr>
          <a:xfrm>
            <a:off x="2249997" y="3630650"/>
            <a:ext cx="1473408" cy="4571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432DA4-FF4B-BA0F-77D4-F738BE403F2B}"/>
                  </a:ext>
                </a:extLst>
              </p:cNvPr>
              <p:cNvSpPr txBox="1"/>
              <p:nvPr/>
            </p:nvSpPr>
            <p:spPr>
              <a:xfrm>
                <a:off x="1790583" y="3414462"/>
                <a:ext cx="355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432DA4-FF4B-BA0F-77D4-F738BE403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83" y="3414462"/>
                <a:ext cx="355833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094F-014B-032B-4C3B-8D4E2CD7C3E5}"/>
                  </a:ext>
                </a:extLst>
              </p:cNvPr>
              <p:cNvSpPr txBox="1"/>
              <p:nvPr/>
            </p:nvSpPr>
            <p:spPr>
              <a:xfrm>
                <a:off x="3723405" y="3419004"/>
                <a:ext cx="355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094F-014B-032B-4C3B-8D4E2CD7C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405" y="3419004"/>
                <a:ext cx="355833" cy="369332"/>
              </a:xfrm>
              <a:prstGeom prst="rect">
                <a:avLst/>
              </a:prstGeom>
              <a:blipFill>
                <a:blip r:embed="rId4"/>
                <a:stretch>
                  <a:fillRect r="-55172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8E2464F-E1B8-E4AD-0374-2E81EB22B0B5}"/>
              </a:ext>
            </a:extLst>
          </p:cNvPr>
          <p:cNvSpPr txBox="1"/>
          <p:nvPr/>
        </p:nvSpPr>
        <p:spPr>
          <a:xfrm>
            <a:off x="1668477" y="3157786"/>
            <a:ext cx="722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haroni" panose="02010803020104030203" pitchFamily="2" charset="-79"/>
                <a:cs typeface="Aharoni" panose="02010803020104030203" pitchFamily="2" charset="-79"/>
              </a:rPr>
              <a:t>Node</a:t>
            </a:r>
            <a:endParaRPr lang="ko-KR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2148C5-D0D2-E64B-CBA9-AB649057DC51}"/>
              </a:ext>
            </a:extLst>
          </p:cNvPr>
          <p:cNvSpPr txBox="1"/>
          <p:nvPr/>
        </p:nvSpPr>
        <p:spPr>
          <a:xfrm>
            <a:off x="1668477" y="3161311"/>
            <a:ext cx="722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haroni" panose="02010803020104030203" pitchFamily="2" charset="-79"/>
                <a:cs typeface="Aharoni" panose="02010803020104030203" pitchFamily="2" charset="-79"/>
              </a:rPr>
              <a:t>Node</a:t>
            </a:r>
            <a:endParaRPr lang="ko-KR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F938E9-FE1E-988B-0CBF-51FCBF346340}"/>
              </a:ext>
            </a:extLst>
          </p:cNvPr>
          <p:cNvSpPr txBox="1"/>
          <p:nvPr/>
        </p:nvSpPr>
        <p:spPr>
          <a:xfrm>
            <a:off x="3718045" y="3157786"/>
            <a:ext cx="722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haroni" panose="02010803020104030203" pitchFamily="2" charset="-79"/>
                <a:cs typeface="Aharoni" panose="02010803020104030203" pitchFamily="2" charset="-79"/>
              </a:rPr>
              <a:t>Node</a:t>
            </a:r>
            <a:endParaRPr lang="ko-KR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FFA8B-B1B2-F777-1538-73E963F485F8}"/>
              </a:ext>
            </a:extLst>
          </p:cNvPr>
          <p:cNvSpPr txBox="1"/>
          <p:nvPr/>
        </p:nvSpPr>
        <p:spPr>
          <a:xfrm>
            <a:off x="2625859" y="3340475"/>
            <a:ext cx="1015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haroni" panose="02010803020104030203" pitchFamily="2" charset="-79"/>
                <a:cs typeface="Aharoni" panose="02010803020104030203" pitchFamily="2" charset="-79"/>
              </a:rPr>
              <a:t>Edge</a:t>
            </a:r>
            <a:endParaRPr lang="ko-KR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8A32A4-B202-2C7E-E0E4-28D9AB4F263E}"/>
                  </a:ext>
                </a:extLst>
              </p:cNvPr>
              <p:cNvSpPr txBox="1"/>
              <p:nvPr/>
            </p:nvSpPr>
            <p:spPr>
              <a:xfrm>
                <a:off x="2701255" y="3547821"/>
                <a:ext cx="518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8A32A4-B202-2C7E-E0E4-28D9AB4F2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255" y="3547821"/>
                <a:ext cx="518205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35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33554-7D8A-CA82-C812-3B4C2F14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87" y="477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1D Example of Graph Based SLAM</a:t>
            </a:r>
            <a:endParaRPr lang="ko-KR" altLang="en-US" sz="4000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EF52A9E0-8D3B-73CA-3833-1453B939C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402" y="1608461"/>
            <a:ext cx="5157787" cy="461666"/>
          </a:xfrm>
        </p:spPr>
        <p:txBody>
          <a:bodyPr/>
          <a:lstStyle/>
          <a:p>
            <a:r>
              <a:rPr lang="en-US" altLang="ko-KR" dirty="0"/>
              <a:t>                Front End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08BAC78-A447-319C-E4D5-98C04248E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54715" y="2643542"/>
            <a:ext cx="536494" cy="493819"/>
          </a:xfrm>
          <a:prstGeom prst="rect">
            <a:avLst/>
          </a:prstGeom>
        </p:spPr>
      </p:pic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97E9DA8C-0357-D820-F011-5B7C0486A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08461"/>
            <a:ext cx="5183188" cy="434948"/>
          </a:xfrm>
        </p:spPr>
        <p:txBody>
          <a:bodyPr/>
          <a:lstStyle/>
          <a:p>
            <a:r>
              <a:rPr lang="en-US" altLang="ko-KR" dirty="0"/>
              <a:t>                Back End</a:t>
            </a:r>
            <a:endParaRPr lang="ko-KR" altLang="en-US" dirty="0"/>
          </a:p>
        </p:txBody>
      </p:sp>
      <p:graphicFrame>
        <p:nvGraphicFramePr>
          <p:cNvPr id="59" name="표 59">
            <a:extLst>
              <a:ext uri="{FF2B5EF4-FFF2-40B4-BE49-F238E27FC236}">
                <a16:creationId xmlns:a16="http://schemas.microsoft.com/office/drawing/2014/main" id="{FAA93F3A-B3B8-EEF0-0A14-CAA2632A3B9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41135096"/>
              </p:ext>
            </p:extLst>
          </p:nvPr>
        </p:nvGraphicFramePr>
        <p:xfrm>
          <a:off x="6805124" y="2702035"/>
          <a:ext cx="1868358" cy="155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786">
                  <a:extLst>
                    <a:ext uri="{9D8B030D-6E8A-4147-A177-3AD203B41FA5}">
                      <a16:colId xmlns:a16="http://schemas.microsoft.com/office/drawing/2014/main" val="3858328811"/>
                    </a:ext>
                  </a:extLst>
                </a:gridCol>
                <a:gridCol w="622786">
                  <a:extLst>
                    <a:ext uri="{9D8B030D-6E8A-4147-A177-3AD203B41FA5}">
                      <a16:colId xmlns:a16="http://schemas.microsoft.com/office/drawing/2014/main" val="627402854"/>
                    </a:ext>
                  </a:extLst>
                </a:gridCol>
                <a:gridCol w="622786">
                  <a:extLst>
                    <a:ext uri="{9D8B030D-6E8A-4147-A177-3AD203B41FA5}">
                      <a16:colId xmlns:a16="http://schemas.microsoft.com/office/drawing/2014/main" val="2210965208"/>
                    </a:ext>
                  </a:extLst>
                </a:gridCol>
              </a:tblGrid>
              <a:tr h="5188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354090"/>
                  </a:ext>
                </a:extLst>
              </a:tr>
              <a:tr h="5188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965616"/>
                  </a:ext>
                </a:extLst>
              </a:tr>
              <a:tr h="5188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72605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ADF48EB3-CD8D-2ABE-A3F4-AE87B6206503}"/>
              </a:ext>
            </a:extLst>
          </p:cNvPr>
          <p:cNvSpPr/>
          <p:nvPr/>
        </p:nvSpPr>
        <p:spPr>
          <a:xfrm>
            <a:off x="1301779" y="2656441"/>
            <a:ext cx="524933" cy="480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80B707A-8EE5-9C09-131B-C5AE3B88912E}"/>
              </a:ext>
            </a:extLst>
          </p:cNvPr>
          <p:cNvSpPr/>
          <p:nvPr/>
        </p:nvSpPr>
        <p:spPr>
          <a:xfrm>
            <a:off x="2378247" y="2643542"/>
            <a:ext cx="524933" cy="480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6C0FE59-DD81-4E5E-FB00-D3BA5D0D9686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1826712" y="2884002"/>
            <a:ext cx="551535" cy="12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823C4A-CCC2-19F0-5027-7A33A2A71D0E}"/>
              </a:ext>
            </a:extLst>
          </p:cNvPr>
          <p:cNvSpPr txBox="1"/>
          <p:nvPr/>
        </p:nvSpPr>
        <p:spPr>
          <a:xfrm>
            <a:off x="499000" y="1035047"/>
            <a:ext cx="3245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assume linear  </a:t>
            </a:r>
            <a:endParaRPr lang="ko-KR" altLang="en-US" sz="2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4CC9F3C-A037-FD8D-94D9-77CC02F5BBB9}"/>
              </a:ext>
            </a:extLst>
          </p:cNvPr>
          <p:cNvCxnSpPr>
            <a:stCxn id="6" idx="6"/>
            <a:endCxn id="6" idx="6"/>
          </p:cNvCxnSpPr>
          <p:nvPr/>
        </p:nvCxnSpPr>
        <p:spPr>
          <a:xfrm>
            <a:off x="2903180" y="2884002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417BC09-9A13-4DC6-7E06-11B7B47CB8D8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2903180" y="2884002"/>
            <a:ext cx="551535" cy="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1234F3-BE67-268E-8748-D62665C3D68B}"/>
              </a:ext>
            </a:extLst>
          </p:cNvPr>
          <p:cNvSpPr/>
          <p:nvPr/>
        </p:nvSpPr>
        <p:spPr>
          <a:xfrm>
            <a:off x="5656787" y="1723232"/>
            <a:ext cx="50800" cy="4595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1B815A-C144-8D57-A126-5EB4E483F515}"/>
                  </a:ext>
                </a:extLst>
              </p:cNvPr>
              <p:cNvSpPr txBox="1"/>
              <p:nvPr/>
            </p:nvSpPr>
            <p:spPr>
              <a:xfrm>
                <a:off x="1377979" y="2656441"/>
                <a:ext cx="372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1B815A-C144-8D57-A126-5EB4E483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979" y="2656441"/>
                <a:ext cx="372533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B80409B-7FB9-DC44-BF19-01AAD3677BFD}"/>
                  </a:ext>
                </a:extLst>
              </p:cNvPr>
              <p:cNvSpPr txBox="1"/>
              <p:nvPr/>
            </p:nvSpPr>
            <p:spPr>
              <a:xfrm>
                <a:off x="2443456" y="2643542"/>
                <a:ext cx="285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B80409B-7FB9-DC44-BF19-01AAD3677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56" y="2643542"/>
                <a:ext cx="285840" cy="369332"/>
              </a:xfrm>
              <a:prstGeom prst="rect">
                <a:avLst/>
              </a:prstGeom>
              <a:blipFill>
                <a:blip r:embed="rId4"/>
                <a:stretch>
                  <a:fillRect r="-25532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531B9C-5D05-55EB-49E0-84DF15A7F0E8}"/>
                  </a:ext>
                </a:extLst>
              </p:cNvPr>
              <p:cNvSpPr txBox="1"/>
              <p:nvPr/>
            </p:nvSpPr>
            <p:spPr>
              <a:xfrm>
                <a:off x="3536695" y="2699336"/>
                <a:ext cx="372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531B9C-5D05-55EB-49E0-84DF15A7F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95" y="2699336"/>
                <a:ext cx="372533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79F272B-AB1F-6CE1-3C34-387CA00D25C0}"/>
                  </a:ext>
                </a:extLst>
              </p:cNvPr>
              <p:cNvSpPr txBox="1"/>
              <p:nvPr/>
            </p:nvSpPr>
            <p:spPr>
              <a:xfrm>
                <a:off x="793623" y="3452004"/>
                <a:ext cx="4744046" cy="2036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                               Initial position: -3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movement: 5</a:t>
                </a:r>
              </a:p>
              <a:p>
                <a:endParaRPr lang="en-US" altLang="ko-KR" dirty="0"/>
              </a:p>
              <a:p>
                <a:endParaRPr lang="en-US" altLang="ko-KR" b="0" dirty="0"/>
              </a:p>
              <a:p>
                <a:r>
                  <a:rPr lang="en-US" altLang="ko-KR" b="0" dirty="0"/>
                  <a:t>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movement: 3</a:t>
                </a:r>
                <a:r>
                  <a:rPr lang="en-US" altLang="ko-KR" b="0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79F272B-AB1F-6CE1-3C34-387CA00D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23" y="3452004"/>
                <a:ext cx="4744046" cy="2036263"/>
              </a:xfrm>
              <a:prstGeom prst="rect">
                <a:avLst/>
              </a:prstGeom>
              <a:blipFill>
                <a:blip r:embed="rId6"/>
                <a:stretch>
                  <a:fillRect t="-14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타원 56">
            <a:extLst>
              <a:ext uri="{FF2B5EF4-FFF2-40B4-BE49-F238E27FC236}">
                <a16:creationId xmlns:a16="http://schemas.microsoft.com/office/drawing/2014/main" id="{C3A2974E-F410-973B-3DC3-E9C2155CA506}"/>
              </a:ext>
            </a:extLst>
          </p:cNvPr>
          <p:cNvSpPr/>
          <p:nvPr/>
        </p:nvSpPr>
        <p:spPr>
          <a:xfrm>
            <a:off x="1115512" y="5708743"/>
            <a:ext cx="524933" cy="480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11FF93-D79F-C4E2-D8AE-7266956FFC8A}"/>
              </a:ext>
            </a:extLst>
          </p:cNvPr>
          <p:cNvSpPr txBox="1"/>
          <p:nvPr/>
        </p:nvSpPr>
        <p:spPr>
          <a:xfrm>
            <a:off x="1989043" y="5764537"/>
            <a:ext cx="9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pose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6A847A-3F17-781A-B9A0-92172BD269C3}"/>
                  </a:ext>
                </a:extLst>
              </p:cNvPr>
              <p:cNvSpPr txBox="1"/>
              <p:nvPr/>
            </p:nvSpPr>
            <p:spPr>
              <a:xfrm>
                <a:off x="6949185" y="2227968"/>
                <a:ext cx="1580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ko-KR" alt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       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6A847A-3F17-781A-B9A0-92172BD26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85" y="2227968"/>
                <a:ext cx="1580235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080CF94-40C2-558C-0238-4EA7CB83BAD1}"/>
                  </a:ext>
                </a:extLst>
              </p:cNvPr>
              <p:cNvSpPr txBox="1"/>
              <p:nvPr/>
            </p:nvSpPr>
            <p:spPr>
              <a:xfrm>
                <a:off x="6306788" y="2755130"/>
                <a:ext cx="49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0  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080CF94-40C2-558C-0238-4EA7CB83B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88" y="2755130"/>
                <a:ext cx="498336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AF6C5B-A9B3-36C9-C05A-0AD856EF60B8}"/>
                  </a:ext>
                </a:extLst>
              </p:cNvPr>
              <p:cNvSpPr txBox="1"/>
              <p:nvPr/>
            </p:nvSpPr>
            <p:spPr>
              <a:xfrm>
                <a:off x="6306788" y="3282122"/>
                <a:ext cx="49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AF6C5B-A9B3-36C9-C05A-0AD856EF6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88" y="3282122"/>
                <a:ext cx="498336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9442CF-1677-C0AA-FC83-8FA9F818A9B6}"/>
                  </a:ext>
                </a:extLst>
              </p:cNvPr>
              <p:cNvSpPr txBox="1"/>
              <p:nvPr/>
            </p:nvSpPr>
            <p:spPr>
              <a:xfrm>
                <a:off x="6306788" y="3809114"/>
                <a:ext cx="49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2  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9442CF-1677-C0AA-FC83-8FA9F818A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88" y="3809114"/>
                <a:ext cx="498336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9A85EFDA-C1C6-6C40-C3B5-4412425FD35E}"/>
              </a:ext>
            </a:extLst>
          </p:cNvPr>
          <p:cNvSpPr txBox="1"/>
          <p:nvPr/>
        </p:nvSpPr>
        <p:spPr>
          <a:xfrm>
            <a:off x="6568841" y="4469346"/>
            <a:ext cx="24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Information matrix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219CBF-5F81-81BE-4E85-A3F2A0DD5DC4}"/>
                  </a:ext>
                </a:extLst>
              </p:cNvPr>
              <p:cNvSpPr txBox="1"/>
              <p:nvPr/>
            </p:nvSpPr>
            <p:spPr>
              <a:xfrm>
                <a:off x="7385529" y="4778726"/>
                <a:ext cx="4357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219CBF-5F81-81BE-4E85-A3F2A0DD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29" y="4778726"/>
                <a:ext cx="435769" cy="276999"/>
              </a:xfrm>
              <a:prstGeom prst="rect">
                <a:avLst/>
              </a:prstGeom>
              <a:blipFill>
                <a:blip r:embed="rId11"/>
                <a:stretch>
                  <a:fillRect l="-25352" t="-28889" r="-49296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271731A7-A03D-18F3-ED05-31564E14733A}"/>
              </a:ext>
            </a:extLst>
          </p:cNvPr>
          <p:cNvSpPr/>
          <p:nvPr/>
        </p:nvSpPr>
        <p:spPr>
          <a:xfrm>
            <a:off x="8766445" y="3452004"/>
            <a:ext cx="134224" cy="10492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62AA0AF-8CBF-D264-7077-C01D8FB25E15}"/>
                  </a:ext>
                </a:extLst>
              </p:cNvPr>
              <p:cNvSpPr txBox="1"/>
              <p:nvPr/>
            </p:nvSpPr>
            <p:spPr>
              <a:xfrm>
                <a:off x="9140926" y="2911122"/>
                <a:ext cx="396736" cy="1138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62AA0AF-8CBF-D264-7077-C01D8FB25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926" y="2911122"/>
                <a:ext cx="396736" cy="11383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직사각형 70">
            <a:extLst>
              <a:ext uri="{FF2B5EF4-FFF2-40B4-BE49-F238E27FC236}">
                <a16:creationId xmlns:a16="http://schemas.microsoft.com/office/drawing/2014/main" id="{4902AC06-45DE-ABB7-BD6C-A1C63469DD4C}"/>
              </a:ext>
            </a:extLst>
          </p:cNvPr>
          <p:cNvSpPr/>
          <p:nvPr/>
        </p:nvSpPr>
        <p:spPr>
          <a:xfrm flipH="1">
            <a:off x="8970772" y="2699336"/>
            <a:ext cx="45719" cy="1556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B6C7258-8E21-BB57-9912-46F386D5A1FA}"/>
              </a:ext>
            </a:extLst>
          </p:cNvPr>
          <p:cNvSpPr/>
          <p:nvPr/>
        </p:nvSpPr>
        <p:spPr>
          <a:xfrm flipH="1">
            <a:off x="9678210" y="2688505"/>
            <a:ext cx="45719" cy="1556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7434C01-EC08-9B0C-CBE6-655B52FADB7F}"/>
              </a:ext>
            </a:extLst>
          </p:cNvPr>
          <p:cNvSpPr/>
          <p:nvPr/>
        </p:nvSpPr>
        <p:spPr>
          <a:xfrm flipV="1">
            <a:off x="8964006" y="4212905"/>
            <a:ext cx="211449" cy="47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F085BBD-BD26-222C-241E-496E75160BB4}"/>
              </a:ext>
            </a:extLst>
          </p:cNvPr>
          <p:cNvSpPr/>
          <p:nvPr/>
        </p:nvSpPr>
        <p:spPr>
          <a:xfrm flipV="1">
            <a:off x="9512480" y="4198064"/>
            <a:ext cx="211449" cy="47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F16F24A-BE2D-A4BE-8181-58C437DB08B0}"/>
              </a:ext>
            </a:extLst>
          </p:cNvPr>
          <p:cNvSpPr/>
          <p:nvPr/>
        </p:nvSpPr>
        <p:spPr>
          <a:xfrm flipV="1">
            <a:off x="8964006" y="2639083"/>
            <a:ext cx="211449" cy="47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8AB5E0-61CD-638A-E146-1696CCC8C20C}"/>
              </a:ext>
            </a:extLst>
          </p:cNvPr>
          <p:cNvSpPr/>
          <p:nvPr/>
        </p:nvSpPr>
        <p:spPr>
          <a:xfrm flipV="1">
            <a:off x="9499240" y="2630668"/>
            <a:ext cx="211449" cy="47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0E732E5-D00E-5E77-341A-C1ED4E1E8F6A}"/>
              </a:ext>
            </a:extLst>
          </p:cNvPr>
          <p:cNvSpPr/>
          <p:nvPr/>
        </p:nvSpPr>
        <p:spPr>
          <a:xfrm>
            <a:off x="9927159" y="3421068"/>
            <a:ext cx="310897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846445D-0D1E-01EC-9E7A-E143A1782CB9}"/>
              </a:ext>
            </a:extLst>
          </p:cNvPr>
          <p:cNvSpPr/>
          <p:nvPr/>
        </p:nvSpPr>
        <p:spPr>
          <a:xfrm>
            <a:off x="9928797" y="3588957"/>
            <a:ext cx="310897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40378D-9F48-76F4-6203-6B5CD930B657}"/>
              </a:ext>
            </a:extLst>
          </p:cNvPr>
          <p:cNvSpPr txBox="1"/>
          <p:nvPr/>
        </p:nvSpPr>
        <p:spPr>
          <a:xfrm>
            <a:off x="9016491" y="4387792"/>
            <a:ext cx="9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Pose</a:t>
            </a:r>
          </a:p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Vector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1F09C4-4E6D-ACC9-52F7-1B439F1DC11F}"/>
              </a:ext>
            </a:extLst>
          </p:cNvPr>
          <p:cNvSpPr txBox="1"/>
          <p:nvPr/>
        </p:nvSpPr>
        <p:spPr>
          <a:xfrm>
            <a:off x="9230598" y="4905913"/>
            <a:ext cx="53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(x)</a:t>
            </a:r>
            <a:endParaRPr lang="ko-KR" altLang="en-US" dirty="0"/>
          </a:p>
        </p:txBody>
      </p:sp>
      <p:graphicFrame>
        <p:nvGraphicFramePr>
          <p:cNvPr id="81" name="표 81">
            <a:extLst>
              <a:ext uri="{FF2B5EF4-FFF2-40B4-BE49-F238E27FC236}">
                <a16:creationId xmlns:a16="http://schemas.microsoft.com/office/drawing/2014/main" id="{DE32BFA1-300D-6A59-C48A-5A28D98EA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029390"/>
              </p:ext>
            </p:extLst>
          </p:nvPr>
        </p:nvGraphicFramePr>
        <p:xfrm>
          <a:off x="10372408" y="2630667"/>
          <a:ext cx="441613" cy="162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13">
                  <a:extLst>
                    <a:ext uri="{9D8B030D-6E8A-4147-A177-3AD203B41FA5}">
                      <a16:colId xmlns:a16="http://schemas.microsoft.com/office/drawing/2014/main" val="1099221092"/>
                    </a:ext>
                  </a:extLst>
                </a:gridCol>
              </a:tblGrid>
              <a:tr h="5417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36367"/>
                  </a:ext>
                </a:extLst>
              </a:tr>
              <a:tr h="5417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973145"/>
                  </a:ext>
                </a:extLst>
              </a:tr>
              <a:tr h="5417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78071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28120CA3-E11F-333F-32FD-A62F98990F7D}"/>
              </a:ext>
            </a:extLst>
          </p:cNvPr>
          <p:cNvSpPr txBox="1"/>
          <p:nvPr/>
        </p:nvSpPr>
        <p:spPr>
          <a:xfrm>
            <a:off x="10141266" y="4409394"/>
            <a:ext cx="148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Information          vector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3" name="화살표: 아래쪽 82">
            <a:extLst>
              <a:ext uri="{FF2B5EF4-FFF2-40B4-BE49-F238E27FC236}">
                <a16:creationId xmlns:a16="http://schemas.microsoft.com/office/drawing/2014/main" id="{F4AA9094-7C28-E7B7-DC64-7459C73BDEF5}"/>
              </a:ext>
            </a:extLst>
          </p:cNvPr>
          <p:cNvSpPr/>
          <p:nvPr/>
        </p:nvSpPr>
        <p:spPr>
          <a:xfrm>
            <a:off x="8808340" y="5260334"/>
            <a:ext cx="227187" cy="2279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269E39A-B5DB-ABCC-318E-06E063D7469F}"/>
                  </a:ext>
                </a:extLst>
              </p:cNvPr>
              <p:cNvSpPr txBox="1"/>
              <p:nvPr/>
            </p:nvSpPr>
            <p:spPr>
              <a:xfrm>
                <a:off x="8116187" y="5653665"/>
                <a:ext cx="175488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    x=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269E39A-B5DB-ABCC-318E-06E063D74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87" y="5653665"/>
                <a:ext cx="1754888" cy="615553"/>
              </a:xfrm>
              <a:prstGeom prst="rect">
                <a:avLst/>
              </a:prstGeom>
              <a:blipFill>
                <a:blip r:embed="rId13"/>
                <a:stretch>
                  <a:fillRect b="-24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88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33554-7D8A-CA82-C812-3B4C2F14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87" y="477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1D Example of Graph Based SLAM</a:t>
            </a:r>
            <a:endParaRPr lang="ko-KR" altLang="en-US" sz="4000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EF52A9E0-8D3B-73CA-3833-1453B939C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402" y="1608461"/>
            <a:ext cx="5157787" cy="461666"/>
          </a:xfrm>
        </p:spPr>
        <p:txBody>
          <a:bodyPr/>
          <a:lstStyle/>
          <a:p>
            <a:r>
              <a:rPr lang="en-US" altLang="ko-KR" dirty="0"/>
              <a:t>                Front End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08BAC78-A447-319C-E4D5-98C04248E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54715" y="2643542"/>
            <a:ext cx="536494" cy="493819"/>
          </a:xfrm>
          <a:prstGeom prst="rect">
            <a:avLst/>
          </a:prstGeom>
        </p:spPr>
      </p:pic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97E9DA8C-0357-D820-F011-5B7C0486A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08461"/>
            <a:ext cx="5183188" cy="434948"/>
          </a:xfrm>
        </p:spPr>
        <p:txBody>
          <a:bodyPr/>
          <a:lstStyle/>
          <a:p>
            <a:r>
              <a:rPr lang="en-US" altLang="ko-KR" dirty="0"/>
              <a:t>                Back End</a:t>
            </a:r>
            <a:endParaRPr lang="ko-KR" altLang="en-US" dirty="0"/>
          </a:p>
        </p:txBody>
      </p:sp>
      <p:graphicFrame>
        <p:nvGraphicFramePr>
          <p:cNvPr id="59" name="표 59">
            <a:extLst>
              <a:ext uri="{FF2B5EF4-FFF2-40B4-BE49-F238E27FC236}">
                <a16:creationId xmlns:a16="http://schemas.microsoft.com/office/drawing/2014/main" id="{FAA93F3A-B3B8-EEF0-0A14-CAA2632A3B9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33429918"/>
              </p:ext>
            </p:extLst>
          </p:nvPr>
        </p:nvGraphicFramePr>
        <p:xfrm>
          <a:off x="6805124" y="2702035"/>
          <a:ext cx="1868358" cy="155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09">
                  <a:extLst>
                    <a:ext uri="{9D8B030D-6E8A-4147-A177-3AD203B41FA5}">
                      <a16:colId xmlns:a16="http://schemas.microsoft.com/office/drawing/2014/main" val="3858328811"/>
                    </a:ext>
                  </a:extLst>
                </a:gridCol>
                <a:gridCol w="616963">
                  <a:extLst>
                    <a:ext uri="{9D8B030D-6E8A-4147-A177-3AD203B41FA5}">
                      <a16:colId xmlns:a16="http://schemas.microsoft.com/office/drawing/2014/main" val="627402854"/>
                    </a:ext>
                  </a:extLst>
                </a:gridCol>
                <a:gridCol w="622786">
                  <a:extLst>
                    <a:ext uri="{9D8B030D-6E8A-4147-A177-3AD203B41FA5}">
                      <a16:colId xmlns:a16="http://schemas.microsoft.com/office/drawing/2014/main" val="2210965208"/>
                    </a:ext>
                  </a:extLst>
                </a:gridCol>
              </a:tblGrid>
              <a:tr h="5188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354090"/>
                  </a:ext>
                </a:extLst>
              </a:tr>
              <a:tr h="5188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965616"/>
                  </a:ext>
                </a:extLst>
              </a:tr>
              <a:tr h="5188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72605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ADF48EB3-CD8D-2ABE-A3F4-AE87B6206503}"/>
              </a:ext>
            </a:extLst>
          </p:cNvPr>
          <p:cNvSpPr/>
          <p:nvPr/>
        </p:nvSpPr>
        <p:spPr>
          <a:xfrm>
            <a:off x="1301779" y="2656441"/>
            <a:ext cx="524933" cy="480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80B707A-8EE5-9C09-131B-C5AE3B88912E}"/>
              </a:ext>
            </a:extLst>
          </p:cNvPr>
          <p:cNvSpPr/>
          <p:nvPr/>
        </p:nvSpPr>
        <p:spPr>
          <a:xfrm>
            <a:off x="2378247" y="2643542"/>
            <a:ext cx="524933" cy="480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6C0FE59-DD81-4E5E-FB00-D3BA5D0D9686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1826712" y="2884002"/>
            <a:ext cx="551535" cy="12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4CC9F3C-A037-FD8D-94D9-77CC02F5BBB9}"/>
              </a:ext>
            </a:extLst>
          </p:cNvPr>
          <p:cNvCxnSpPr>
            <a:stCxn id="6" idx="6"/>
            <a:endCxn id="6" idx="6"/>
          </p:cNvCxnSpPr>
          <p:nvPr/>
        </p:nvCxnSpPr>
        <p:spPr>
          <a:xfrm>
            <a:off x="2903180" y="2884002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417BC09-9A13-4DC6-7E06-11B7B47CB8D8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2903180" y="2884002"/>
            <a:ext cx="551535" cy="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1234F3-BE67-268E-8748-D62665C3D68B}"/>
              </a:ext>
            </a:extLst>
          </p:cNvPr>
          <p:cNvSpPr/>
          <p:nvPr/>
        </p:nvSpPr>
        <p:spPr>
          <a:xfrm>
            <a:off x="5656787" y="1723232"/>
            <a:ext cx="50800" cy="4595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1B815A-C144-8D57-A126-5EB4E483F515}"/>
                  </a:ext>
                </a:extLst>
              </p:cNvPr>
              <p:cNvSpPr txBox="1"/>
              <p:nvPr/>
            </p:nvSpPr>
            <p:spPr>
              <a:xfrm>
                <a:off x="1377979" y="2656441"/>
                <a:ext cx="372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1B815A-C144-8D57-A126-5EB4E483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979" y="2656441"/>
                <a:ext cx="372533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B80409B-7FB9-DC44-BF19-01AAD3677BFD}"/>
                  </a:ext>
                </a:extLst>
              </p:cNvPr>
              <p:cNvSpPr txBox="1"/>
              <p:nvPr/>
            </p:nvSpPr>
            <p:spPr>
              <a:xfrm>
                <a:off x="2443456" y="2643542"/>
                <a:ext cx="285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B80409B-7FB9-DC44-BF19-01AAD3677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56" y="2643542"/>
                <a:ext cx="285840" cy="369332"/>
              </a:xfrm>
              <a:prstGeom prst="rect">
                <a:avLst/>
              </a:prstGeom>
              <a:blipFill>
                <a:blip r:embed="rId4"/>
                <a:stretch>
                  <a:fillRect r="-25532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531B9C-5D05-55EB-49E0-84DF15A7F0E8}"/>
                  </a:ext>
                </a:extLst>
              </p:cNvPr>
              <p:cNvSpPr txBox="1"/>
              <p:nvPr/>
            </p:nvSpPr>
            <p:spPr>
              <a:xfrm>
                <a:off x="3536695" y="2699336"/>
                <a:ext cx="372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531B9C-5D05-55EB-49E0-84DF15A7F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95" y="2699336"/>
                <a:ext cx="372533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79F272B-AB1F-6CE1-3C34-387CA00D25C0}"/>
                  </a:ext>
                </a:extLst>
              </p:cNvPr>
              <p:cNvSpPr txBox="1"/>
              <p:nvPr/>
            </p:nvSpPr>
            <p:spPr>
              <a:xfrm>
                <a:off x="793623" y="3452004"/>
                <a:ext cx="4744046" cy="2036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                      </a:t>
                </a:r>
                <a:r>
                  <a:rPr lang="en-US" altLang="ko-KR" dirty="0"/>
                  <a:t>Initial position: -3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ko-KR" altLang="en-US" dirty="0"/>
                  <a:t>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movement: 5</a:t>
                </a:r>
              </a:p>
              <a:p>
                <a:endParaRPr lang="en-US" altLang="ko-KR" dirty="0"/>
              </a:p>
              <a:p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altLang="ko-KR" b="0" dirty="0"/>
                  <a:t>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movement: 3</a:t>
                </a:r>
                <a:r>
                  <a:rPr lang="en-US" altLang="ko-KR" b="0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79F272B-AB1F-6CE1-3C34-387CA00D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23" y="3452004"/>
                <a:ext cx="4744046" cy="2036263"/>
              </a:xfrm>
              <a:prstGeom prst="rect">
                <a:avLst/>
              </a:prstGeom>
              <a:blipFill>
                <a:blip r:embed="rId6"/>
                <a:stretch>
                  <a:fillRect t="-1497" r="-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타원 56">
            <a:extLst>
              <a:ext uri="{FF2B5EF4-FFF2-40B4-BE49-F238E27FC236}">
                <a16:creationId xmlns:a16="http://schemas.microsoft.com/office/drawing/2014/main" id="{C3A2974E-F410-973B-3DC3-E9C2155CA506}"/>
              </a:ext>
            </a:extLst>
          </p:cNvPr>
          <p:cNvSpPr/>
          <p:nvPr/>
        </p:nvSpPr>
        <p:spPr>
          <a:xfrm>
            <a:off x="1115512" y="5708743"/>
            <a:ext cx="524933" cy="480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11FF93-D79F-C4E2-D8AE-7266956FFC8A}"/>
              </a:ext>
            </a:extLst>
          </p:cNvPr>
          <p:cNvSpPr txBox="1"/>
          <p:nvPr/>
        </p:nvSpPr>
        <p:spPr>
          <a:xfrm>
            <a:off x="1989043" y="5764537"/>
            <a:ext cx="9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pose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6A847A-3F17-781A-B9A0-92172BD269C3}"/>
                  </a:ext>
                </a:extLst>
              </p:cNvPr>
              <p:cNvSpPr txBox="1"/>
              <p:nvPr/>
            </p:nvSpPr>
            <p:spPr>
              <a:xfrm>
                <a:off x="6949185" y="2227968"/>
                <a:ext cx="1580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ko-KR" alt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       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6A847A-3F17-781A-B9A0-92172BD26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85" y="2227968"/>
                <a:ext cx="1580235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080CF94-40C2-558C-0238-4EA7CB83BAD1}"/>
                  </a:ext>
                </a:extLst>
              </p:cNvPr>
              <p:cNvSpPr txBox="1"/>
              <p:nvPr/>
            </p:nvSpPr>
            <p:spPr>
              <a:xfrm>
                <a:off x="6306788" y="2755130"/>
                <a:ext cx="49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0  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080CF94-40C2-558C-0238-4EA7CB83B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88" y="2755130"/>
                <a:ext cx="498336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AF6C5B-A9B3-36C9-C05A-0AD856EF60B8}"/>
                  </a:ext>
                </a:extLst>
              </p:cNvPr>
              <p:cNvSpPr txBox="1"/>
              <p:nvPr/>
            </p:nvSpPr>
            <p:spPr>
              <a:xfrm>
                <a:off x="6306788" y="3282122"/>
                <a:ext cx="49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AF6C5B-A9B3-36C9-C05A-0AD856EF6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88" y="3282122"/>
                <a:ext cx="498336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9442CF-1677-C0AA-FC83-8FA9F818A9B6}"/>
                  </a:ext>
                </a:extLst>
              </p:cNvPr>
              <p:cNvSpPr txBox="1"/>
              <p:nvPr/>
            </p:nvSpPr>
            <p:spPr>
              <a:xfrm>
                <a:off x="6306788" y="3809114"/>
                <a:ext cx="49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2  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9442CF-1677-C0AA-FC83-8FA9F818A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88" y="3809114"/>
                <a:ext cx="498336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9A85EFDA-C1C6-6C40-C3B5-4412425FD35E}"/>
              </a:ext>
            </a:extLst>
          </p:cNvPr>
          <p:cNvSpPr txBox="1"/>
          <p:nvPr/>
        </p:nvSpPr>
        <p:spPr>
          <a:xfrm>
            <a:off x="6568841" y="4469346"/>
            <a:ext cx="24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Information matrix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219CBF-5F81-81BE-4E85-A3F2A0DD5DC4}"/>
                  </a:ext>
                </a:extLst>
              </p:cNvPr>
              <p:cNvSpPr txBox="1"/>
              <p:nvPr/>
            </p:nvSpPr>
            <p:spPr>
              <a:xfrm>
                <a:off x="7385529" y="4778726"/>
                <a:ext cx="4357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219CBF-5F81-81BE-4E85-A3F2A0DD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29" y="4778726"/>
                <a:ext cx="435769" cy="276999"/>
              </a:xfrm>
              <a:prstGeom prst="rect">
                <a:avLst/>
              </a:prstGeom>
              <a:blipFill>
                <a:blip r:embed="rId11"/>
                <a:stretch>
                  <a:fillRect l="-25352" t="-28889" r="-49296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271731A7-A03D-18F3-ED05-31564E14733A}"/>
              </a:ext>
            </a:extLst>
          </p:cNvPr>
          <p:cNvSpPr/>
          <p:nvPr/>
        </p:nvSpPr>
        <p:spPr>
          <a:xfrm>
            <a:off x="8766445" y="3452004"/>
            <a:ext cx="134224" cy="10492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62AA0AF-8CBF-D264-7077-C01D8FB25E15}"/>
                  </a:ext>
                </a:extLst>
              </p:cNvPr>
              <p:cNvSpPr txBox="1"/>
              <p:nvPr/>
            </p:nvSpPr>
            <p:spPr>
              <a:xfrm>
                <a:off x="9140926" y="2911122"/>
                <a:ext cx="396736" cy="1138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62AA0AF-8CBF-D264-7077-C01D8FB25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926" y="2911122"/>
                <a:ext cx="396736" cy="11383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직사각형 70">
            <a:extLst>
              <a:ext uri="{FF2B5EF4-FFF2-40B4-BE49-F238E27FC236}">
                <a16:creationId xmlns:a16="http://schemas.microsoft.com/office/drawing/2014/main" id="{4902AC06-45DE-ABB7-BD6C-A1C63469DD4C}"/>
              </a:ext>
            </a:extLst>
          </p:cNvPr>
          <p:cNvSpPr/>
          <p:nvPr/>
        </p:nvSpPr>
        <p:spPr>
          <a:xfrm flipH="1">
            <a:off x="8970772" y="2699336"/>
            <a:ext cx="45719" cy="1556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B6C7258-8E21-BB57-9912-46F386D5A1FA}"/>
              </a:ext>
            </a:extLst>
          </p:cNvPr>
          <p:cNvSpPr/>
          <p:nvPr/>
        </p:nvSpPr>
        <p:spPr>
          <a:xfrm flipH="1">
            <a:off x="9678210" y="2688505"/>
            <a:ext cx="45719" cy="1556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7434C01-EC08-9B0C-CBE6-655B52FADB7F}"/>
              </a:ext>
            </a:extLst>
          </p:cNvPr>
          <p:cNvSpPr/>
          <p:nvPr/>
        </p:nvSpPr>
        <p:spPr>
          <a:xfrm flipV="1">
            <a:off x="8964006" y="4212905"/>
            <a:ext cx="211449" cy="47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F085BBD-BD26-222C-241E-496E75160BB4}"/>
              </a:ext>
            </a:extLst>
          </p:cNvPr>
          <p:cNvSpPr/>
          <p:nvPr/>
        </p:nvSpPr>
        <p:spPr>
          <a:xfrm flipV="1">
            <a:off x="9512480" y="4198064"/>
            <a:ext cx="211449" cy="47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F16F24A-BE2D-A4BE-8181-58C437DB08B0}"/>
              </a:ext>
            </a:extLst>
          </p:cNvPr>
          <p:cNvSpPr/>
          <p:nvPr/>
        </p:nvSpPr>
        <p:spPr>
          <a:xfrm flipV="1">
            <a:off x="8964006" y="2639083"/>
            <a:ext cx="211449" cy="47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8AB5E0-61CD-638A-E146-1696CCC8C20C}"/>
              </a:ext>
            </a:extLst>
          </p:cNvPr>
          <p:cNvSpPr/>
          <p:nvPr/>
        </p:nvSpPr>
        <p:spPr>
          <a:xfrm flipV="1">
            <a:off x="9499240" y="2630668"/>
            <a:ext cx="211449" cy="47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0E732E5-D00E-5E77-341A-C1ED4E1E8F6A}"/>
              </a:ext>
            </a:extLst>
          </p:cNvPr>
          <p:cNvSpPr/>
          <p:nvPr/>
        </p:nvSpPr>
        <p:spPr>
          <a:xfrm>
            <a:off x="9927159" y="3421068"/>
            <a:ext cx="310897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846445D-0D1E-01EC-9E7A-E143A1782CB9}"/>
              </a:ext>
            </a:extLst>
          </p:cNvPr>
          <p:cNvSpPr/>
          <p:nvPr/>
        </p:nvSpPr>
        <p:spPr>
          <a:xfrm>
            <a:off x="9928797" y="3588957"/>
            <a:ext cx="310897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40378D-9F48-76F4-6203-6B5CD930B657}"/>
              </a:ext>
            </a:extLst>
          </p:cNvPr>
          <p:cNvSpPr txBox="1"/>
          <p:nvPr/>
        </p:nvSpPr>
        <p:spPr>
          <a:xfrm>
            <a:off x="9016491" y="4387792"/>
            <a:ext cx="9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Pose</a:t>
            </a:r>
          </a:p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Vector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1F09C4-4E6D-ACC9-52F7-1B439F1DC11F}"/>
              </a:ext>
            </a:extLst>
          </p:cNvPr>
          <p:cNvSpPr txBox="1"/>
          <p:nvPr/>
        </p:nvSpPr>
        <p:spPr>
          <a:xfrm>
            <a:off x="9230598" y="4905913"/>
            <a:ext cx="53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(x)</a:t>
            </a:r>
            <a:endParaRPr lang="ko-KR" altLang="en-US" dirty="0"/>
          </a:p>
        </p:txBody>
      </p:sp>
      <p:graphicFrame>
        <p:nvGraphicFramePr>
          <p:cNvPr id="81" name="표 81">
            <a:extLst>
              <a:ext uri="{FF2B5EF4-FFF2-40B4-BE49-F238E27FC236}">
                <a16:creationId xmlns:a16="http://schemas.microsoft.com/office/drawing/2014/main" id="{DE32BFA1-300D-6A59-C48A-5A28D98EA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86783"/>
              </p:ext>
            </p:extLst>
          </p:nvPr>
        </p:nvGraphicFramePr>
        <p:xfrm>
          <a:off x="10372408" y="2630667"/>
          <a:ext cx="441613" cy="162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13">
                  <a:extLst>
                    <a:ext uri="{9D8B030D-6E8A-4147-A177-3AD203B41FA5}">
                      <a16:colId xmlns:a16="http://schemas.microsoft.com/office/drawing/2014/main" val="1099221092"/>
                    </a:ext>
                  </a:extLst>
                </a:gridCol>
              </a:tblGrid>
              <a:tr h="5417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36367"/>
                  </a:ext>
                </a:extLst>
              </a:tr>
              <a:tr h="5417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973145"/>
                  </a:ext>
                </a:extLst>
              </a:tr>
              <a:tr h="5417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78071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28120CA3-E11F-333F-32FD-A62F98990F7D}"/>
              </a:ext>
            </a:extLst>
          </p:cNvPr>
          <p:cNvSpPr txBox="1"/>
          <p:nvPr/>
        </p:nvSpPr>
        <p:spPr>
          <a:xfrm>
            <a:off x="10141266" y="4409394"/>
            <a:ext cx="148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Information          vector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3" name="화살표: 아래쪽 82">
            <a:extLst>
              <a:ext uri="{FF2B5EF4-FFF2-40B4-BE49-F238E27FC236}">
                <a16:creationId xmlns:a16="http://schemas.microsoft.com/office/drawing/2014/main" id="{F4AA9094-7C28-E7B7-DC64-7459C73BDEF5}"/>
              </a:ext>
            </a:extLst>
          </p:cNvPr>
          <p:cNvSpPr/>
          <p:nvPr/>
        </p:nvSpPr>
        <p:spPr>
          <a:xfrm>
            <a:off x="8808340" y="5260334"/>
            <a:ext cx="227187" cy="2279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269E39A-B5DB-ABCC-318E-06E063D7469F}"/>
                  </a:ext>
                </a:extLst>
              </p:cNvPr>
              <p:cNvSpPr txBox="1"/>
              <p:nvPr/>
            </p:nvSpPr>
            <p:spPr>
              <a:xfrm>
                <a:off x="8116187" y="5653665"/>
                <a:ext cx="175488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    x=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269E39A-B5DB-ABCC-318E-06E063D74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87" y="5653665"/>
                <a:ext cx="1754888" cy="615553"/>
              </a:xfrm>
              <a:prstGeom prst="rect">
                <a:avLst/>
              </a:prstGeom>
              <a:blipFill>
                <a:blip r:embed="rId13"/>
                <a:stretch>
                  <a:fillRect b="-24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029422-7CFD-106D-ABA9-321E6E8E53B1}"/>
              </a:ext>
            </a:extLst>
          </p:cNvPr>
          <p:cNvSpPr txBox="1"/>
          <p:nvPr/>
        </p:nvSpPr>
        <p:spPr>
          <a:xfrm>
            <a:off x="6994316" y="2771518"/>
            <a:ext cx="37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356D5-4019-C86A-67AB-427603889705}"/>
              </a:ext>
            </a:extLst>
          </p:cNvPr>
          <p:cNvSpPr txBox="1"/>
          <p:nvPr/>
        </p:nvSpPr>
        <p:spPr>
          <a:xfrm>
            <a:off x="10385648" y="2726456"/>
            <a:ext cx="60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99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33554-7D8A-CA82-C812-3B4C2F14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87" y="3482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1D Example of Graph Based SLAM</a:t>
            </a:r>
            <a:endParaRPr lang="ko-KR" altLang="en-US" sz="4000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EF52A9E0-8D3B-73CA-3833-1453B939C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402" y="1608461"/>
            <a:ext cx="5157787" cy="461666"/>
          </a:xfrm>
        </p:spPr>
        <p:txBody>
          <a:bodyPr/>
          <a:lstStyle/>
          <a:p>
            <a:r>
              <a:rPr lang="en-US" altLang="ko-KR" dirty="0"/>
              <a:t>                Front End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08BAC78-A447-319C-E4D5-98C04248E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54715" y="2643542"/>
            <a:ext cx="536494" cy="493819"/>
          </a:xfrm>
          <a:prstGeom prst="rect">
            <a:avLst/>
          </a:prstGeom>
        </p:spPr>
      </p:pic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97E9DA8C-0357-D820-F011-5B7C0486A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08461"/>
            <a:ext cx="5183188" cy="434948"/>
          </a:xfrm>
        </p:spPr>
        <p:txBody>
          <a:bodyPr/>
          <a:lstStyle/>
          <a:p>
            <a:r>
              <a:rPr lang="en-US" altLang="ko-KR" dirty="0"/>
              <a:t>                Back End</a:t>
            </a:r>
            <a:endParaRPr lang="ko-KR" altLang="en-US" dirty="0"/>
          </a:p>
        </p:txBody>
      </p:sp>
      <p:graphicFrame>
        <p:nvGraphicFramePr>
          <p:cNvPr id="59" name="표 59">
            <a:extLst>
              <a:ext uri="{FF2B5EF4-FFF2-40B4-BE49-F238E27FC236}">
                <a16:creationId xmlns:a16="http://schemas.microsoft.com/office/drawing/2014/main" id="{FAA93F3A-B3B8-EEF0-0A14-CAA2632A3B9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04049825"/>
              </p:ext>
            </p:extLst>
          </p:nvPr>
        </p:nvGraphicFramePr>
        <p:xfrm>
          <a:off x="6805124" y="2702035"/>
          <a:ext cx="1868358" cy="155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09">
                  <a:extLst>
                    <a:ext uri="{9D8B030D-6E8A-4147-A177-3AD203B41FA5}">
                      <a16:colId xmlns:a16="http://schemas.microsoft.com/office/drawing/2014/main" val="3858328811"/>
                    </a:ext>
                  </a:extLst>
                </a:gridCol>
                <a:gridCol w="616963">
                  <a:extLst>
                    <a:ext uri="{9D8B030D-6E8A-4147-A177-3AD203B41FA5}">
                      <a16:colId xmlns:a16="http://schemas.microsoft.com/office/drawing/2014/main" val="627402854"/>
                    </a:ext>
                  </a:extLst>
                </a:gridCol>
                <a:gridCol w="622786">
                  <a:extLst>
                    <a:ext uri="{9D8B030D-6E8A-4147-A177-3AD203B41FA5}">
                      <a16:colId xmlns:a16="http://schemas.microsoft.com/office/drawing/2014/main" val="2210965208"/>
                    </a:ext>
                  </a:extLst>
                </a:gridCol>
              </a:tblGrid>
              <a:tr h="5188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354090"/>
                  </a:ext>
                </a:extLst>
              </a:tr>
              <a:tr h="5188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965616"/>
                  </a:ext>
                </a:extLst>
              </a:tr>
              <a:tr h="5188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72605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ADF48EB3-CD8D-2ABE-A3F4-AE87B6206503}"/>
              </a:ext>
            </a:extLst>
          </p:cNvPr>
          <p:cNvSpPr/>
          <p:nvPr/>
        </p:nvSpPr>
        <p:spPr>
          <a:xfrm>
            <a:off x="1301779" y="2656441"/>
            <a:ext cx="524933" cy="480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80B707A-8EE5-9C09-131B-C5AE3B88912E}"/>
              </a:ext>
            </a:extLst>
          </p:cNvPr>
          <p:cNvSpPr/>
          <p:nvPr/>
        </p:nvSpPr>
        <p:spPr>
          <a:xfrm>
            <a:off x="2378247" y="2643542"/>
            <a:ext cx="524933" cy="480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6C0FE59-DD81-4E5E-FB00-D3BA5D0D9686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1826712" y="2884002"/>
            <a:ext cx="551535" cy="12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4CC9F3C-A037-FD8D-94D9-77CC02F5BBB9}"/>
              </a:ext>
            </a:extLst>
          </p:cNvPr>
          <p:cNvCxnSpPr>
            <a:stCxn id="6" idx="6"/>
            <a:endCxn id="6" idx="6"/>
          </p:cNvCxnSpPr>
          <p:nvPr/>
        </p:nvCxnSpPr>
        <p:spPr>
          <a:xfrm>
            <a:off x="2903180" y="2884002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417BC09-9A13-4DC6-7E06-11B7B47CB8D8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2903180" y="2884002"/>
            <a:ext cx="551535" cy="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1234F3-BE67-268E-8748-D62665C3D68B}"/>
              </a:ext>
            </a:extLst>
          </p:cNvPr>
          <p:cNvSpPr/>
          <p:nvPr/>
        </p:nvSpPr>
        <p:spPr>
          <a:xfrm>
            <a:off x="5656787" y="1723232"/>
            <a:ext cx="50800" cy="4595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1B815A-C144-8D57-A126-5EB4E483F515}"/>
                  </a:ext>
                </a:extLst>
              </p:cNvPr>
              <p:cNvSpPr txBox="1"/>
              <p:nvPr/>
            </p:nvSpPr>
            <p:spPr>
              <a:xfrm>
                <a:off x="1377979" y="2656441"/>
                <a:ext cx="372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1B815A-C144-8D57-A126-5EB4E483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979" y="2656441"/>
                <a:ext cx="372533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B80409B-7FB9-DC44-BF19-01AAD3677BFD}"/>
                  </a:ext>
                </a:extLst>
              </p:cNvPr>
              <p:cNvSpPr txBox="1"/>
              <p:nvPr/>
            </p:nvSpPr>
            <p:spPr>
              <a:xfrm>
                <a:off x="2443456" y="2643542"/>
                <a:ext cx="285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B80409B-7FB9-DC44-BF19-01AAD3677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56" y="2643542"/>
                <a:ext cx="285840" cy="369332"/>
              </a:xfrm>
              <a:prstGeom prst="rect">
                <a:avLst/>
              </a:prstGeom>
              <a:blipFill>
                <a:blip r:embed="rId4"/>
                <a:stretch>
                  <a:fillRect r="-25532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531B9C-5D05-55EB-49E0-84DF15A7F0E8}"/>
                  </a:ext>
                </a:extLst>
              </p:cNvPr>
              <p:cNvSpPr txBox="1"/>
              <p:nvPr/>
            </p:nvSpPr>
            <p:spPr>
              <a:xfrm>
                <a:off x="3536695" y="2699336"/>
                <a:ext cx="372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531B9C-5D05-55EB-49E0-84DF15A7F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95" y="2699336"/>
                <a:ext cx="372533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79F272B-AB1F-6CE1-3C34-387CA00D25C0}"/>
                  </a:ext>
                </a:extLst>
              </p:cNvPr>
              <p:cNvSpPr txBox="1"/>
              <p:nvPr/>
            </p:nvSpPr>
            <p:spPr>
              <a:xfrm>
                <a:off x="793623" y="3452004"/>
                <a:ext cx="474404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altLang="ko-KR" b="0" dirty="0"/>
                  <a:t>                 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>
                    <a:solidFill>
                      <a:srgbClr val="FF0000"/>
                    </a:solidFill>
                  </a:rPr>
                  <a:t>=5</a:t>
                </a:r>
              </a:p>
              <a:p>
                <a:endParaRPr lang="en-US" altLang="ko-KR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altLang="ko-KR" b="0" dirty="0"/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79F272B-AB1F-6CE1-3C34-387CA00D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23" y="3452004"/>
                <a:ext cx="4744046" cy="1754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타원 56">
            <a:extLst>
              <a:ext uri="{FF2B5EF4-FFF2-40B4-BE49-F238E27FC236}">
                <a16:creationId xmlns:a16="http://schemas.microsoft.com/office/drawing/2014/main" id="{C3A2974E-F410-973B-3DC3-E9C2155CA506}"/>
              </a:ext>
            </a:extLst>
          </p:cNvPr>
          <p:cNvSpPr/>
          <p:nvPr/>
        </p:nvSpPr>
        <p:spPr>
          <a:xfrm>
            <a:off x="1115512" y="5708743"/>
            <a:ext cx="524933" cy="480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11FF93-D79F-C4E2-D8AE-7266956FFC8A}"/>
              </a:ext>
            </a:extLst>
          </p:cNvPr>
          <p:cNvSpPr txBox="1"/>
          <p:nvPr/>
        </p:nvSpPr>
        <p:spPr>
          <a:xfrm>
            <a:off x="1989043" y="5764537"/>
            <a:ext cx="9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pose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6A847A-3F17-781A-B9A0-92172BD269C3}"/>
                  </a:ext>
                </a:extLst>
              </p:cNvPr>
              <p:cNvSpPr txBox="1"/>
              <p:nvPr/>
            </p:nvSpPr>
            <p:spPr>
              <a:xfrm>
                <a:off x="6949185" y="2227968"/>
                <a:ext cx="1580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ko-KR" alt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       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6A847A-3F17-781A-B9A0-92172BD26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85" y="2227968"/>
                <a:ext cx="1580235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080CF94-40C2-558C-0238-4EA7CB83BAD1}"/>
                  </a:ext>
                </a:extLst>
              </p:cNvPr>
              <p:cNvSpPr txBox="1"/>
              <p:nvPr/>
            </p:nvSpPr>
            <p:spPr>
              <a:xfrm>
                <a:off x="6306788" y="2755130"/>
                <a:ext cx="49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0  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080CF94-40C2-558C-0238-4EA7CB83B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88" y="2755130"/>
                <a:ext cx="498336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AF6C5B-A9B3-36C9-C05A-0AD856EF60B8}"/>
                  </a:ext>
                </a:extLst>
              </p:cNvPr>
              <p:cNvSpPr txBox="1"/>
              <p:nvPr/>
            </p:nvSpPr>
            <p:spPr>
              <a:xfrm>
                <a:off x="6306788" y="3282122"/>
                <a:ext cx="49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AF6C5B-A9B3-36C9-C05A-0AD856EF6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88" y="3282122"/>
                <a:ext cx="498336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9442CF-1677-C0AA-FC83-8FA9F818A9B6}"/>
                  </a:ext>
                </a:extLst>
              </p:cNvPr>
              <p:cNvSpPr txBox="1"/>
              <p:nvPr/>
            </p:nvSpPr>
            <p:spPr>
              <a:xfrm>
                <a:off x="6306788" y="3809114"/>
                <a:ext cx="49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2  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9442CF-1677-C0AA-FC83-8FA9F818A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88" y="3809114"/>
                <a:ext cx="498336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9A85EFDA-C1C6-6C40-C3B5-4412425FD35E}"/>
              </a:ext>
            </a:extLst>
          </p:cNvPr>
          <p:cNvSpPr txBox="1"/>
          <p:nvPr/>
        </p:nvSpPr>
        <p:spPr>
          <a:xfrm>
            <a:off x="6568841" y="4469346"/>
            <a:ext cx="24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Information matrix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219CBF-5F81-81BE-4E85-A3F2A0DD5DC4}"/>
                  </a:ext>
                </a:extLst>
              </p:cNvPr>
              <p:cNvSpPr txBox="1"/>
              <p:nvPr/>
            </p:nvSpPr>
            <p:spPr>
              <a:xfrm>
                <a:off x="7385529" y="4778726"/>
                <a:ext cx="4357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219CBF-5F81-81BE-4E85-A3F2A0DD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29" y="4778726"/>
                <a:ext cx="435769" cy="276999"/>
              </a:xfrm>
              <a:prstGeom prst="rect">
                <a:avLst/>
              </a:prstGeom>
              <a:blipFill>
                <a:blip r:embed="rId11"/>
                <a:stretch>
                  <a:fillRect l="-25352" t="-28889" r="-49296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271731A7-A03D-18F3-ED05-31564E14733A}"/>
              </a:ext>
            </a:extLst>
          </p:cNvPr>
          <p:cNvSpPr/>
          <p:nvPr/>
        </p:nvSpPr>
        <p:spPr>
          <a:xfrm>
            <a:off x="8766445" y="3452004"/>
            <a:ext cx="134224" cy="10492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62AA0AF-8CBF-D264-7077-C01D8FB25E15}"/>
                  </a:ext>
                </a:extLst>
              </p:cNvPr>
              <p:cNvSpPr txBox="1"/>
              <p:nvPr/>
            </p:nvSpPr>
            <p:spPr>
              <a:xfrm>
                <a:off x="9140926" y="2911122"/>
                <a:ext cx="396736" cy="1138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62AA0AF-8CBF-D264-7077-C01D8FB25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926" y="2911122"/>
                <a:ext cx="396736" cy="11383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직사각형 70">
            <a:extLst>
              <a:ext uri="{FF2B5EF4-FFF2-40B4-BE49-F238E27FC236}">
                <a16:creationId xmlns:a16="http://schemas.microsoft.com/office/drawing/2014/main" id="{4902AC06-45DE-ABB7-BD6C-A1C63469DD4C}"/>
              </a:ext>
            </a:extLst>
          </p:cNvPr>
          <p:cNvSpPr/>
          <p:nvPr/>
        </p:nvSpPr>
        <p:spPr>
          <a:xfrm flipH="1">
            <a:off x="8970772" y="2699336"/>
            <a:ext cx="45719" cy="1556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B6C7258-8E21-BB57-9912-46F386D5A1FA}"/>
              </a:ext>
            </a:extLst>
          </p:cNvPr>
          <p:cNvSpPr/>
          <p:nvPr/>
        </p:nvSpPr>
        <p:spPr>
          <a:xfrm flipH="1">
            <a:off x="9678210" y="2688505"/>
            <a:ext cx="45719" cy="1556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7434C01-EC08-9B0C-CBE6-655B52FADB7F}"/>
              </a:ext>
            </a:extLst>
          </p:cNvPr>
          <p:cNvSpPr/>
          <p:nvPr/>
        </p:nvSpPr>
        <p:spPr>
          <a:xfrm flipV="1">
            <a:off x="8964006" y="4212905"/>
            <a:ext cx="211449" cy="47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F085BBD-BD26-222C-241E-496E75160BB4}"/>
              </a:ext>
            </a:extLst>
          </p:cNvPr>
          <p:cNvSpPr/>
          <p:nvPr/>
        </p:nvSpPr>
        <p:spPr>
          <a:xfrm flipV="1">
            <a:off x="9512480" y="4198064"/>
            <a:ext cx="211449" cy="47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F16F24A-BE2D-A4BE-8181-58C437DB08B0}"/>
              </a:ext>
            </a:extLst>
          </p:cNvPr>
          <p:cNvSpPr/>
          <p:nvPr/>
        </p:nvSpPr>
        <p:spPr>
          <a:xfrm flipV="1">
            <a:off x="8964006" y="2639083"/>
            <a:ext cx="211449" cy="47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8AB5E0-61CD-638A-E146-1696CCC8C20C}"/>
              </a:ext>
            </a:extLst>
          </p:cNvPr>
          <p:cNvSpPr/>
          <p:nvPr/>
        </p:nvSpPr>
        <p:spPr>
          <a:xfrm flipV="1">
            <a:off x="9499240" y="2630668"/>
            <a:ext cx="211449" cy="47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0E732E5-D00E-5E77-341A-C1ED4E1E8F6A}"/>
              </a:ext>
            </a:extLst>
          </p:cNvPr>
          <p:cNvSpPr/>
          <p:nvPr/>
        </p:nvSpPr>
        <p:spPr>
          <a:xfrm>
            <a:off x="9927159" y="3421068"/>
            <a:ext cx="310897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846445D-0D1E-01EC-9E7A-E143A1782CB9}"/>
              </a:ext>
            </a:extLst>
          </p:cNvPr>
          <p:cNvSpPr/>
          <p:nvPr/>
        </p:nvSpPr>
        <p:spPr>
          <a:xfrm>
            <a:off x="9928797" y="3588957"/>
            <a:ext cx="310897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40378D-9F48-76F4-6203-6B5CD930B657}"/>
              </a:ext>
            </a:extLst>
          </p:cNvPr>
          <p:cNvSpPr txBox="1"/>
          <p:nvPr/>
        </p:nvSpPr>
        <p:spPr>
          <a:xfrm>
            <a:off x="9016491" y="4387792"/>
            <a:ext cx="9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Pose</a:t>
            </a:r>
          </a:p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Vector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1F09C4-4E6D-ACC9-52F7-1B439F1DC11F}"/>
              </a:ext>
            </a:extLst>
          </p:cNvPr>
          <p:cNvSpPr txBox="1"/>
          <p:nvPr/>
        </p:nvSpPr>
        <p:spPr>
          <a:xfrm>
            <a:off x="9230598" y="4905913"/>
            <a:ext cx="53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(x)</a:t>
            </a:r>
            <a:endParaRPr lang="ko-KR" altLang="en-US" dirty="0"/>
          </a:p>
        </p:txBody>
      </p:sp>
      <p:graphicFrame>
        <p:nvGraphicFramePr>
          <p:cNvPr id="81" name="표 81">
            <a:extLst>
              <a:ext uri="{FF2B5EF4-FFF2-40B4-BE49-F238E27FC236}">
                <a16:creationId xmlns:a16="http://schemas.microsoft.com/office/drawing/2014/main" id="{DE32BFA1-300D-6A59-C48A-5A28D98EA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22758"/>
              </p:ext>
            </p:extLst>
          </p:nvPr>
        </p:nvGraphicFramePr>
        <p:xfrm>
          <a:off x="10372408" y="2630667"/>
          <a:ext cx="441613" cy="162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13">
                  <a:extLst>
                    <a:ext uri="{9D8B030D-6E8A-4147-A177-3AD203B41FA5}">
                      <a16:colId xmlns:a16="http://schemas.microsoft.com/office/drawing/2014/main" val="1099221092"/>
                    </a:ext>
                  </a:extLst>
                </a:gridCol>
              </a:tblGrid>
              <a:tr h="5417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36367"/>
                  </a:ext>
                </a:extLst>
              </a:tr>
              <a:tr h="5417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973145"/>
                  </a:ext>
                </a:extLst>
              </a:tr>
              <a:tr h="5417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78071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28120CA3-E11F-333F-32FD-A62F98990F7D}"/>
              </a:ext>
            </a:extLst>
          </p:cNvPr>
          <p:cNvSpPr txBox="1"/>
          <p:nvPr/>
        </p:nvSpPr>
        <p:spPr>
          <a:xfrm>
            <a:off x="10141266" y="4409394"/>
            <a:ext cx="148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Information          vector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3" name="화살표: 아래쪽 82">
            <a:extLst>
              <a:ext uri="{FF2B5EF4-FFF2-40B4-BE49-F238E27FC236}">
                <a16:creationId xmlns:a16="http://schemas.microsoft.com/office/drawing/2014/main" id="{F4AA9094-7C28-E7B7-DC64-7459C73BDEF5}"/>
              </a:ext>
            </a:extLst>
          </p:cNvPr>
          <p:cNvSpPr/>
          <p:nvPr/>
        </p:nvSpPr>
        <p:spPr>
          <a:xfrm>
            <a:off x="8808340" y="5260334"/>
            <a:ext cx="227187" cy="2279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269E39A-B5DB-ABCC-318E-06E063D7469F}"/>
                  </a:ext>
                </a:extLst>
              </p:cNvPr>
              <p:cNvSpPr txBox="1"/>
              <p:nvPr/>
            </p:nvSpPr>
            <p:spPr>
              <a:xfrm>
                <a:off x="8116187" y="5653665"/>
                <a:ext cx="175488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    x=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269E39A-B5DB-ABCC-318E-06E063D74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87" y="5653665"/>
                <a:ext cx="1754888" cy="615553"/>
              </a:xfrm>
              <a:prstGeom prst="rect">
                <a:avLst/>
              </a:prstGeom>
              <a:blipFill>
                <a:blip r:embed="rId13"/>
                <a:stretch>
                  <a:fillRect b="-24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029422-7CFD-106D-ABA9-321E6E8E53B1}"/>
              </a:ext>
            </a:extLst>
          </p:cNvPr>
          <p:cNvSpPr txBox="1"/>
          <p:nvPr/>
        </p:nvSpPr>
        <p:spPr>
          <a:xfrm>
            <a:off x="6930280" y="2799419"/>
            <a:ext cx="37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356D5-4019-C86A-67AB-427603889705}"/>
              </a:ext>
            </a:extLst>
          </p:cNvPr>
          <p:cNvSpPr txBox="1"/>
          <p:nvPr/>
        </p:nvSpPr>
        <p:spPr>
          <a:xfrm>
            <a:off x="10365288" y="2764158"/>
            <a:ext cx="60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-8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3CEE3E-27F8-8C07-D84B-FBC6B59AC39B}"/>
              </a:ext>
            </a:extLst>
          </p:cNvPr>
          <p:cNvSpPr txBox="1"/>
          <p:nvPr/>
        </p:nvSpPr>
        <p:spPr>
          <a:xfrm>
            <a:off x="7510240" y="2764158"/>
            <a:ext cx="52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648FF3-A620-5B6E-01A5-7A849E4AC3CE}"/>
              </a:ext>
            </a:extLst>
          </p:cNvPr>
          <p:cNvSpPr txBox="1"/>
          <p:nvPr/>
        </p:nvSpPr>
        <p:spPr>
          <a:xfrm>
            <a:off x="6929588" y="3288913"/>
            <a:ext cx="52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0714D0-9508-9CAC-844D-32F7C2C12542}"/>
              </a:ext>
            </a:extLst>
          </p:cNvPr>
          <p:cNvSpPr txBox="1"/>
          <p:nvPr/>
        </p:nvSpPr>
        <p:spPr>
          <a:xfrm>
            <a:off x="7556419" y="3319802"/>
            <a:ext cx="52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8BDDC7-CB41-9D8C-B812-7FC4D1EFE9B2}"/>
              </a:ext>
            </a:extLst>
          </p:cNvPr>
          <p:cNvSpPr txBox="1"/>
          <p:nvPr/>
        </p:nvSpPr>
        <p:spPr>
          <a:xfrm>
            <a:off x="10475458" y="3271478"/>
            <a:ext cx="60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79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33554-7D8A-CA82-C812-3B4C2F14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87" y="477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1D Example of Graph Based SLAM</a:t>
            </a:r>
            <a:endParaRPr lang="ko-KR" altLang="en-US" sz="4000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EF52A9E0-8D3B-73CA-3833-1453B939C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402" y="1608461"/>
            <a:ext cx="5157787" cy="461666"/>
          </a:xfrm>
        </p:spPr>
        <p:txBody>
          <a:bodyPr/>
          <a:lstStyle/>
          <a:p>
            <a:r>
              <a:rPr lang="en-US" altLang="ko-KR" dirty="0"/>
              <a:t>                Front End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08BAC78-A447-319C-E4D5-98C04248E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54715" y="2643542"/>
            <a:ext cx="536494" cy="493819"/>
          </a:xfrm>
          <a:prstGeom prst="rect">
            <a:avLst/>
          </a:prstGeom>
        </p:spPr>
      </p:pic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97E9DA8C-0357-D820-F011-5B7C0486A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08461"/>
            <a:ext cx="5183188" cy="434948"/>
          </a:xfrm>
        </p:spPr>
        <p:txBody>
          <a:bodyPr/>
          <a:lstStyle/>
          <a:p>
            <a:r>
              <a:rPr lang="en-US" altLang="ko-KR" dirty="0"/>
              <a:t>                Back End</a:t>
            </a:r>
            <a:endParaRPr lang="ko-KR" altLang="en-US" dirty="0"/>
          </a:p>
        </p:txBody>
      </p:sp>
      <p:graphicFrame>
        <p:nvGraphicFramePr>
          <p:cNvPr id="59" name="표 59">
            <a:extLst>
              <a:ext uri="{FF2B5EF4-FFF2-40B4-BE49-F238E27FC236}">
                <a16:creationId xmlns:a16="http://schemas.microsoft.com/office/drawing/2014/main" id="{FAA93F3A-B3B8-EEF0-0A14-CAA2632A3B9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72213997"/>
              </p:ext>
            </p:extLst>
          </p:nvPr>
        </p:nvGraphicFramePr>
        <p:xfrm>
          <a:off x="6818364" y="2699336"/>
          <a:ext cx="1868358" cy="155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09">
                  <a:extLst>
                    <a:ext uri="{9D8B030D-6E8A-4147-A177-3AD203B41FA5}">
                      <a16:colId xmlns:a16="http://schemas.microsoft.com/office/drawing/2014/main" val="3858328811"/>
                    </a:ext>
                  </a:extLst>
                </a:gridCol>
                <a:gridCol w="616963">
                  <a:extLst>
                    <a:ext uri="{9D8B030D-6E8A-4147-A177-3AD203B41FA5}">
                      <a16:colId xmlns:a16="http://schemas.microsoft.com/office/drawing/2014/main" val="627402854"/>
                    </a:ext>
                  </a:extLst>
                </a:gridCol>
                <a:gridCol w="622786">
                  <a:extLst>
                    <a:ext uri="{9D8B030D-6E8A-4147-A177-3AD203B41FA5}">
                      <a16:colId xmlns:a16="http://schemas.microsoft.com/office/drawing/2014/main" val="2210965208"/>
                    </a:ext>
                  </a:extLst>
                </a:gridCol>
              </a:tblGrid>
              <a:tr h="5188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354090"/>
                  </a:ext>
                </a:extLst>
              </a:tr>
              <a:tr h="5188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965616"/>
                  </a:ext>
                </a:extLst>
              </a:tr>
              <a:tr h="5188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72605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ADF48EB3-CD8D-2ABE-A3F4-AE87B6206503}"/>
              </a:ext>
            </a:extLst>
          </p:cNvPr>
          <p:cNvSpPr/>
          <p:nvPr/>
        </p:nvSpPr>
        <p:spPr>
          <a:xfrm>
            <a:off x="1301779" y="2656441"/>
            <a:ext cx="524933" cy="480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80B707A-8EE5-9C09-131B-C5AE3B88912E}"/>
              </a:ext>
            </a:extLst>
          </p:cNvPr>
          <p:cNvSpPr/>
          <p:nvPr/>
        </p:nvSpPr>
        <p:spPr>
          <a:xfrm>
            <a:off x="2378247" y="2643542"/>
            <a:ext cx="524933" cy="480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6C0FE59-DD81-4E5E-FB00-D3BA5D0D9686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1826712" y="2884002"/>
            <a:ext cx="551535" cy="12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4CC9F3C-A037-FD8D-94D9-77CC02F5BBB9}"/>
              </a:ext>
            </a:extLst>
          </p:cNvPr>
          <p:cNvCxnSpPr>
            <a:stCxn id="6" idx="6"/>
            <a:endCxn id="6" idx="6"/>
          </p:cNvCxnSpPr>
          <p:nvPr/>
        </p:nvCxnSpPr>
        <p:spPr>
          <a:xfrm>
            <a:off x="2903180" y="2884002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417BC09-9A13-4DC6-7E06-11B7B47CB8D8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2903180" y="2884002"/>
            <a:ext cx="551535" cy="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1234F3-BE67-268E-8748-D62665C3D68B}"/>
              </a:ext>
            </a:extLst>
          </p:cNvPr>
          <p:cNvSpPr/>
          <p:nvPr/>
        </p:nvSpPr>
        <p:spPr>
          <a:xfrm>
            <a:off x="5656787" y="1723232"/>
            <a:ext cx="50800" cy="4595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1B815A-C144-8D57-A126-5EB4E483F515}"/>
                  </a:ext>
                </a:extLst>
              </p:cNvPr>
              <p:cNvSpPr txBox="1"/>
              <p:nvPr/>
            </p:nvSpPr>
            <p:spPr>
              <a:xfrm>
                <a:off x="1377979" y="2656441"/>
                <a:ext cx="372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1B815A-C144-8D57-A126-5EB4E483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979" y="2656441"/>
                <a:ext cx="372533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B80409B-7FB9-DC44-BF19-01AAD3677BFD}"/>
                  </a:ext>
                </a:extLst>
              </p:cNvPr>
              <p:cNvSpPr txBox="1"/>
              <p:nvPr/>
            </p:nvSpPr>
            <p:spPr>
              <a:xfrm>
                <a:off x="2443456" y="2643542"/>
                <a:ext cx="285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B80409B-7FB9-DC44-BF19-01AAD3677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56" y="2643542"/>
                <a:ext cx="285840" cy="369332"/>
              </a:xfrm>
              <a:prstGeom prst="rect">
                <a:avLst/>
              </a:prstGeom>
              <a:blipFill>
                <a:blip r:embed="rId4"/>
                <a:stretch>
                  <a:fillRect r="-25532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531B9C-5D05-55EB-49E0-84DF15A7F0E8}"/>
                  </a:ext>
                </a:extLst>
              </p:cNvPr>
              <p:cNvSpPr txBox="1"/>
              <p:nvPr/>
            </p:nvSpPr>
            <p:spPr>
              <a:xfrm>
                <a:off x="3536695" y="2699336"/>
                <a:ext cx="372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531B9C-5D05-55EB-49E0-84DF15A7F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95" y="2699336"/>
                <a:ext cx="372533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79F272B-AB1F-6CE1-3C34-387CA00D25C0}"/>
                  </a:ext>
                </a:extLst>
              </p:cNvPr>
              <p:cNvSpPr txBox="1"/>
              <p:nvPr/>
            </p:nvSpPr>
            <p:spPr>
              <a:xfrm>
                <a:off x="723771" y="3519244"/>
                <a:ext cx="474404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>
                    <a:solidFill>
                      <a:srgbClr val="FF0000"/>
                    </a:solidFill>
                  </a:rPr>
                  <a:t>=3</a:t>
                </a:r>
              </a:p>
              <a:p>
                <a:endParaRPr lang="en-US" altLang="ko-KR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altLang="ko-KR" b="0" dirty="0">
                    <a:solidFill>
                      <a:srgbClr val="FF0000"/>
                    </a:solidFill>
                  </a:rPr>
                  <a:t>  </a:t>
                </a:r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79F272B-AB1F-6CE1-3C34-387CA00D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71" y="3519244"/>
                <a:ext cx="4744046" cy="1754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타원 56">
            <a:extLst>
              <a:ext uri="{FF2B5EF4-FFF2-40B4-BE49-F238E27FC236}">
                <a16:creationId xmlns:a16="http://schemas.microsoft.com/office/drawing/2014/main" id="{C3A2974E-F410-973B-3DC3-E9C2155CA506}"/>
              </a:ext>
            </a:extLst>
          </p:cNvPr>
          <p:cNvSpPr/>
          <p:nvPr/>
        </p:nvSpPr>
        <p:spPr>
          <a:xfrm>
            <a:off x="1115512" y="5708743"/>
            <a:ext cx="524933" cy="480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11FF93-D79F-C4E2-D8AE-7266956FFC8A}"/>
              </a:ext>
            </a:extLst>
          </p:cNvPr>
          <p:cNvSpPr txBox="1"/>
          <p:nvPr/>
        </p:nvSpPr>
        <p:spPr>
          <a:xfrm>
            <a:off x="1989043" y="5764537"/>
            <a:ext cx="9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pose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6A847A-3F17-781A-B9A0-92172BD269C3}"/>
                  </a:ext>
                </a:extLst>
              </p:cNvPr>
              <p:cNvSpPr txBox="1"/>
              <p:nvPr/>
            </p:nvSpPr>
            <p:spPr>
              <a:xfrm>
                <a:off x="6949185" y="2227968"/>
                <a:ext cx="1580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ko-KR" alt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       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6A847A-3F17-781A-B9A0-92172BD26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85" y="2227968"/>
                <a:ext cx="1580235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080CF94-40C2-558C-0238-4EA7CB83BAD1}"/>
                  </a:ext>
                </a:extLst>
              </p:cNvPr>
              <p:cNvSpPr txBox="1"/>
              <p:nvPr/>
            </p:nvSpPr>
            <p:spPr>
              <a:xfrm>
                <a:off x="6306788" y="2755130"/>
                <a:ext cx="49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0  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080CF94-40C2-558C-0238-4EA7CB83B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88" y="2755130"/>
                <a:ext cx="498336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AF6C5B-A9B3-36C9-C05A-0AD856EF60B8}"/>
                  </a:ext>
                </a:extLst>
              </p:cNvPr>
              <p:cNvSpPr txBox="1"/>
              <p:nvPr/>
            </p:nvSpPr>
            <p:spPr>
              <a:xfrm>
                <a:off x="6306788" y="3282122"/>
                <a:ext cx="49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AF6C5B-A9B3-36C9-C05A-0AD856EF6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88" y="3282122"/>
                <a:ext cx="498336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9442CF-1677-C0AA-FC83-8FA9F818A9B6}"/>
                  </a:ext>
                </a:extLst>
              </p:cNvPr>
              <p:cNvSpPr txBox="1"/>
              <p:nvPr/>
            </p:nvSpPr>
            <p:spPr>
              <a:xfrm>
                <a:off x="6306788" y="3809114"/>
                <a:ext cx="49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2  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9442CF-1677-C0AA-FC83-8FA9F818A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88" y="3809114"/>
                <a:ext cx="498336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9A85EFDA-C1C6-6C40-C3B5-4412425FD35E}"/>
              </a:ext>
            </a:extLst>
          </p:cNvPr>
          <p:cNvSpPr txBox="1"/>
          <p:nvPr/>
        </p:nvSpPr>
        <p:spPr>
          <a:xfrm>
            <a:off x="6568841" y="4469346"/>
            <a:ext cx="24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Information matrix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271731A7-A03D-18F3-ED05-31564E14733A}"/>
              </a:ext>
            </a:extLst>
          </p:cNvPr>
          <p:cNvSpPr/>
          <p:nvPr/>
        </p:nvSpPr>
        <p:spPr>
          <a:xfrm>
            <a:off x="8766445" y="3452004"/>
            <a:ext cx="134224" cy="10492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62AA0AF-8CBF-D264-7077-C01D8FB25E15}"/>
                  </a:ext>
                </a:extLst>
              </p:cNvPr>
              <p:cNvSpPr txBox="1"/>
              <p:nvPr/>
            </p:nvSpPr>
            <p:spPr>
              <a:xfrm>
                <a:off x="9140926" y="2911122"/>
                <a:ext cx="396736" cy="1138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62AA0AF-8CBF-D264-7077-C01D8FB25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926" y="2911122"/>
                <a:ext cx="396736" cy="11383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직사각형 70">
            <a:extLst>
              <a:ext uri="{FF2B5EF4-FFF2-40B4-BE49-F238E27FC236}">
                <a16:creationId xmlns:a16="http://schemas.microsoft.com/office/drawing/2014/main" id="{4902AC06-45DE-ABB7-BD6C-A1C63469DD4C}"/>
              </a:ext>
            </a:extLst>
          </p:cNvPr>
          <p:cNvSpPr/>
          <p:nvPr/>
        </p:nvSpPr>
        <p:spPr>
          <a:xfrm flipH="1">
            <a:off x="8970772" y="2699336"/>
            <a:ext cx="45719" cy="1556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B6C7258-8E21-BB57-9912-46F386D5A1FA}"/>
              </a:ext>
            </a:extLst>
          </p:cNvPr>
          <p:cNvSpPr/>
          <p:nvPr/>
        </p:nvSpPr>
        <p:spPr>
          <a:xfrm flipH="1">
            <a:off x="9678210" y="2688505"/>
            <a:ext cx="45719" cy="1556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7434C01-EC08-9B0C-CBE6-655B52FADB7F}"/>
              </a:ext>
            </a:extLst>
          </p:cNvPr>
          <p:cNvSpPr/>
          <p:nvPr/>
        </p:nvSpPr>
        <p:spPr>
          <a:xfrm flipV="1">
            <a:off x="8964006" y="4212905"/>
            <a:ext cx="211449" cy="47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F085BBD-BD26-222C-241E-496E75160BB4}"/>
              </a:ext>
            </a:extLst>
          </p:cNvPr>
          <p:cNvSpPr/>
          <p:nvPr/>
        </p:nvSpPr>
        <p:spPr>
          <a:xfrm flipV="1">
            <a:off x="9512480" y="4198064"/>
            <a:ext cx="211449" cy="47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F16F24A-BE2D-A4BE-8181-58C437DB08B0}"/>
              </a:ext>
            </a:extLst>
          </p:cNvPr>
          <p:cNvSpPr/>
          <p:nvPr/>
        </p:nvSpPr>
        <p:spPr>
          <a:xfrm flipV="1">
            <a:off x="8964006" y="2639083"/>
            <a:ext cx="211449" cy="47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8AB5E0-61CD-638A-E146-1696CCC8C20C}"/>
              </a:ext>
            </a:extLst>
          </p:cNvPr>
          <p:cNvSpPr/>
          <p:nvPr/>
        </p:nvSpPr>
        <p:spPr>
          <a:xfrm flipV="1">
            <a:off x="9499240" y="2630668"/>
            <a:ext cx="211449" cy="47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0E732E5-D00E-5E77-341A-C1ED4E1E8F6A}"/>
              </a:ext>
            </a:extLst>
          </p:cNvPr>
          <p:cNvSpPr/>
          <p:nvPr/>
        </p:nvSpPr>
        <p:spPr>
          <a:xfrm>
            <a:off x="9927159" y="3421068"/>
            <a:ext cx="310897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846445D-0D1E-01EC-9E7A-E143A1782CB9}"/>
              </a:ext>
            </a:extLst>
          </p:cNvPr>
          <p:cNvSpPr/>
          <p:nvPr/>
        </p:nvSpPr>
        <p:spPr>
          <a:xfrm>
            <a:off x="9928797" y="3588957"/>
            <a:ext cx="310897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40378D-9F48-76F4-6203-6B5CD930B657}"/>
              </a:ext>
            </a:extLst>
          </p:cNvPr>
          <p:cNvSpPr txBox="1"/>
          <p:nvPr/>
        </p:nvSpPr>
        <p:spPr>
          <a:xfrm>
            <a:off x="9016491" y="4387792"/>
            <a:ext cx="9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Pose</a:t>
            </a:r>
          </a:p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Vector</a:t>
            </a:r>
          </a:p>
        </p:txBody>
      </p:sp>
      <p:graphicFrame>
        <p:nvGraphicFramePr>
          <p:cNvPr id="81" name="표 81">
            <a:extLst>
              <a:ext uri="{FF2B5EF4-FFF2-40B4-BE49-F238E27FC236}">
                <a16:creationId xmlns:a16="http://schemas.microsoft.com/office/drawing/2014/main" id="{DE32BFA1-300D-6A59-C48A-5A28D98EA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06975"/>
              </p:ext>
            </p:extLst>
          </p:nvPr>
        </p:nvGraphicFramePr>
        <p:xfrm>
          <a:off x="10372408" y="2630667"/>
          <a:ext cx="441613" cy="162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13">
                  <a:extLst>
                    <a:ext uri="{9D8B030D-6E8A-4147-A177-3AD203B41FA5}">
                      <a16:colId xmlns:a16="http://schemas.microsoft.com/office/drawing/2014/main" val="1099221092"/>
                    </a:ext>
                  </a:extLst>
                </a:gridCol>
              </a:tblGrid>
              <a:tr h="5417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36367"/>
                  </a:ext>
                </a:extLst>
              </a:tr>
              <a:tr h="5417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973145"/>
                  </a:ext>
                </a:extLst>
              </a:tr>
              <a:tr h="5417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78071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28120CA3-E11F-333F-32FD-A62F98990F7D}"/>
              </a:ext>
            </a:extLst>
          </p:cNvPr>
          <p:cNvSpPr txBox="1"/>
          <p:nvPr/>
        </p:nvSpPr>
        <p:spPr>
          <a:xfrm>
            <a:off x="10141266" y="4409394"/>
            <a:ext cx="148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Information          vector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29422-7CFD-106D-ABA9-321E6E8E53B1}"/>
              </a:ext>
            </a:extLst>
          </p:cNvPr>
          <p:cNvSpPr txBox="1"/>
          <p:nvPr/>
        </p:nvSpPr>
        <p:spPr>
          <a:xfrm>
            <a:off x="6994316" y="2771518"/>
            <a:ext cx="37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356D5-4019-C86A-67AB-427603889705}"/>
              </a:ext>
            </a:extLst>
          </p:cNvPr>
          <p:cNvSpPr txBox="1"/>
          <p:nvPr/>
        </p:nvSpPr>
        <p:spPr>
          <a:xfrm>
            <a:off x="10385648" y="2726456"/>
            <a:ext cx="60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-8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3CEE3E-27F8-8C07-D84B-FBC6B59AC39B}"/>
              </a:ext>
            </a:extLst>
          </p:cNvPr>
          <p:cNvSpPr txBox="1"/>
          <p:nvPr/>
        </p:nvSpPr>
        <p:spPr>
          <a:xfrm>
            <a:off x="7586429" y="2787965"/>
            <a:ext cx="52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648FF3-A620-5B6E-01A5-7A849E4AC3CE}"/>
              </a:ext>
            </a:extLst>
          </p:cNvPr>
          <p:cNvSpPr txBox="1"/>
          <p:nvPr/>
        </p:nvSpPr>
        <p:spPr>
          <a:xfrm>
            <a:off x="6907355" y="3329595"/>
            <a:ext cx="52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0714D0-9508-9CAC-844D-32F7C2C12542}"/>
              </a:ext>
            </a:extLst>
          </p:cNvPr>
          <p:cNvSpPr txBox="1"/>
          <p:nvPr/>
        </p:nvSpPr>
        <p:spPr>
          <a:xfrm>
            <a:off x="7602842" y="3265344"/>
            <a:ext cx="52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8BDDC7-CB41-9D8C-B812-7FC4D1EFE9B2}"/>
              </a:ext>
            </a:extLst>
          </p:cNvPr>
          <p:cNvSpPr txBox="1"/>
          <p:nvPr/>
        </p:nvSpPr>
        <p:spPr>
          <a:xfrm>
            <a:off x="10441286" y="3265344"/>
            <a:ext cx="60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766338-300B-638C-9E63-DD21F5462526}"/>
              </a:ext>
            </a:extLst>
          </p:cNvPr>
          <p:cNvSpPr txBox="1"/>
          <p:nvPr/>
        </p:nvSpPr>
        <p:spPr>
          <a:xfrm>
            <a:off x="7466843" y="3836472"/>
            <a:ext cx="52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A21CF6-24CA-142C-5415-E1800AB74F47}"/>
              </a:ext>
            </a:extLst>
          </p:cNvPr>
          <p:cNvSpPr txBox="1"/>
          <p:nvPr/>
        </p:nvSpPr>
        <p:spPr>
          <a:xfrm>
            <a:off x="8163731" y="3292952"/>
            <a:ext cx="52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C79452-4B62-EABF-244D-D0DCC29A29C0}"/>
              </a:ext>
            </a:extLst>
          </p:cNvPr>
          <p:cNvSpPr txBox="1"/>
          <p:nvPr/>
        </p:nvSpPr>
        <p:spPr>
          <a:xfrm>
            <a:off x="8243067" y="3837172"/>
            <a:ext cx="52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68EEA-9A59-9FB7-7127-DBBAFE0C9BB7}"/>
              </a:ext>
            </a:extLst>
          </p:cNvPr>
          <p:cNvSpPr txBox="1"/>
          <p:nvPr/>
        </p:nvSpPr>
        <p:spPr>
          <a:xfrm>
            <a:off x="10428766" y="3765458"/>
            <a:ext cx="33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35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33554-7D8A-CA82-C812-3B4C2F14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87" y="477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1D Example of Graph Based SLAM</a:t>
            </a:r>
            <a:endParaRPr lang="ko-KR" altLang="en-US" sz="40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08BAC78-A447-319C-E4D5-98C04248E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54715" y="2643542"/>
            <a:ext cx="536494" cy="493819"/>
          </a:xfrm>
          <a:prstGeom prst="rect">
            <a:avLst/>
          </a:prstGeom>
        </p:spPr>
      </p:pic>
      <p:graphicFrame>
        <p:nvGraphicFramePr>
          <p:cNvPr id="59" name="표 59">
            <a:extLst>
              <a:ext uri="{FF2B5EF4-FFF2-40B4-BE49-F238E27FC236}">
                <a16:creationId xmlns:a16="http://schemas.microsoft.com/office/drawing/2014/main" id="{FAA93F3A-B3B8-EEF0-0A14-CAA2632A3B9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01622822"/>
              </p:ext>
            </p:extLst>
          </p:nvPr>
        </p:nvGraphicFramePr>
        <p:xfrm>
          <a:off x="6916645" y="4065390"/>
          <a:ext cx="1868358" cy="155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09">
                  <a:extLst>
                    <a:ext uri="{9D8B030D-6E8A-4147-A177-3AD203B41FA5}">
                      <a16:colId xmlns:a16="http://schemas.microsoft.com/office/drawing/2014/main" val="3858328811"/>
                    </a:ext>
                  </a:extLst>
                </a:gridCol>
                <a:gridCol w="616963">
                  <a:extLst>
                    <a:ext uri="{9D8B030D-6E8A-4147-A177-3AD203B41FA5}">
                      <a16:colId xmlns:a16="http://schemas.microsoft.com/office/drawing/2014/main" val="627402854"/>
                    </a:ext>
                  </a:extLst>
                </a:gridCol>
                <a:gridCol w="622786">
                  <a:extLst>
                    <a:ext uri="{9D8B030D-6E8A-4147-A177-3AD203B41FA5}">
                      <a16:colId xmlns:a16="http://schemas.microsoft.com/office/drawing/2014/main" val="2210965208"/>
                    </a:ext>
                  </a:extLst>
                </a:gridCol>
              </a:tblGrid>
              <a:tr h="5188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354090"/>
                  </a:ext>
                </a:extLst>
              </a:tr>
              <a:tr h="5188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965616"/>
                  </a:ext>
                </a:extLst>
              </a:tr>
              <a:tr h="5188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72605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ADF48EB3-CD8D-2ABE-A3F4-AE87B6206503}"/>
              </a:ext>
            </a:extLst>
          </p:cNvPr>
          <p:cNvSpPr/>
          <p:nvPr/>
        </p:nvSpPr>
        <p:spPr>
          <a:xfrm>
            <a:off x="1301779" y="2656441"/>
            <a:ext cx="524933" cy="480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80B707A-8EE5-9C09-131B-C5AE3B88912E}"/>
              </a:ext>
            </a:extLst>
          </p:cNvPr>
          <p:cNvSpPr/>
          <p:nvPr/>
        </p:nvSpPr>
        <p:spPr>
          <a:xfrm>
            <a:off x="2378247" y="2643542"/>
            <a:ext cx="524933" cy="480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6C0FE59-DD81-4E5E-FB00-D3BA5D0D9686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1826712" y="2884002"/>
            <a:ext cx="551535" cy="12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823C4A-CCC2-19F0-5027-7A33A2A71D0E}"/>
              </a:ext>
            </a:extLst>
          </p:cNvPr>
          <p:cNvSpPr txBox="1"/>
          <p:nvPr/>
        </p:nvSpPr>
        <p:spPr>
          <a:xfrm>
            <a:off x="499000" y="1035047"/>
            <a:ext cx="3245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assume linear  </a:t>
            </a:r>
            <a:endParaRPr lang="ko-KR" altLang="en-US" sz="2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4CC9F3C-A037-FD8D-94D9-77CC02F5BBB9}"/>
              </a:ext>
            </a:extLst>
          </p:cNvPr>
          <p:cNvCxnSpPr>
            <a:stCxn id="6" idx="6"/>
            <a:endCxn id="6" idx="6"/>
          </p:cNvCxnSpPr>
          <p:nvPr/>
        </p:nvCxnSpPr>
        <p:spPr>
          <a:xfrm>
            <a:off x="2903180" y="2884002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417BC09-9A13-4DC6-7E06-11B7B47CB8D8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2903180" y="2884002"/>
            <a:ext cx="551535" cy="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1234F3-BE67-268E-8748-D62665C3D68B}"/>
              </a:ext>
            </a:extLst>
          </p:cNvPr>
          <p:cNvSpPr/>
          <p:nvPr/>
        </p:nvSpPr>
        <p:spPr>
          <a:xfrm>
            <a:off x="5656787" y="1723232"/>
            <a:ext cx="50800" cy="4595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1B815A-C144-8D57-A126-5EB4E483F515}"/>
                  </a:ext>
                </a:extLst>
              </p:cNvPr>
              <p:cNvSpPr txBox="1"/>
              <p:nvPr/>
            </p:nvSpPr>
            <p:spPr>
              <a:xfrm>
                <a:off x="1377979" y="2656441"/>
                <a:ext cx="372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1B815A-C144-8D57-A126-5EB4E483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979" y="2656441"/>
                <a:ext cx="372533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B80409B-7FB9-DC44-BF19-01AAD3677BFD}"/>
                  </a:ext>
                </a:extLst>
              </p:cNvPr>
              <p:cNvSpPr txBox="1"/>
              <p:nvPr/>
            </p:nvSpPr>
            <p:spPr>
              <a:xfrm>
                <a:off x="2443456" y="2643542"/>
                <a:ext cx="285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B80409B-7FB9-DC44-BF19-01AAD3677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56" y="2643542"/>
                <a:ext cx="285840" cy="369332"/>
              </a:xfrm>
              <a:prstGeom prst="rect">
                <a:avLst/>
              </a:prstGeom>
              <a:blipFill>
                <a:blip r:embed="rId4"/>
                <a:stretch>
                  <a:fillRect r="-25532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531B9C-5D05-55EB-49E0-84DF15A7F0E8}"/>
                  </a:ext>
                </a:extLst>
              </p:cNvPr>
              <p:cNvSpPr txBox="1"/>
              <p:nvPr/>
            </p:nvSpPr>
            <p:spPr>
              <a:xfrm>
                <a:off x="3536695" y="2699336"/>
                <a:ext cx="372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531B9C-5D05-55EB-49E0-84DF15A7F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95" y="2699336"/>
                <a:ext cx="372533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79F272B-AB1F-6CE1-3C34-387CA00D25C0}"/>
                  </a:ext>
                </a:extLst>
              </p:cNvPr>
              <p:cNvSpPr txBox="1"/>
              <p:nvPr/>
            </p:nvSpPr>
            <p:spPr>
              <a:xfrm>
                <a:off x="1251726" y="3487185"/>
                <a:ext cx="311560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altLang="ko-KR" b="0" dirty="0"/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79F272B-AB1F-6CE1-3C34-387CA00D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26" y="3487185"/>
                <a:ext cx="3115605" cy="1754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타원 56">
            <a:extLst>
              <a:ext uri="{FF2B5EF4-FFF2-40B4-BE49-F238E27FC236}">
                <a16:creationId xmlns:a16="http://schemas.microsoft.com/office/drawing/2014/main" id="{C3A2974E-F410-973B-3DC3-E9C2155CA506}"/>
              </a:ext>
            </a:extLst>
          </p:cNvPr>
          <p:cNvSpPr/>
          <p:nvPr/>
        </p:nvSpPr>
        <p:spPr>
          <a:xfrm>
            <a:off x="1115512" y="5708743"/>
            <a:ext cx="524933" cy="480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11FF93-D79F-C4E2-D8AE-7266956FFC8A}"/>
              </a:ext>
            </a:extLst>
          </p:cNvPr>
          <p:cNvSpPr txBox="1"/>
          <p:nvPr/>
        </p:nvSpPr>
        <p:spPr>
          <a:xfrm>
            <a:off x="1989043" y="5764537"/>
            <a:ext cx="9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pose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6A847A-3F17-781A-B9A0-92172BD269C3}"/>
                  </a:ext>
                </a:extLst>
              </p:cNvPr>
              <p:cNvSpPr txBox="1"/>
              <p:nvPr/>
            </p:nvSpPr>
            <p:spPr>
              <a:xfrm>
                <a:off x="7037633" y="3569074"/>
                <a:ext cx="1580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ko-KR" alt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       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6A847A-3F17-781A-B9A0-92172BD26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633" y="3569074"/>
                <a:ext cx="1580235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080CF94-40C2-558C-0238-4EA7CB83BAD1}"/>
                  </a:ext>
                </a:extLst>
              </p:cNvPr>
              <p:cNvSpPr txBox="1"/>
              <p:nvPr/>
            </p:nvSpPr>
            <p:spPr>
              <a:xfrm>
                <a:off x="6383530" y="4060238"/>
                <a:ext cx="49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0  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080CF94-40C2-558C-0238-4EA7CB83B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530" y="4060238"/>
                <a:ext cx="498336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AF6C5B-A9B3-36C9-C05A-0AD856EF60B8}"/>
                  </a:ext>
                </a:extLst>
              </p:cNvPr>
              <p:cNvSpPr txBox="1"/>
              <p:nvPr/>
            </p:nvSpPr>
            <p:spPr>
              <a:xfrm>
                <a:off x="6424631" y="4622041"/>
                <a:ext cx="49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AF6C5B-A9B3-36C9-C05A-0AD856EF6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631" y="4622041"/>
                <a:ext cx="498336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9442CF-1677-C0AA-FC83-8FA9F818A9B6}"/>
                  </a:ext>
                </a:extLst>
              </p:cNvPr>
              <p:cNvSpPr txBox="1"/>
              <p:nvPr/>
            </p:nvSpPr>
            <p:spPr>
              <a:xfrm>
                <a:off x="6432515" y="5183844"/>
                <a:ext cx="49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2  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9442CF-1677-C0AA-FC83-8FA9F818A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515" y="5183844"/>
                <a:ext cx="49833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9A85EFDA-C1C6-6C40-C3B5-4412425FD35E}"/>
              </a:ext>
            </a:extLst>
          </p:cNvPr>
          <p:cNvSpPr txBox="1"/>
          <p:nvPr/>
        </p:nvSpPr>
        <p:spPr>
          <a:xfrm>
            <a:off x="6620212" y="5668255"/>
            <a:ext cx="24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Information matrix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219CBF-5F81-81BE-4E85-A3F2A0DD5DC4}"/>
                  </a:ext>
                </a:extLst>
              </p:cNvPr>
              <p:cNvSpPr txBox="1"/>
              <p:nvPr/>
            </p:nvSpPr>
            <p:spPr>
              <a:xfrm>
                <a:off x="4336139" y="4778726"/>
                <a:ext cx="4357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219CBF-5F81-81BE-4E85-A3F2A0DD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139" y="4778726"/>
                <a:ext cx="435769" cy="276999"/>
              </a:xfrm>
              <a:prstGeom prst="rect">
                <a:avLst/>
              </a:prstGeom>
              <a:blipFill>
                <a:blip r:embed="rId11"/>
                <a:stretch>
                  <a:fillRect l="-25000" t="-28889" r="-48611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1" name="표 81">
            <a:extLst>
              <a:ext uri="{FF2B5EF4-FFF2-40B4-BE49-F238E27FC236}">
                <a16:creationId xmlns:a16="http://schemas.microsoft.com/office/drawing/2014/main" id="{DE32BFA1-300D-6A59-C48A-5A28D98EA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588967"/>
              </p:ext>
            </p:extLst>
          </p:nvPr>
        </p:nvGraphicFramePr>
        <p:xfrm>
          <a:off x="10384727" y="3975446"/>
          <a:ext cx="441613" cy="162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13">
                  <a:extLst>
                    <a:ext uri="{9D8B030D-6E8A-4147-A177-3AD203B41FA5}">
                      <a16:colId xmlns:a16="http://schemas.microsoft.com/office/drawing/2014/main" val="1099221092"/>
                    </a:ext>
                  </a:extLst>
                </a:gridCol>
              </a:tblGrid>
              <a:tr h="5417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36367"/>
                  </a:ext>
                </a:extLst>
              </a:tr>
              <a:tr h="5417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973145"/>
                  </a:ext>
                </a:extLst>
              </a:tr>
              <a:tr h="5417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78071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28120CA3-E11F-333F-32FD-A62F98990F7D}"/>
              </a:ext>
            </a:extLst>
          </p:cNvPr>
          <p:cNvSpPr txBox="1"/>
          <p:nvPr/>
        </p:nvSpPr>
        <p:spPr>
          <a:xfrm>
            <a:off x="10174371" y="5652041"/>
            <a:ext cx="148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Information          vector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69E39A-B5DB-ABCC-318E-06E063D7469F}"/>
              </a:ext>
            </a:extLst>
          </p:cNvPr>
          <p:cNvSpPr txBox="1"/>
          <p:nvPr/>
        </p:nvSpPr>
        <p:spPr>
          <a:xfrm>
            <a:off x="8128440" y="5665614"/>
            <a:ext cx="17548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29422-7CFD-106D-ABA9-321E6E8E53B1}"/>
              </a:ext>
            </a:extLst>
          </p:cNvPr>
          <p:cNvSpPr txBox="1"/>
          <p:nvPr/>
        </p:nvSpPr>
        <p:spPr>
          <a:xfrm>
            <a:off x="7063515" y="4095180"/>
            <a:ext cx="37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356D5-4019-C86A-67AB-427603889705}"/>
              </a:ext>
            </a:extLst>
          </p:cNvPr>
          <p:cNvSpPr txBox="1"/>
          <p:nvPr/>
        </p:nvSpPr>
        <p:spPr>
          <a:xfrm>
            <a:off x="10417466" y="4060238"/>
            <a:ext cx="60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3CEE3E-27F8-8C07-D84B-FBC6B59AC39B}"/>
              </a:ext>
            </a:extLst>
          </p:cNvPr>
          <p:cNvSpPr txBox="1"/>
          <p:nvPr/>
        </p:nvSpPr>
        <p:spPr>
          <a:xfrm>
            <a:off x="7592588" y="4107161"/>
            <a:ext cx="52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648FF3-A620-5B6E-01A5-7A849E4AC3CE}"/>
              </a:ext>
            </a:extLst>
          </p:cNvPr>
          <p:cNvSpPr txBox="1"/>
          <p:nvPr/>
        </p:nvSpPr>
        <p:spPr>
          <a:xfrm>
            <a:off x="6997043" y="4645340"/>
            <a:ext cx="52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0714D0-9508-9CAC-844D-32F7C2C12542}"/>
              </a:ext>
            </a:extLst>
          </p:cNvPr>
          <p:cNvSpPr txBox="1"/>
          <p:nvPr/>
        </p:nvSpPr>
        <p:spPr>
          <a:xfrm>
            <a:off x="7662470" y="4615339"/>
            <a:ext cx="52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8BDDC7-CB41-9D8C-B812-7FC4D1EFE9B2}"/>
              </a:ext>
            </a:extLst>
          </p:cNvPr>
          <p:cNvSpPr txBox="1"/>
          <p:nvPr/>
        </p:nvSpPr>
        <p:spPr>
          <a:xfrm>
            <a:off x="10417466" y="4671697"/>
            <a:ext cx="60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DF60BD-0658-DD33-C8AE-2B657A2AADE9}"/>
              </a:ext>
            </a:extLst>
          </p:cNvPr>
          <p:cNvSpPr txBox="1"/>
          <p:nvPr/>
        </p:nvSpPr>
        <p:spPr>
          <a:xfrm>
            <a:off x="9069730" y="1652631"/>
            <a:ext cx="27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9EBB09-D3F4-F815-4924-2FD8D4F08D6B}"/>
              </a:ext>
            </a:extLst>
          </p:cNvPr>
          <p:cNvSpPr txBox="1"/>
          <p:nvPr/>
        </p:nvSpPr>
        <p:spPr>
          <a:xfrm>
            <a:off x="8192227" y="4694926"/>
            <a:ext cx="52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3C47B0-9222-F7C7-535C-18C8FE41889E}"/>
              </a:ext>
            </a:extLst>
          </p:cNvPr>
          <p:cNvSpPr txBox="1"/>
          <p:nvPr/>
        </p:nvSpPr>
        <p:spPr>
          <a:xfrm>
            <a:off x="7662470" y="5179337"/>
            <a:ext cx="52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B63247-2EDF-DA34-FE52-9FC089BE64AA}"/>
              </a:ext>
            </a:extLst>
          </p:cNvPr>
          <p:cNvSpPr txBox="1"/>
          <p:nvPr/>
        </p:nvSpPr>
        <p:spPr>
          <a:xfrm>
            <a:off x="8359967" y="4167465"/>
            <a:ext cx="52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446BC9-4E96-BEF4-4C19-21B44A7BB4FE}"/>
              </a:ext>
            </a:extLst>
          </p:cNvPr>
          <p:cNvSpPr txBox="1"/>
          <p:nvPr/>
        </p:nvSpPr>
        <p:spPr>
          <a:xfrm>
            <a:off x="7059915" y="5179337"/>
            <a:ext cx="52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E4875A-B25A-945D-1A98-BDB5C6912F3C}"/>
              </a:ext>
            </a:extLst>
          </p:cNvPr>
          <p:cNvSpPr txBox="1"/>
          <p:nvPr/>
        </p:nvSpPr>
        <p:spPr>
          <a:xfrm>
            <a:off x="8307606" y="5166333"/>
            <a:ext cx="52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871668-5E47-187F-6389-8BB9A9AF4DE1}"/>
              </a:ext>
            </a:extLst>
          </p:cNvPr>
          <p:cNvSpPr txBox="1"/>
          <p:nvPr/>
        </p:nvSpPr>
        <p:spPr>
          <a:xfrm>
            <a:off x="10477599" y="5153078"/>
            <a:ext cx="52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09F3C9-452E-CBDE-167E-74B88DE620EC}"/>
              </a:ext>
            </a:extLst>
          </p:cNvPr>
          <p:cNvSpPr/>
          <p:nvPr/>
        </p:nvSpPr>
        <p:spPr>
          <a:xfrm>
            <a:off x="7037633" y="1652631"/>
            <a:ext cx="399062" cy="13731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75C5AD-385D-9A63-00FE-6366B43BE327}"/>
                  </a:ext>
                </a:extLst>
              </p:cNvPr>
              <p:cNvSpPr txBox="1"/>
              <p:nvPr/>
            </p:nvSpPr>
            <p:spPr>
              <a:xfrm>
                <a:off x="7075974" y="2115548"/>
                <a:ext cx="348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75C5AD-385D-9A63-00FE-6366B43BE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974" y="2115548"/>
                <a:ext cx="348262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41C15E-68FE-85CF-66A8-74C01CE6661D}"/>
                  </a:ext>
                </a:extLst>
              </p:cNvPr>
              <p:cNvSpPr txBox="1"/>
              <p:nvPr/>
            </p:nvSpPr>
            <p:spPr>
              <a:xfrm>
                <a:off x="7853696" y="2194304"/>
                <a:ext cx="2821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41C15E-68FE-85CF-66A8-74C01CE66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696" y="2194304"/>
                <a:ext cx="282129" cy="307777"/>
              </a:xfrm>
              <a:prstGeom prst="rect">
                <a:avLst/>
              </a:prstGeom>
              <a:blipFill>
                <a:blip r:embed="rId13"/>
                <a:stretch>
                  <a:fillRect l="-4255" r="-2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A44DEF-1F4C-C31C-4621-6DB375ABEF15}"/>
              </a:ext>
            </a:extLst>
          </p:cNvPr>
          <p:cNvSpPr/>
          <p:nvPr/>
        </p:nvSpPr>
        <p:spPr>
          <a:xfrm>
            <a:off x="8257794" y="1390829"/>
            <a:ext cx="1899478" cy="176999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3A982B-3DF4-BA0A-7706-D12B2B8847D8}"/>
                  </a:ext>
                </a:extLst>
              </p:cNvPr>
              <p:cNvSpPr txBox="1"/>
              <p:nvPr/>
            </p:nvSpPr>
            <p:spPr>
              <a:xfrm>
                <a:off x="8927542" y="2009503"/>
                <a:ext cx="578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3A982B-3DF4-BA0A-7706-D12B2B884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542" y="2009503"/>
                <a:ext cx="578595" cy="461665"/>
              </a:xfrm>
              <a:prstGeom prst="rect">
                <a:avLst/>
              </a:prstGeom>
              <a:blipFill>
                <a:blip r:embed="rId14"/>
                <a:stretch>
                  <a:fillRect l="-2105" r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9C3DD4-C3B3-E408-F7E7-B08A97604D86}"/>
              </a:ext>
            </a:extLst>
          </p:cNvPr>
          <p:cNvSpPr/>
          <p:nvPr/>
        </p:nvSpPr>
        <p:spPr>
          <a:xfrm>
            <a:off x="10744360" y="1413454"/>
            <a:ext cx="468022" cy="18779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865626-EFD5-02D0-FC7D-21D6FEFCE26D}"/>
                  </a:ext>
                </a:extLst>
              </p:cNvPr>
              <p:cNvSpPr txBox="1"/>
              <p:nvPr/>
            </p:nvSpPr>
            <p:spPr>
              <a:xfrm>
                <a:off x="10826340" y="2137027"/>
                <a:ext cx="349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865626-EFD5-02D0-FC7D-21D6FEFCE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340" y="2137027"/>
                <a:ext cx="349660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A5CEF68-166E-AAD9-6FFD-1D6A987FEDAA}"/>
              </a:ext>
            </a:extLst>
          </p:cNvPr>
          <p:cNvCxnSpPr/>
          <p:nvPr/>
        </p:nvCxnSpPr>
        <p:spPr>
          <a:xfrm flipV="1">
            <a:off x="8837363" y="3221372"/>
            <a:ext cx="373749" cy="754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FB30D29-25D2-DF58-F726-47478B457611}"/>
              </a:ext>
            </a:extLst>
          </p:cNvPr>
          <p:cNvCxnSpPr/>
          <p:nvPr/>
        </p:nvCxnSpPr>
        <p:spPr>
          <a:xfrm flipV="1">
            <a:off x="10807893" y="3353991"/>
            <a:ext cx="88247" cy="509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EE700F6C-7378-AF82-B2A3-30517B9424B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40330" y="6171256"/>
            <a:ext cx="2642998" cy="63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4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978</Words>
  <Application>Microsoft Office PowerPoint</Application>
  <PresentationFormat>와이드스크린</PresentationFormat>
  <Paragraphs>256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AppleSDGothicNeo</vt:lpstr>
      <vt:lpstr>noto</vt:lpstr>
      <vt:lpstr>맑은 고딕</vt:lpstr>
      <vt:lpstr>맑은 고딕</vt:lpstr>
      <vt:lpstr>Aharoni</vt:lpstr>
      <vt:lpstr>Arial</vt:lpstr>
      <vt:lpstr>Bahnschrift</vt:lpstr>
      <vt:lpstr>Cambria Math</vt:lpstr>
      <vt:lpstr>Office 테마</vt:lpstr>
      <vt:lpstr>A Tutorial on Graph-Based SLAM</vt:lpstr>
      <vt:lpstr>Introduction</vt:lpstr>
      <vt:lpstr>Introduction</vt:lpstr>
      <vt:lpstr>Idea of Graph-Based SLAM</vt:lpstr>
      <vt:lpstr>1D Example of Graph Based SLAM</vt:lpstr>
      <vt:lpstr>1D Example of Graph Based SLAM</vt:lpstr>
      <vt:lpstr>1D Example of Graph Based SLAM</vt:lpstr>
      <vt:lpstr>1D Example of Graph Based SLAM</vt:lpstr>
      <vt:lpstr>1D Example of Graph Based SLAM</vt:lpstr>
      <vt:lpstr>How to build pose graph</vt:lpstr>
      <vt:lpstr>Probabilistic meaning of Graph Optimization-MAP(Maximize A Posterior)</vt:lpstr>
      <vt:lpstr>Least Square Method in SLAM</vt:lpstr>
      <vt:lpstr>Error Minimization via Iterative Local Linearizations</vt:lpstr>
      <vt:lpstr>Considerations about the Structure of the Linearized System</vt:lpstr>
      <vt:lpstr>Considerations about the Structure of the Linearized System</vt:lpstr>
      <vt:lpstr>Considerations about the Structure of the Linearized System</vt:lpstr>
      <vt:lpstr>Algorithm</vt:lpstr>
      <vt:lpstr>result</vt:lpstr>
      <vt:lpstr> Least Squares on a Manifold</vt:lpstr>
      <vt:lpstr>Least Squares on a Manifold</vt:lpstr>
      <vt:lpstr>Algorithm</vt:lpstr>
      <vt:lpstr>Result</vt:lpstr>
      <vt:lpstr>       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한재만</cp:lastModifiedBy>
  <cp:revision>214</cp:revision>
  <dcterms:created xsi:type="dcterms:W3CDTF">2022-07-13T06:02:18Z</dcterms:created>
  <dcterms:modified xsi:type="dcterms:W3CDTF">2022-07-15T03:22:26Z</dcterms:modified>
</cp:coreProperties>
</file>