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71" r:id="rId5"/>
    <p:sldId id="272" r:id="rId6"/>
    <p:sldId id="267" r:id="rId7"/>
    <p:sldId id="269" r:id="rId8"/>
    <p:sldId id="268" r:id="rId9"/>
    <p:sldId id="273" r:id="rId10"/>
    <p:sldId id="274" r:id="rId11"/>
    <p:sldId id="279" r:id="rId12"/>
    <p:sldId id="280" r:id="rId13"/>
    <p:sldId id="260" r:id="rId14"/>
    <p:sldId id="281" r:id="rId15"/>
    <p:sldId id="282" r:id="rId16"/>
    <p:sldId id="283" r:id="rId17"/>
    <p:sldId id="284" r:id="rId18"/>
    <p:sldId id="275" r:id="rId19"/>
    <p:sldId id="285" r:id="rId20"/>
    <p:sldId id="27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5" r:id="rId34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77657-AF5A-4C05-BD47-B0179F7DC655}" v="380" dt="2022-07-15T03:31:40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86"/>
  </p:normalViewPr>
  <p:slideViewPr>
    <p:cSldViewPr snapToGrid="0" snapToObjects="1">
      <p:cViewPr varScale="1">
        <p:scale>
          <a:sx n="50" d="100"/>
          <a:sy n="50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34B72B-D9E4-47F1-8D31-2F0E1417A2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2AA29D-1491-4F3C-B508-A9AACE8A65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C126-F43E-4D40-810B-498199697DF0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C5D9E23-2734-432F-B66D-6B2883701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F8C9ECE-879A-4FE1-AC62-36F94F0B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FAF44-BDCA-4C4A-A699-31250A14D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6A42C-701C-47ED-A4DE-247FBD0D7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3A833-2B03-4D97-A120-E6F570D43F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이 무엇일까요</a:t>
            </a:r>
            <a:r>
              <a:rPr lang="en-US" altLang="ko-KR" dirty="0"/>
              <a:t>? </a:t>
            </a:r>
            <a:r>
              <a:rPr lang="ko-KR" altLang="en-US" dirty="0"/>
              <a:t>제가 </a:t>
            </a:r>
            <a:r>
              <a:rPr lang="en-US" altLang="ko-KR" dirty="0"/>
              <a:t>slam</a:t>
            </a:r>
            <a:r>
              <a:rPr lang="ko-KR" altLang="en-US" dirty="0"/>
              <a:t>을 처음 들었을 때 생각 났던 것은 슬램 </a:t>
            </a:r>
            <a:r>
              <a:rPr lang="ko-KR" altLang="en-US" dirty="0" err="1"/>
              <a:t>덩크밖에</a:t>
            </a:r>
            <a:r>
              <a:rPr lang="ko-KR" altLang="en-US" dirty="0"/>
              <a:t> 없었는데</a:t>
            </a:r>
            <a:endParaRPr lang="en-US" altLang="ko-KR" dirty="0"/>
          </a:p>
          <a:p>
            <a:r>
              <a:rPr lang="ko-KR" altLang="en-US" dirty="0"/>
              <a:t>여러분은 혹시 아시나요</a:t>
            </a:r>
            <a:r>
              <a:rPr lang="en-US" altLang="ko-KR" dirty="0"/>
              <a:t>? SLAM</a:t>
            </a:r>
            <a:r>
              <a:rPr lang="ko-KR" altLang="en-US" dirty="0"/>
              <a:t>은 </a:t>
            </a:r>
            <a:r>
              <a:rPr lang="en-US" altLang="ko-KR" dirty="0"/>
              <a:t>simultaneous Localization and mapping</a:t>
            </a:r>
            <a:r>
              <a:rPr lang="ko-KR" altLang="en-US" dirty="0"/>
              <a:t>의 약자로 자신의 위치를 측정하면서 주변 정보를 이용해</a:t>
            </a:r>
            <a:endParaRPr lang="en-US" altLang="ko-KR" dirty="0"/>
          </a:p>
          <a:p>
            <a:r>
              <a:rPr lang="ko-KR" altLang="en-US" dirty="0"/>
              <a:t>이동할 경로를 만드는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692B-2D5E-4E21-BF8D-40D10EF380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Simultaneous Localization and 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로봇이 움직이면서 동시에 자신의 위치와 자신의 주변에 무엇이 있는지 파악하는 것을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하기 위해서는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잘해야 하고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로봇의 위치를 추정하는 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말하고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로봇 주위에 무엇이 있는지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만드는 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 것인지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(Landmark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표시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Dense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 것인지에 따라 또 나뉜다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만들기 위해서는 우리 위치가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어디있는지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알아야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우리 위치를 알기 위해서는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서로 의존적이다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692B-2D5E-4E21-BF8D-40D10EF380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3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57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93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2022-07-15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emf"/><Relationship Id="rId7" Type="http://schemas.openxmlformats.org/officeDocument/2006/relationships/image" Target="../media/image3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emf"/><Relationship Id="rId7" Type="http://schemas.openxmlformats.org/officeDocument/2006/relationships/image" Target="../media/image4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25212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38287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SLAM</a:t>
            </a:r>
            <a:r>
              <a:rPr kumimoji="1" lang="ko-KR" altLang="en-US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: Part 1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145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JULY, 2022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8" y="1210916"/>
            <a:ext cx="6251430" cy="854680"/>
            <a:chOff x="1119188" y="1668116"/>
            <a:chExt cx="6251430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8" y="1668116"/>
              <a:ext cx="62514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2 - Θέση περιεχομένου">
            <a:extLst>
              <a:ext uri="{FF2B5EF4-FFF2-40B4-BE49-F238E27FC236}">
                <a16:creationId xmlns:a16="http://schemas.microsoft.com/office/drawing/2014/main" id="{FAF87394-BC58-2D41-E020-4535111D1AE3}"/>
              </a:ext>
            </a:extLst>
          </p:cNvPr>
          <p:cNvSpPr txBox="1">
            <a:spLocks/>
          </p:cNvSpPr>
          <p:nvPr/>
        </p:nvSpPr>
        <p:spPr>
          <a:xfrm>
            <a:off x="3449782" y="3826539"/>
            <a:ext cx="16484138" cy="674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dirty="0"/>
              <a:t>모든 시간 </a:t>
            </a:r>
            <a:r>
              <a:rPr lang="en-US" altLang="ko-KR" sz="4400" dirty="0"/>
              <a:t>k</a:t>
            </a:r>
            <a:r>
              <a:rPr lang="ko-KR" altLang="en-US" sz="4400" dirty="0"/>
              <a:t>에 대해 랜드 마크와 위치의 확률 분포를 </a:t>
            </a:r>
            <a:r>
              <a:rPr lang="ko-KR" altLang="en-US" sz="4400" dirty="0" err="1"/>
              <a:t>계산해야한다</a:t>
            </a:r>
            <a:r>
              <a:rPr lang="en-US" altLang="ko-KR" sz="4400" dirty="0"/>
              <a:t>.</a:t>
            </a:r>
            <a:r>
              <a:rPr lang="en-US" sz="4400" dirty="0"/>
              <a:t>:</a:t>
            </a:r>
          </a:p>
          <a:p>
            <a:r>
              <a:rPr lang="en-US" sz="4400" b="1" dirty="0"/>
              <a:t>P(</a:t>
            </a:r>
            <a:r>
              <a:rPr lang="en-US" sz="4400" b="1" dirty="0" err="1"/>
              <a:t>x</a:t>
            </a:r>
            <a:r>
              <a:rPr lang="en-US" sz="4400" b="1" baseline="-25000" dirty="0" err="1"/>
              <a:t>k</a:t>
            </a:r>
            <a:r>
              <a:rPr lang="en-US" sz="4400" b="1" dirty="0"/>
              <a:t>, m|Z</a:t>
            </a:r>
            <a:r>
              <a:rPr lang="en-US" sz="4400" b="1" baseline="-25000" dirty="0"/>
              <a:t>0:k</a:t>
            </a:r>
            <a:r>
              <a:rPr lang="en-US" sz="4400" b="1" dirty="0"/>
              <a:t>, U</a:t>
            </a:r>
            <a:r>
              <a:rPr lang="en-US" sz="4400" b="1" baseline="-25000" dirty="0"/>
              <a:t>0:k</a:t>
            </a:r>
            <a:r>
              <a:rPr lang="en-US" sz="4400" b="1" dirty="0"/>
              <a:t>, x</a:t>
            </a:r>
            <a:r>
              <a:rPr lang="en-US" sz="4400" b="1" baseline="-25000" dirty="0"/>
              <a:t>0</a:t>
            </a:r>
            <a:r>
              <a:rPr lang="en-US" sz="4400" b="1" dirty="0"/>
              <a:t>)</a:t>
            </a:r>
            <a:endParaRPr lang="en-US" sz="4400" dirty="0"/>
          </a:p>
          <a:p>
            <a:pPr lvl="1"/>
            <a:endParaRPr lang="en-US" altLang="ko-KR" sz="4400" dirty="0"/>
          </a:p>
          <a:p>
            <a:pPr lvl="1"/>
            <a:endParaRPr lang="en-US" altLang="ko-KR" sz="4400" dirty="0"/>
          </a:p>
          <a:p>
            <a:pPr lvl="1"/>
            <a:endParaRPr lang="en-US" altLang="ko-KR" sz="4400" dirty="0"/>
          </a:p>
          <a:p>
            <a:pPr lvl="1"/>
            <a:r>
              <a:rPr lang="ko-KR" altLang="en-US" sz="4400" dirty="0"/>
              <a:t>이것을 계산하기 위해 우선 계산 해야 할 것들</a:t>
            </a:r>
            <a:r>
              <a:rPr lang="en-US" altLang="ko-KR" sz="4400" dirty="0"/>
              <a:t>:</a:t>
            </a:r>
            <a:endParaRPr lang="en-US" sz="4400" dirty="0"/>
          </a:p>
          <a:p>
            <a:pPr lvl="1"/>
            <a:r>
              <a:rPr lang="en-US" sz="4400" dirty="0"/>
              <a:t>P(</a:t>
            </a:r>
            <a:r>
              <a:rPr lang="en-US" sz="4400" dirty="0" err="1"/>
              <a:t>z</a:t>
            </a:r>
            <a:r>
              <a:rPr lang="en-US" sz="4400" baseline="-25000" dirty="0" err="1"/>
              <a:t>k</a:t>
            </a:r>
            <a:r>
              <a:rPr lang="en-US" sz="4400" dirty="0" err="1"/>
              <a:t>|x</a:t>
            </a:r>
            <a:r>
              <a:rPr lang="en-US" sz="4400" baseline="-25000" dirty="0" err="1"/>
              <a:t>k</a:t>
            </a:r>
            <a:r>
              <a:rPr lang="en-US" sz="4400" dirty="0"/>
              <a:t>, m)  (observation model)</a:t>
            </a:r>
          </a:p>
          <a:p>
            <a:pPr lvl="1"/>
            <a:r>
              <a:rPr lang="en-US" sz="4400" dirty="0"/>
              <a:t>P(x</a:t>
            </a:r>
            <a:r>
              <a:rPr lang="en-US" sz="4400" baseline="-25000" dirty="0"/>
              <a:t>k</a:t>
            </a:r>
            <a:r>
              <a:rPr lang="en-US" sz="4400" dirty="0"/>
              <a:t>|x</a:t>
            </a:r>
            <a:r>
              <a:rPr lang="en-US" sz="4400" baseline="-25000" dirty="0"/>
              <a:t>k−1</a:t>
            </a:r>
            <a:r>
              <a:rPr lang="en-US" sz="4400" dirty="0"/>
              <a:t>, </a:t>
            </a:r>
            <a:r>
              <a:rPr lang="en-US" sz="4400" dirty="0" err="1"/>
              <a:t>u</a:t>
            </a:r>
            <a:r>
              <a:rPr lang="en-US" sz="4400" baseline="-25000" dirty="0" err="1"/>
              <a:t>k</a:t>
            </a:r>
            <a:r>
              <a:rPr lang="en-US" sz="4400" dirty="0"/>
              <a:t>)  (motion model)</a:t>
            </a:r>
            <a:endParaRPr lang="en-US" sz="4400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8" y="1210916"/>
            <a:ext cx="6251430" cy="854680"/>
            <a:chOff x="1119188" y="1668116"/>
            <a:chExt cx="6251430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8" y="1668116"/>
              <a:ext cx="62514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2 - Θέση περιεχομένου">
            <a:extLst>
              <a:ext uri="{FF2B5EF4-FFF2-40B4-BE49-F238E27FC236}">
                <a16:creationId xmlns:a16="http://schemas.microsoft.com/office/drawing/2014/main" id="{FAF87394-BC58-2D41-E020-4535111D1AE3}"/>
              </a:ext>
            </a:extLst>
          </p:cNvPr>
          <p:cNvSpPr txBox="1">
            <a:spLocks/>
          </p:cNvSpPr>
          <p:nvPr/>
        </p:nvSpPr>
        <p:spPr>
          <a:xfrm>
            <a:off x="3449782" y="3826539"/>
            <a:ext cx="16484138" cy="674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4400" dirty="0"/>
              <a:t>P(</a:t>
            </a:r>
            <a:r>
              <a:rPr lang="en-US" altLang="ko-KR" sz="4400" dirty="0" err="1"/>
              <a:t>z</a:t>
            </a:r>
            <a:r>
              <a:rPr lang="en-US" altLang="ko-KR" sz="4400" baseline="-25000" dirty="0" err="1"/>
              <a:t>k</a:t>
            </a:r>
            <a:r>
              <a:rPr lang="en-US" altLang="ko-KR" sz="4400" dirty="0" err="1"/>
              <a:t>|x</a:t>
            </a:r>
            <a:r>
              <a:rPr lang="en-US" altLang="ko-KR" sz="4400" baseline="-25000" dirty="0" err="1"/>
              <a:t>k</a:t>
            </a:r>
            <a:r>
              <a:rPr lang="en-US" altLang="ko-KR" sz="4400" dirty="0"/>
              <a:t>, m,</a:t>
            </a:r>
            <a:r>
              <a:rPr lang="en-US" altLang="ko-KR" sz="4400" b="1" dirty="0"/>
              <a:t> Z</a:t>
            </a:r>
            <a:r>
              <a:rPr lang="en-US" altLang="ko-KR" sz="4400" b="1" baseline="-25000" dirty="0"/>
              <a:t>0:k</a:t>
            </a:r>
            <a:r>
              <a:rPr lang="en-US" altLang="ko-KR" sz="4400" b="1" dirty="0"/>
              <a:t>, U</a:t>
            </a:r>
            <a:r>
              <a:rPr lang="en-US" altLang="ko-KR" sz="4400" b="1" baseline="-25000" dirty="0"/>
              <a:t>0:k</a:t>
            </a:r>
            <a:r>
              <a:rPr lang="en-US" altLang="ko-KR" sz="4400" b="1" dirty="0"/>
              <a:t>, x</a:t>
            </a:r>
            <a:r>
              <a:rPr lang="en-US" altLang="ko-KR" sz="4400" b="1" baseline="-25000" dirty="0"/>
              <a:t>0</a:t>
            </a:r>
            <a:r>
              <a:rPr lang="en-US" altLang="ko-KR" sz="4400" dirty="0"/>
              <a:t>) </a:t>
            </a:r>
            <a:r>
              <a:rPr lang="en-US" sz="4400" dirty="0"/>
              <a:t>=P(</a:t>
            </a:r>
            <a:r>
              <a:rPr lang="en-US" sz="4400" dirty="0" err="1"/>
              <a:t>z</a:t>
            </a:r>
            <a:r>
              <a:rPr lang="en-US" sz="4400" baseline="-25000" dirty="0" err="1"/>
              <a:t>k</a:t>
            </a:r>
            <a:r>
              <a:rPr lang="en-US" sz="4400" dirty="0" err="1"/>
              <a:t>|x</a:t>
            </a:r>
            <a:r>
              <a:rPr lang="en-US" sz="4400" baseline="-25000" dirty="0" err="1"/>
              <a:t>k</a:t>
            </a:r>
            <a:r>
              <a:rPr lang="en-US" sz="4400" dirty="0"/>
              <a:t>, m) (</a:t>
            </a:r>
            <a:r>
              <a:rPr lang="en-US" sz="4400" dirty="0" err="1"/>
              <a:t>markov</a:t>
            </a:r>
            <a:r>
              <a:rPr lang="ko-KR" altLang="en-US" sz="4400" dirty="0"/>
              <a:t> </a:t>
            </a:r>
            <a:r>
              <a:rPr lang="en-US" altLang="ko-KR" sz="4400" dirty="0"/>
              <a:t>assumption)</a:t>
            </a:r>
          </a:p>
          <a:p>
            <a:pPr lvl="1"/>
            <a:r>
              <a:rPr lang="en-US" altLang="ko-KR" dirty="0" err="1"/>
              <a:t>Obsevation</a:t>
            </a:r>
            <a:r>
              <a:rPr lang="en-US" altLang="ko-KR" dirty="0"/>
              <a:t> model:</a:t>
            </a:r>
            <a:r>
              <a:rPr lang="ko-KR" altLang="en-US" dirty="0"/>
              <a:t>현재 위치와 </a:t>
            </a:r>
            <a:r>
              <a:rPr lang="en-US" altLang="ko-KR" dirty="0"/>
              <a:t>landmark</a:t>
            </a:r>
            <a:r>
              <a:rPr lang="ko-KR" altLang="en-US" dirty="0"/>
              <a:t>에 따라 </a:t>
            </a:r>
            <a:r>
              <a:rPr lang="en-US" altLang="ko-KR" dirty="0"/>
              <a:t>observe </a:t>
            </a:r>
            <a:r>
              <a:rPr lang="ko-KR" altLang="en-US" dirty="0"/>
              <a:t>값을 판단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en-US" dirty="0"/>
              <a:t>Observation model</a:t>
            </a:r>
            <a:r>
              <a:rPr lang="ko-KR" altLang="en-US" dirty="0"/>
              <a:t>에 </a:t>
            </a:r>
            <a:r>
              <a:rPr lang="en-US" altLang="ko-KR" dirty="0"/>
              <a:t>bayes theorem</a:t>
            </a:r>
            <a:r>
              <a:rPr lang="ko-KR" altLang="en-US" dirty="0"/>
              <a:t>을 적용하여 </a:t>
            </a:r>
            <a:r>
              <a:rPr lang="en-US" altLang="ko-KR" dirty="0"/>
              <a:t>prediction</a:t>
            </a:r>
            <a:r>
              <a:rPr lang="ko-KR" altLang="en-US" dirty="0"/>
              <a:t>을 담당하는 </a:t>
            </a:r>
            <a:r>
              <a:rPr lang="en-US" altLang="ko-KR" dirty="0"/>
              <a:t>Time-update</a:t>
            </a:r>
            <a:r>
              <a:rPr lang="ko-KR" altLang="en-US" dirty="0"/>
              <a:t>를 유도 할 수 있다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199176B3-F9A4-408C-C841-2D124FF8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48493" y="8130907"/>
            <a:ext cx="8299706" cy="1207646"/>
          </a:xfrm>
          <a:prstGeom prst="rect">
            <a:avLst/>
          </a:prstGeom>
          <a:noFill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BB33B5CB-DAA3-9F6D-60E7-81DE49646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71803" y="8376206"/>
            <a:ext cx="6962117" cy="694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5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8" y="1210916"/>
            <a:ext cx="6251430" cy="854680"/>
            <a:chOff x="1119188" y="1668116"/>
            <a:chExt cx="6251430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8" y="1668116"/>
              <a:ext cx="62514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2 - Θέση περιεχομένου">
            <a:extLst>
              <a:ext uri="{FF2B5EF4-FFF2-40B4-BE49-F238E27FC236}">
                <a16:creationId xmlns:a16="http://schemas.microsoft.com/office/drawing/2014/main" id="{FAF87394-BC58-2D41-E020-4535111D1AE3}"/>
              </a:ext>
            </a:extLst>
          </p:cNvPr>
          <p:cNvSpPr txBox="1">
            <a:spLocks/>
          </p:cNvSpPr>
          <p:nvPr/>
        </p:nvSpPr>
        <p:spPr>
          <a:xfrm>
            <a:off x="3449782" y="3826539"/>
            <a:ext cx="16484138" cy="674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4400" dirty="0"/>
              <a:t>P(</a:t>
            </a:r>
            <a:r>
              <a:rPr lang="en-US" altLang="ko-KR" sz="4400" dirty="0" err="1"/>
              <a:t>x</a:t>
            </a:r>
            <a:r>
              <a:rPr lang="en-US" altLang="ko-KR" sz="4400" baseline="-25000" dirty="0" err="1"/>
              <a:t>k</a:t>
            </a:r>
            <a:r>
              <a:rPr lang="en-US" altLang="ko-KR" sz="4400" dirty="0"/>
              <a:t>|</a:t>
            </a:r>
            <a:r>
              <a:rPr lang="en-US" altLang="ko-KR" sz="4400" b="1" dirty="0"/>
              <a:t> </a:t>
            </a:r>
            <a:r>
              <a:rPr lang="en-US" altLang="ko-KR" sz="4400" dirty="0"/>
              <a:t>x</a:t>
            </a:r>
            <a:r>
              <a:rPr lang="en-US" altLang="ko-KR" sz="4400" baseline="-25000" dirty="0"/>
              <a:t>k−1</a:t>
            </a:r>
            <a:r>
              <a:rPr lang="en-US" altLang="ko-KR" sz="4400" dirty="0"/>
              <a:t>, u</a:t>
            </a:r>
            <a:r>
              <a:rPr lang="en-US" altLang="ko-KR" sz="4400" baseline="-25000" dirty="0"/>
              <a:t>k</a:t>
            </a:r>
            <a:r>
              <a:rPr lang="en-US" altLang="ko-KR" sz="4400" b="1" dirty="0"/>
              <a:t>,Z</a:t>
            </a:r>
            <a:r>
              <a:rPr lang="en-US" altLang="ko-KR" sz="4400" b="1" baseline="-25000" dirty="0"/>
              <a:t>0:k</a:t>
            </a:r>
            <a:r>
              <a:rPr lang="en-US" altLang="ko-KR" sz="4400" b="1" dirty="0"/>
              <a:t>, U</a:t>
            </a:r>
            <a:r>
              <a:rPr lang="en-US" altLang="ko-KR" sz="4400" b="1" baseline="-25000" dirty="0"/>
              <a:t>0:k</a:t>
            </a:r>
            <a:r>
              <a:rPr lang="en-US" altLang="ko-KR" sz="4400" b="1" dirty="0"/>
              <a:t>, x</a:t>
            </a:r>
            <a:r>
              <a:rPr lang="en-US" altLang="ko-KR" sz="4400" b="1" baseline="-25000" dirty="0"/>
              <a:t>0</a:t>
            </a:r>
            <a:r>
              <a:rPr lang="en-US" altLang="ko-KR" sz="4400" dirty="0"/>
              <a:t>) </a:t>
            </a:r>
            <a:r>
              <a:rPr lang="en-US" sz="4400" dirty="0"/>
              <a:t>=</a:t>
            </a:r>
            <a:r>
              <a:rPr lang="en-US" altLang="ko-KR" sz="4400" dirty="0"/>
              <a:t> P(x</a:t>
            </a:r>
            <a:r>
              <a:rPr lang="en-US" altLang="ko-KR" sz="4400" baseline="-25000" dirty="0"/>
              <a:t>k</a:t>
            </a:r>
            <a:r>
              <a:rPr lang="en-US" altLang="ko-KR" sz="4400" dirty="0"/>
              <a:t>|x</a:t>
            </a:r>
            <a:r>
              <a:rPr lang="en-US" altLang="ko-KR" sz="4400" baseline="-25000" dirty="0"/>
              <a:t>k−1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u</a:t>
            </a:r>
            <a:r>
              <a:rPr lang="en-US" altLang="ko-KR" sz="4400" baseline="-25000" dirty="0" err="1"/>
              <a:t>k</a:t>
            </a:r>
            <a:r>
              <a:rPr lang="en-US" altLang="ko-KR" sz="4400" dirty="0"/>
              <a:t>) </a:t>
            </a:r>
            <a:r>
              <a:rPr lang="en-US" sz="4400" dirty="0"/>
              <a:t>(</a:t>
            </a:r>
            <a:r>
              <a:rPr lang="en-US" sz="4400" dirty="0" err="1"/>
              <a:t>markov</a:t>
            </a:r>
            <a:r>
              <a:rPr lang="ko-KR" altLang="en-US" sz="4400" dirty="0"/>
              <a:t> </a:t>
            </a:r>
            <a:r>
              <a:rPr lang="en-US" altLang="ko-KR" sz="4400" dirty="0"/>
              <a:t>assumption)</a:t>
            </a:r>
          </a:p>
          <a:p>
            <a:pPr lvl="1"/>
            <a:r>
              <a:rPr lang="en-US" altLang="ko-KR" dirty="0"/>
              <a:t>motion model:</a:t>
            </a:r>
            <a:r>
              <a:rPr lang="ko-KR" altLang="en-US" dirty="0"/>
              <a:t>지난 위치와 제어를 통해 현재 위치를 계산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en-US" dirty="0"/>
              <a:t>Correction</a:t>
            </a:r>
            <a:r>
              <a:rPr lang="ko-KR" altLang="en-US" dirty="0"/>
              <a:t>을 담당하는 </a:t>
            </a:r>
            <a:r>
              <a:rPr lang="en-US" altLang="ko-KR" dirty="0"/>
              <a:t>measurement update</a:t>
            </a:r>
            <a:r>
              <a:rPr lang="ko-KR" altLang="en-US" dirty="0"/>
              <a:t>를 유도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E3B9CE0B-046D-5BBF-E02E-BC262706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3554" y="7218757"/>
            <a:ext cx="7055389" cy="855200"/>
          </a:xfrm>
          <a:prstGeom prst="rect">
            <a:avLst/>
          </a:prstGeom>
          <a:noFill/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EBA1A8E0-9BDD-6657-3312-9840DAF4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741" y="7198469"/>
            <a:ext cx="7820294" cy="1429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27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8" y="1210916"/>
            <a:ext cx="6251430" cy="854680"/>
            <a:chOff x="1119188" y="1668116"/>
            <a:chExt cx="6251430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8" y="1668116"/>
              <a:ext cx="62514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2 - Θέση περιεχομένου">
            <a:extLst>
              <a:ext uri="{FF2B5EF4-FFF2-40B4-BE49-F238E27FC236}">
                <a16:creationId xmlns:a16="http://schemas.microsoft.com/office/drawing/2014/main" id="{FAF87394-BC58-2D41-E020-4535111D1AE3}"/>
              </a:ext>
            </a:extLst>
          </p:cNvPr>
          <p:cNvSpPr txBox="1">
            <a:spLocks/>
          </p:cNvSpPr>
          <p:nvPr/>
        </p:nvSpPr>
        <p:spPr>
          <a:xfrm>
            <a:off x="3449782" y="3826539"/>
            <a:ext cx="16484138" cy="674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4400" dirty="0"/>
              <a:t>P(</a:t>
            </a:r>
            <a:r>
              <a:rPr lang="en-US" altLang="ko-KR" sz="4400" dirty="0" err="1"/>
              <a:t>x</a:t>
            </a:r>
            <a:r>
              <a:rPr lang="en-US" altLang="ko-KR" sz="4400" baseline="-25000" dirty="0" err="1"/>
              <a:t>k</a:t>
            </a:r>
            <a:r>
              <a:rPr lang="en-US" altLang="ko-KR" sz="4400" dirty="0"/>
              <a:t>|</a:t>
            </a:r>
            <a:r>
              <a:rPr lang="en-US" altLang="ko-KR" sz="4400" b="1" dirty="0"/>
              <a:t> </a:t>
            </a:r>
            <a:r>
              <a:rPr lang="en-US" altLang="ko-KR" sz="4400" dirty="0"/>
              <a:t>x</a:t>
            </a:r>
            <a:r>
              <a:rPr lang="en-US" altLang="ko-KR" sz="4400" baseline="-25000" dirty="0"/>
              <a:t>k−1</a:t>
            </a:r>
            <a:r>
              <a:rPr lang="en-US" altLang="ko-KR" sz="4400" dirty="0"/>
              <a:t>, u</a:t>
            </a:r>
            <a:r>
              <a:rPr lang="en-US" altLang="ko-KR" sz="4400" baseline="-25000" dirty="0"/>
              <a:t>k</a:t>
            </a:r>
            <a:r>
              <a:rPr lang="en-US" altLang="ko-KR" sz="4400" b="1" dirty="0"/>
              <a:t>,Z</a:t>
            </a:r>
            <a:r>
              <a:rPr lang="en-US" altLang="ko-KR" sz="4400" b="1" baseline="-25000" dirty="0"/>
              <a:t>0:k</a:t>
            </a:r>
            <a:r>
              <a:rPr lang="en-US" altLang="ko-KR" sz="4400" b="1" dirty="0"/>
              <a:t>, U</a:t>
            </a:r>
            <a:r>
              <a:rPr lang="en-US" altLang="ko-KR" sz="4400" b="1" baseline="-25000" dirty="0"/>
              <a:t>0:k</a:t>
            </a:r>
            <a:r>
              <a:rPr lang="en-US" altLang="ko-KR" sz="4400" b="1" dirty="0"/>
              <a:t>, x</a:t>
            </a:r>
            <a:r>
              <a:rPr lang="en-US" altLang="ko-KR" sz="4400" b="1" baseline="-25000" dirty="0"/>
              <a:t>0</a:t>
            </a:r>
            <a:r>
              <a:rPr lang="en-US" altLang="ko-KR" sz="4400" dirty="0"/>
              <a:t>) </a:t>
            </a:r>
            <a:r>
              <a:rPr lang="en-US" sz="4400" dirty="0"/>
              <a:t>=</a:t>
            </a:r>
            <a:r>
              <a:rPr lang="en-US" altLang="ko-KR" sz="4400" dirty="0"/>
              <a:t> P(x</a:t>
            </a:r>
            <a:r>
              <a:rPr lang="en-US" altLang="ko-KR" sz="4400" baseline="-25000" dirty="0"/>
              <a:t>k</a:t>
            </a:r>
            <a:r>
              <a:rPr lang="en-US" altLang="ko-KR" sz="4400" dirty="0"/>
              <a:t>|x</a:t>
            </a:r>
            <a:r>
              <a:rPr lang="en-US" altLang="ko-KR" sz="4400" baseline="-25000" dirty="0"/>
              <a:t>k−1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u</a:t>
            </a:r>
            <a:r>
              <a:rPr lang="en-US" altLang="ko-KR" sz="4400" baseline="-25000" dirty="0" err="1"/>
              <a:t>k</a:t>
            </a:r>
            <a:r>
              <a:rPr lang="en-US" altLang="ko-KR" sz="4400" dirty="0"/>
              <a:t>) </a:t>
            </a:r>
            <a:r>
              <a:rPr lang="en-US" sz="4400" dirty="0"/>
              <a:t>(</a:t>
            </a:r>
            <a:r>
              <a:rPr lang="en-US" sz="4400" dirty="0" err="1"/>
              <a:t>markov</a:t>
            </a:r>
            <a:r>
              <a:rPr lang="ko-KR" altLang="en-US" sz="4400" dirty="0"/>
              <a:t> </a:t>
            </a:r>
            <a:r>
              <a:rPr lang="en-US" altLang="ko-KR" sz="4400" dirty="0"/>
              <a:t>assumption)</a:t>
            </a:r>
          </a:p>
          <a:p>
            <a:pPr lvl="1"/>
            <a:r>
              <a:rPr lang="en-US" altLang="ko-KR" dirty="0"/>
              <a:t>motion model:</a:t>
            </a:r>
            <a:r>
              <a:rPr lang="ko-KR" altLang="en-US" dirty="0"/>
              <a:t>지난 위치와 제어를 통해 현재 위치를 계산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en-US" dirty="0"/>
              <a:t>Correction</a:t>
            </a:r>
            <a:r>
              <a:rPr lang="ko-KR" altLang="en-US" dirty="0"/>
              <a:t>을 담당하는 </a:t>
            </a:r>
            <a:r>
              <a:rPr lang="en-US" altLang="ko-KR" dirty="0"/>
              <a:t>measurement update</a:t>
            </a:r>
            <a:r>
              <a:rPr lang="ko-KR" altLang="en-US" dirty="0"/>
              <a:t>를 유도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E3B9CE0B-046D-5BBF-E02E-BC262706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3554" y="7218757"/>
            <a:ext cx="7055389" cy="855200"/>
          </a:xfrm>
          <a:prstGeom prst="rect">
            <a:avLst/>
          </a:prstGeom>
          <a:noFill/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EBA1A8E0-9BDD-6657-3312-9840DAF4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741" y="7198469"/>
            <a:ext cx="7820294" cy="1429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1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8" y="1210916"/>
            <a:ext cx="6251430" cy="854680"/>
            <a:chOff x="1119188" y="1668116"/>
            <a:chExt cx="6251430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8" y="1668116"/>
              <a:ext cx="62514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2 - Θέση περιεχομένου">
            <a:extLst>
              <a:ext uri="{FF2B5EF4-FFF2-40B4-BE49-F238E27FC236}">
                <a16:creationId xmlns:a16="http://schemas.microsoft.com/office/drawing/2014/main" id="{FAF87394-BC58-2D41-E020-4535111D1AE3}"/>
              </a:ext>
            </a:extLst>
          </p:cNvPr>
          <p:cNvSpPr txBox="1">
            <a:spLocks/>
          </p:cNvSpPr>
          <p:nvPr/>
        </p:nvSpPr>
        <p:spPr>
          <a:xfrm>
            <a:off x="3449782" y="3826539"/>
            <a:ext cx="16484138" cy="674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우리는 </a:t>
            </a:r>
            <a:r>
              <a:rPr lang="en-US" altLang="ko-KR" dirty="0"/>
              <a:t>map</a:t>
            </a:r>
            <a:r>
              <a:rPr lang="ko-KR" altLang="en-US" dirty="0"/>
              <a:t>이 있다고 가정할 시 현재 위치를 계산할 수 있다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또 우리는 현재 위치를 안다고 가정할 시 </a:t>
            </a:r>
            <a:r>
              <a:rPr lang="en-US" altLang="ko-KR" dirty="0"/>
              <a:t>map</a:t>
            </a:r>
            <a:r>
              <a:rPr lang="ko-KR" altLang="en-US" dirty="0"/>
              <a:t>을 구할 수 있다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동시에 완벽하게 구할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21">
            <a:extLst>
              <a:ext uri="{FF2B5EF4-FFF2-40B4-BE49-F238E27FC236}">
                <a16:creationId xmlns:a16="http://schemas.microsoft.com/office/drawing/2014/main" id="{3663430A-0301-19CA-CB6F-03E73723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98961" y="4834454"/>
            <a:ext cx="4353714" cy="749922"/>
          </a:xfrm>
          <a:prstGeom prst="rect">
            <a:avLst/>
          </a:prstGeom>
          <a:noFill/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4A9C985-AA10-F309-2325-57D5A7B0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98961" y="7266937"/>
            <a:ext cx="4353714" cy="864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40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10319126" cy="854680"/>
            <a:chOff x="1119187" y="1668116"/>
            <a:chExt cx="10319126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1031912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Structure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of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of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2 - Θέση περιεχομένου">
            <a:extLst>
              <a:ext uri="{FF2B5EF4-FFF2-40B4-BE49-F238E27FC236}">
                <a16:creationId xmlns:a16="http://schemas.microsoft.com/office/drawing/2014/main" id="{402CA72F-E531-EF22-0A1A-E4CD7425CED5}"/>
              </a:ext>
            </a:extLst>
          </p:cNvPr>
          <p:cNvSpPr txBox="1">
            <a:spLocks/>
          </p:cNvSpPr>
          <p:nvPr/>
        </p:nvSpPr>
        <p:spPr>
          <a:xfrm>
            <a:off x="4015047" y="3820464"/>
            <a:ext cx="15336982" cy="681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ko-KR" altLang="en-US" dirty="0"/>
              <a:t>랜드마크 위치는 매우 연관되어 있다</a:t>
            </a:r>
            <a:r>
              <a:rPr lang="en-US" altLang="ko-KR" dirty="0"/>
              <a:t>.</a:t>
            </a:r>
            <a:r>
              <a:rPr lang="ko-KR" altLang="en-US" dirty="0"/>
              <a:t>절대적 위치를 모르더라도</a:t>
            </a:r>
            <a:r>
              <a:rPr lang="en-US" altLang="ko-KR" dirty="0"/>
              <a:t> </a:t>
            </a:r>
            <a:r>
              <a:rPr lang="ko-KR" altLang="en-US" dirty="0"/>
              <a:t>우리는 랜드마크 사이의 관계가 매우 정확하다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관측은 반복 하다 보면 연관성은 더 증가된다</a:t>
            </a:r>
            <a:r>
              <a:rPr lang="en-US" altLang="ko-KR" dirty="0"/>
              <a:t>. </a:t>
            </a:r>
            <a:r>
              <a:rPr lang="ko-KR" altLang="en-US" dirty="0"/>
              <a:t>그렇게 되면 랜드마크들의 상대적인 위치를 더욱 더 정확하게 측정할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dirty="0"/>
          </a:p>
          <a:p>
            <a:r>
              <a:rPr lang="en-US" dirty="0"/>
              <a:t>	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4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10319126" cy="854680"/>
            <a:chOff x="1119187" y="1668116"/>
            <a:chExt cx="10319126" cy="854680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1031912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Structure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of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probabilistic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of</a:t>
              </a:r>
              <a:r>
                <a: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 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C:\Users\Mariosx\Desktop\5603775057049.png">
            <a:extLst>
              <a:ext uri="{FF2B5EF4-FFF2-40B4-BE49-F238E27FC236}">
                <a16:creationId xmlns:a16="http://schemas.microsoft.com/office/drawing/2014/main" id="{E1E2863C-C625-1429-B3C3-DB9CFCD6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5184" y="3850046"/>
            <a:ext cx="8532227" cy="7220273"/>
          </a:xfrm>
          <a:prstGeom prst="rect">
            <a:avLst/>
          </a:prstGeom>
          <a:noFill/>
        </p:spPr>
      </p:pic>
      <p:pic>
        <p:nvPicPr>
          <p:cNvPr id="14" name="Picture 3" descr="C:\Users\Mariosx\Desktop\56037ce41a1d3.png">
            <a:extLst>
              <a:ext uri="{FF2B5EF4-FFF2-40B4-BE49-F238E27FC236}">
                <a16:creationId xmlns:a16="http://schemas.microsoft.com/office/drawing/2014/main" id="{57761C6C-2504-9245-F980-7F8E6202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72799" y="3911427"/>
            <a:ext cx="9725891" cy="7109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85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EKF-SLAM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2 - Θέση περιεχομένου">
            <a:extLst>
              <a:ext uri="{FF2B5EF4-FFF2-40B4-BE49-F238E27FC236}">
                <a16:creationId xmlns:a16="http://schemas.microsoft.com/office/drawing/2014/main" id="{124AE07F-CBEB-43CE-C8DF-9550FACFF6E8}"/>
              </a:ext>
            </a:extLst>
          </p:cNvPr>
          <p:cNvSpPr txBox="1">
            <a:spLocks/>
          </p:cNvSpPr>
          <p:nvPr/>
        </p:nvSpPr>
        <p:spPr>
          <a:xfrm>
            <a:off x="2258566" y="2991894"/>
            <a:ext cx="17376095" cy="951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로봇의 </a:t>
            </a:r>
            <a:r>
              <a:rPr lang="en-US" altLang="ko-KR" sz="4000" dirty="0"/>
              <a:t>motion model</a:t>
            </a:r>
            <a:r>
              <a:rPr lang="ko-KR" altLang="en-US" sz="4000" dirty="0"/>
              <a:t>을 표현</a:t>
            </a:r>
            <a:r>
              <a:rPr lang="en-US" sz="4000" dirty="0"/>
              <a:t>: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Observation update: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>
              <a:solidFill>
                <a:srgbClr val="FF0000"/>
              </a:solidFill>
            </a:endParaRPr>
          </a:p>
          <a:p>
            <a:endParaRPr lang="el-GR" sz="2000" dirty="0"/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A3F89F33-11E4-D7A6-F03E-34AF250A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34242" y="2850649"/>
            <a:ext cx="10699183" cy="1176258"/>
          </a:xfrm>
          <a:prstGeom prst="rect">
            <a:avLst/>
          </a:prstGeom>
          <a:noFill/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EE9CCA60-C86C-7CC1-2F4D-AEE185E6A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9420" y="4372667"/>
            <a:ext cx="10253083" cy="1166059"/>
          </a:xfrm>
          <a:prstGeom prst="rect">
            <a:avLst/>
          </a:prstGeom>
          <a:noFill/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C621E9A5-7FDD-5FB4-BE8C-3467B5D7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9419" y="5999356"/>
            <a:ext cx="8138619" cy="920144"/>
          </a:xfrm>
          <a:prstGeom prst="rect">
            <a:avLst/>
          </a:prstGeom>
          <a:noFill/>
        </p:spPr>
      </p:pic>
      <p:pic>
        <p:nvPicPr>
          <p:cNvPr id="23" name="Picture 17">
            <a:extLst>
              <a:ext uri="{FF2B5EF4-FFF2-40B4-BE49-F238E27FC236}">
                <a16:creationId xmlns:a16="http://schemas.microsoft.com/office/drawing/2014/main" id="{17EEA806-F6AD-76FF-EA23-C981AB90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2565" y="8216383"/>
            <a:ext cx="6473870" cy="920144"/>
          </a:xfrm>
          <a:prstGeom prst="rect">
            <a:avLst/>
          </a:prstGeom>
          <a:noFill/>
        </p:spPr>
      </p:pic>
      <p:pic>
        <p:nvPicPr>
          <p:cNvPr id="24" name="Picture 20">
            <a:extLst>
              <a:ext uri="{FF2B5EF4-FFF2-40B4-BE49-F238E27FC236}">
                <a16:creationId xmlns:a16="http://schemas.microsoft.com/office/drawing/2014/main" id="{FFAE8555-D379-9524-6A27-4F0A0D736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08242" y="8082004"/>
            <a:ext cx="6505382" cy="1166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912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EKF-SLAM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2 - Θέση περιεχομένου">
            <a:extLst>
              <a:ext uri="{FF2B5EF4-FFF2-40B4-BE49-F238E27FC236}">
                <a16:creationId xmlns:a16="http://schemas.microsoft.com/office/drawing/2014/main" id="{124AE07F-CBEB-43CE-C8DF-9550FACFF6E8}"/>
              </a:ext>
            </a:extLst>
          </p:cNvPr>
          <p:cNvSpPr txBox="1">
            <a:spLocks/>
          </p:cNvSpPr>
          <p:nvPr/>
        </p:nvSpPr>
        <p:spPr>
          <a:xfrm>
            <a:off x="2258566" y="2991894"/>
            <a:ext cx="17376095" cy="951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Time-update(prediction):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Observation update:</a:t>
            </a:r>
          </a:p>
          <a:p>
            <a:pPr algn="l"/>
            <a:endParaRPr lang="en-US" sz="4000" dirty="0"/>
          </a:p>
          <a:p>
            <a:pPr algn="l"/>
            <a:r>
              <a:rPr lang="ko-KR" altLang="en-US" sz="4000" dirty="0"/>
              <a:t>평균</a:t>
            </a:r>
            <a:r>
              <a:rPr lang="en-US" sz="4000" dirty="0"/>
              <a:t>: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covariance: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>
              <a:solidFill>
                <a:srgbClr val="FF0000"/>
              </a:solidFill>
            </a:endParaRPr>
          </a:p>
          <a:p>
            <a:endParaRPr lang="el-GR" sz="2000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E040C925-CC67-0FF4-3A88-64586374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0083" y="4520249"/>
            <a:ext cx="7673060" cy="1005612"/>
          </a:xfrm>
          <a:prstGeom prst="rect">
            <a:avLst/>
          </a:prstGeom>
          <a:noFill/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8A8DEBAD-4605-2375-7BF2-E204A671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5150" y="5812430"/>
            <a:ext cx="4496590" cy="1413214"/>
          </a:xfrm>
          <a:prstGeom prst="rect">
            <a:avLst/>
          </a:prstGeom>
          <a:noFill/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2DF19C99-B9CB-A205-0504-42CB110B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6407" y="7445441"/>
            <a:ext cx="12696096" cy="1587012"/>
          </a:xfrm>
          <a:prstGeom prst="rect">
            <a:avLst/>
          </a:prstGeom>
          <a:noFill/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0EFE7BC5-3E84-376F-E4BA-C4AA5E81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6496" y="2952020"/>
            <a:ext cx="5057775" cy="676275"/>
          </a:xfrm>
          <a:prstGeom prst="rect">
            <a:avLst/>
          </a:prstGeom>
          <a:noFill/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652C0BDC-1129-5BD0-A479-AFC3E56D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6496" y="3734640"/>
            <a:ext cx="6156684" cy="694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0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EKF-SLAM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23" name="2 - Θέση περιεχομένου">
            <a:extLst>
              <a:ext uri="{FF2B5EF4-FFF2-40B4-BE49-F238E27FC236}">
                <a16:creationId xmlns:a16="http://schemas.microsoft.com/office/drawing/2014/main" id="{5D16323E-FA1A-4BEE-1A58-71D01449F6E6}"/>
              </a:ext>
            </a:extLst>
          </p:cNvPr>
          <p:cNvSpPr txBox="1">
            <a:spLocks/>
          </p:cNvSpPr>
          <p:nvPr/>
        </p:nvSpPr>
        <p:spPr>
          <a:xfrm>
            <a:off x="2524943" y="2949281"/>
            <a:ext cx="7749587" cy="897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/>
              <a:t>각각의 랜드마크 분산은 로봇 위치 및 관찰의 초기 불확실성에 의해 결정된 하한을 향해 수렴합니다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관찰 업데이트 단계에서는 관찰이 수행될 때마다 모든 랜드마크와  공분산 행렬이 업데이트 되어야 합니다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랜드마크 수에 따라 계산은 </a:t>
            </a:r>
            <a:r>
              <a:rPr lang="en-US" altLang="ko-KR" sz="3600" dirty="0"/>
              <a:t>2</a:t>
            </a:r>
            <a:r>
              <a:rPr lang="ko-KR" altLang="en-US" sz="3600" dirty="0"/>
              <a:t>차적으로 늘어납니다</a:t>
            </a:r>
            <a:r>
              <a:rPr lang="en-US" altLang="ko-KR" sz="3600" dirty="0"/>
              <a:t>.</a:t>
            </a:r>
          </a:p>
          <a:p>
            <a:r>
              <a:rPr lang="en-US" sz="3600" dirty="0"/>
              <a:t>=&gt; </a:t>
            </a:r>
            <a:r>
              <a:rPr lang="ko-KR" altLang="en-US" sz="3600" dirty="0"/>
              <a:t>효율을 늘리기 위한 방안은 </a:t>
            </a:r>
            <a:r>
              <a:rPr lang="en-US" altLang="ko-KR" sz="3600" dirty="0"/>
              <a:t>PART2</a:t>
            </a:r>
            <a:r>
              <a:rPr lang="ko-KR" altLang="en-US" sz="3600" dirty="0"/>
              <a:t>에 있음</a:t>
            </a:r>
            <a:endParaRPr lang="en-US" sz="3600" dirty="0"/>
          </a:p>
          <a:p>
            <a:r>
              <a:rPr lang="en-US" sz="3600" dirty="0"/>
              <a:t>.</a:t>
            </a:r>
            <a:endParaRPr lang="el-GR" sz="3600" dirty="0"/>
          </a:p>
        </p:txBody>
      </p:sp>
      <p:pic>
        <p:nvPicPr>
          <p:cNvPr id="24" name="Picture 2" descr="C:\Users\Mariosx\Desktop\560344bf8876d.png">
            <a:extLst>
              <a:ext uri="{FF2B5EF4-FFF2-40B4-BE49-F238E27FC236}">
                <a16:creationId xmlns:a16="http://schemas.microsoft.com/office/drawing/2014/main" id="{6F9383D2-C592-98DC-1066-6292AA04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14894" y="2839857"/>
            <a:ext cx="8850380" cy="7682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70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11763374" y="4275026"/>
            <a:ext cx="116140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SLAM</a:t>
            </a:r>
          </a:p>
          <a:p>
            <a:pPr algn="ctr"/>
            <a:r>
              <a:rPr kumimoji="1" lang="en-US" altLang="ko-KR" sz="7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(simultaneous </a:t>
            </a:r>
          </a:p>
          <a:p>
            <a:pPr algn="ctr"/>
            <a:r>
              <a:rPr kumimoji="1" lang="en-US" altLang="ko-KR" sz="7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Localization and Mapping) </a:t>
            </a:r>
            <a:endParaRPr kumimoji="1" lang="ko-KR" altLang="en-US" sz="7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55988" y="8213523"/>
            <a:ext cx="3556000" cy="940247"/>
            <a:chOff x="15773400" y="8184860"/>
            <a:chExt cx="3556000" cy="940247"/>
          </a:xfrm>
        </p:grpSpPr>
        <p:sp>
          <p:nvSpPr>
            <p:cNvPr id="6" name="직사각형 5"/>
            <p:cNvSpPr/>
            <p:nvPr/>
          </p:nvSpPr>
          <p:spPr>
            <a:xfrm>
              <a:off x="15773400" y="8184860"/>
              <a:ext cx="3556000" cy="940247"/>
            </a:xfrm>
            <a:prstGeom prst="rect">
              <a:avLst/>
            </a:prstGeom>
            <a:solidFill>
              <a:srgbClr val="002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16934652" y="8377984"/>
              <a:ext cx="12715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30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rPr>
                <a:t>탁승준</a:t>
              </a:r>
              <a:endParaRPr kumimoji="1" lang="ko-KR" altLang="en-US" sz="3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</p:txBody>
        </p:sp>
      </p:grpSp>
      <p:sp>
        <p:nvSpPr>
          <p:cNvPr id="9" name="텍스트 상자 8"/>
          <p:cNvSpPr txBox="1"/>
          <p:nvPr/>
        </p:nvSpPr>
        <p:spPr>
          <a:xfrm>
            <a:off x="7025471" y="10413553"/>
            <a:ext cx="27510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Mar. 03, 2017</a:t>
            </a:r>
            <a:endParaRPr kumimoji="1" lang="ko-KR" altLang="en-US" sz="30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988" y="11168383"/>
            <a:ext cx="3448012" cy="13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EKF-SLAM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41DFD-9610-E7F9-9A99-457C34524A94}"/>
              </a:ext>
            </a:extLst>
          </p:cNvPr>
          <p:cNvSpPr txBox="1"/>
          <p:nvPr/>
        </p:nvSpPr>
        <p:spPr>
          <a:xfrm>
            <a:off x="2519681" y="3620575"/>
            <a:ext cx="182953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Some disadvantages of the method:</a:t>
            </a:r>
          </a:p>
          <a:p>
            <a:pPr lvl="1"/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EKF-SLAM 솔루션의 표준 공식은 특히 랜드마크에 대한 관측의 잘못된 연관에 취약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lvl="1"/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lvl="1"/>
            <a:r>
              <a:rPr lang="en-US" altLang="ko-KR" dirty="0"/>
              <a:t>The loop-closure problem.=&gt;</a:t>
            </a:r>
            <a:r>
              <a:rPr lang="ko-KR" altLang="en-US" dirty="0"/>
              <a:t>한 번 돌고나서 다시 랜드마크를 측정하는 것이 어렵다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association problem.=&gt;</a:t>
            </a:r>
            <a:r>
              <a:rPr lang="ko-KR" altLang="en-US" dirty="0"/>
              <a:t>랜드마크가 단순 점이 아닐 경우 연관 문제가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EKF-SLAM</a:t>
            </a:r>
            <a:r>
              <a:rPr lang="ko-KR" altLang="en-US" dirty="0"/>
              <a:t>은 </a:t>
            </a:r>
            <a:r>
              <a:rPr lang="en-US" altLang="ko-KR" dirty="0"/>
              <a:t>nonlinear</a:t>
            </a:r>
            <a:r>
              <a:rPr lang="ko-KR" altLang="en-US" dirty="0"/>
              <a:t>한 모델을 </a:t>
            </a:r>
            <a:r>
              <a:rPr lang="en-US" altLang="ko-KR" dirty="0"/>
              <a:t>linearized</a:t>
            </a:r>
            <a:r>
              <a:rPr lang="ko-KR" altLang="en-US" dirty="0"/>
              <a:t>한 것이기 때문에 </a:t>
            </a:r>
            <a:r>
              <a:rPr lang="en-US" altLang="ko-KR" dirty="0"/>
              <a:t>nonlinear</a:t>
            </a:r>
            <a:r>
              <a:rPr lang="ko-KR" altLang="en-US" dirty="0"/>
              <a:t>한 특성은 문제가 될 수도 있다</a:t>
            </a:r>
            <a:r>
              <a:rPr lang="en-US" altLang="ko-KR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B82D3A-2FAD-E0D1-DCF6-B2153C36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82413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EKF-SLAM 솔루션의 표준 공식은 특히 랜드마크에 대한 관측의 잘못된 연관에 취약합니다.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5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92B82D3A-2FAD-E0D1-DCF6-B2153C36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8140"/>
            <a:ext cx="107402" cy="2257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2 - Θέση περιεχομένου">
            <a:extLst>
              <a:ext uri="{FF2B5EF4-FFF2-40B4-BE49-F238E27FC236}">
                <a16:creationId xmlns:a16="http://schemas.microsoft.com/office/drawing/2014/main" id="{A8420976-BCE6-30A9-2DBF-D244BBC70526}"/>
              </a:ext>
            </a:extLst>
          </p:cNvPr>
          <p:cNvSpPr txBox="1">
            <a:spLocks/>
          </p:cNvSpPr>
          <p:nvPr/>
        </p:nvSpPr>
        <p:spPr>
          <a:xfrm>
            <a:off x="1437859" y="3863181"/>
            <a:ext cx="18878446" cy="718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FastSLAM</a:t>
            </a:r>
            <a:r>
              <a:rPr lang="ko-KR" altLang="en-US" dirty="0"/>
              <a:t>은  </a:t>
            </a:r>
            <a:r>
              <a:rPr lang="en-US" altLang="ko-KR" dirty="0"/>
              <a:t>nonlinear</a:t>
            </a:r>
            <a:r>
              <a:rPr lang="ko-KR" altLang="en-US" dirty="0"/>
              <a:t>하고 </a:t>
            </a:r>
            <a:r>
              <a:rPr lang="en-US" altLang="ko-KR" dirty="0"/>
              <a:t>non gaussian</a:t>
            </a:r>
            <a:r>
              <a:rPr lang="ko-KR" altLang="en-US" dirty="0"/>
              <a:t>인 </a:t>
            </a:r>
            <a:r>
              <a:rPr lang="en-US" altLang="ko-KR" dirty="0"/>
              <a:t>model</a:t>
            </a:r>
            <a:r>
              <a:rPr lang="ko-KR" altLang="en-US" dirty="0"/>
              <a:t>을 바로 나타내는 첫번째 방식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Monte Carlo Sampling, or Particle Filtering</a:t>
            </a:r>
            <a:r>
              <a:rPr lang="ko-KR" altLang="en-US" dirty="0"/>
              <a:t>에 기반하여 식을 나타냅니다</a:t>
            </a:r>
            <a:r>
              <a:rPr lang="en-US" altLang="ko-KR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EKF</a:t>
            </a:r>
            <a:r>
              <a:rPr lang="ko-KR" altLang="en-US" dirty="0"/>
              <a:t>와 마찬가지로 여전히 </a:t>
            </a:r>
            <a:r>
              <a:rPr lang="en-US" altLang="ko-KR" dirty="0"/>
              <a:t>linearize</a:t>
            </a:r>
            <a:r>
              <a:rPr lang="ko-KR" altLang="en-US" dirty="0"/>
              <a:t>를 사용하지만 훨씬 합리적인 </a:t>
            </a:r>
            <a:r>
              <a:rPr lang="en-US" altLang="ko-KR" dirty="0"/>
              <a:t>approximation.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514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7" name="2 - Θέση περιεχομένου">
            <a:extLst>
              <a:ext uri="{FF2B5EF4-FFF2-40B4-BE49-F238E27FC236}">
                <a16:creationId xmlns:a16="http://schemas.microsoft.com/office/drawing/2014/main" id="{84158CE9-F8DF-1F53-5C0C-0A12917C8376}"/>
              </a:ext>
            </a:extLst>
          </p:cNvPr>
          <p:cNvSpPr txBox="1">
            <a:spLocks/>
          </p:cNvSpPr>
          <p:nvPr/>
        </p:nvSpPr>
        <p:spPr>
          <a:xfrm>
            <a:off x="4061956" y="2890524"/>
            <a:ext cx="12897787" cy="748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ko-KR" altLang="en-US" sz="1050" dirty="0"/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조인트 SLAM 상태는 차량 구성 요소와 조건부 지도 구성 요소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로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구할 수 있습니다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.</a:t>
            </a:r>
          </a:p>
          <a:p>
            <a:r>
              <a:rPr lang="en-US" sz="3600" dirty="0"/>
              <a:t>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확률 분포는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xk가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아니라 전체 궤적 X0:k에 의존합니다.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궤적에 따라 지도 랜드마크가 독립되고 이것이 속도의 이유이기 때문입니다</a:t>
            </a:r>
            <a:endParaRPr lang="en-US" altLang="ko-KR" sz="3600" dirty="0"/>
          </a:p>
          <a:p>
            <a:endParaRPr lang="en-US" sz="2800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C955B548-0823-2391-F41F-8B8FE8C6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46281" y="4938071"/>
            <a:ext cx="7929138" cy="1323707"/>
          </a:xfrm>
          <a:prstGeom prst="rect">
            <a:avLst/>
          </a:prstGeom>
          <a:noFill/>
        </p:spPr>
      </p:pic>
      <p:pic>
        <p:nvPicPr>
          <p:cNvPr id="21" name="Picture 4" descr="C:\Users\Mariosx\Desktop\5603a7e1333ca.png">
            <a:extLst>
              <a:ext uri="{FF2B5EF4-FFF2-40B4-BE49-F238E27FC236}">
                <a16:creationId xmlns:a16="http://schemas.microsoft.com/office/drawing/2014/main" id="{B0AB7E12-33CE-3A4D-D5E0-1C92A2D87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27359" y="8578731"/>
            <a:ext cx="13366979" cy="4017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754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41DFD-9610-E7F9-9A99-457C34524A94}"/>
              </a:ext>
            </a:extLst>
          </p:cNvPr>
          <p:cNvSpPr txBox="1"/>
          <p:nvPr/>
        </p:nvSpPr>
        <p:spPr>
          <a:xfrm>
            <a:off x="2764302" y="3669393"/>
            <a:ext cx="182953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결합 분포를 나타내는 집합</a:t>
            </a:r>
            <a:r>
              <a:rPr lang="en-US" altLang="ko-KR" sz="3600" dirty="0"/>
              <a:t>:</a:t>
            </a:r>
          </a:p>
          <a:p>
            <a:endParaRPr lang="en-US" altLang="ko-KR" sz="3600" dirty="0"/>
          </a:p>
          <a:p>
            <a:r>
              <a:rPr lang="ko-KR" altLang="en-US" dirty="0"/>
              <a:t>각각의 원소들은 독립적 정규 분포로 구성된다</a:t>
            </a:r>
            <a:r>
              <a:rPr lang="en-US" altLang="ko-KR" dirty="0"/>
              <a:t>: </a:t>
            </a:r>
          </a:p>
          <a:p>
            <a:endParaRPr lang="en-US" altLang="ko-KR" sz="3600" dirty="0"/>
          </a:p>
          <a:p>
            <a:endParaRPr lang="en-US" altLang="ko-KR" dirty="0"/>
          </a:p>
          <a:p>
            <a:endParaRPr lang="en-US" altLang="ko-KR" sz="3600" dirty="0"/>
          </a:p>
          <a:p>
            <a:endParaRPr lang="en-US" altLang="ko-KR" dirty="0"/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알려진 위치의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EKF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측정 업데이트로 각 원소를 처리합니다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3600" dirty="0"/>
          </a:p>
          <a:p>
            <a:endParaRPr lang="en-US" altLang="ko-KR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7A23830-7D78-0B00-7237-EC5B4BC3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64663" y="3207132"/>
            <a:ext cx="8203860" cy="1547130"/>
          </a:xfrm>
          <a:prstGeom prst="rect">
            <a:avLst/>
          </a:prstGeom>
          <a:noFill/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10481B4D-956E-DAE9-B39E-EA96B43E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9275" y="5364905"/>
            <a:ext cx="8672673" cy="1930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734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41DFD-9610-E7F9-9A99-457C34524A94}"/>
              </a:ext>
            </a:extLst>
          </p:cNvPr>
          <p:cNvSpPr txBox="1"/>
          <p:nvPr/>
        </p:nvSpPr>
        <p:spPr>
          <a:xfrm>
            <a:off x="2519681" y="3620575"/>
            <a:ext cx="18295388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SIS:</a:t>
            </a:r>
            <a:r>
              <a:rPr lang="en-US" altLang="ko-KR" sz="3600" dirty="0"/>
              <a:t> sequential important sampling </a:t>
            </a:r>
            <a:r>
              <a:rPr lang="ko-KR" altLang="en-US" sz="3600" dirty="0"/>
              <a:t>을 이용하여 원소를 </a:t>
            </a:r>
            <a:r>
              <a:rPr lang="ko-KR" altLang="en-US" sz="3600" dirty="0" err="1"/>
              <a:t>샘플링합니다</a:t>
            </a:r>
            <a:r>
              <a:rPr lang="en-US" altLang="ko-KR" sz="3600" dirty="0"/>
              <a:t>.</a:t>
            </a:r>
          </a:p>
          <a:p>
            <a:endParaRPr lang="en-US" altLang="ko-KR" dirty="0"/>
          </a:p>
          <a:p>
            <a:endParaRPr lang="en-US" altLang="ko-KR" sz="3600" dirty="0"/>
          </a:p>
          <a:p>
            <a:endParaRPr lang="en-US" altLang="ko-KR" dirty="0"/>
          </a:p>
          <a:p>
            <a:endParaRPr lang="en-US" altLang="ko-KR" sz="3600" dirty="0"/>
          </a:p>
          <a:p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k</a:t>
            </a:r>
            <a:r>
              <a:rPr lang="ko-KR" altLang="en-US" dirty="0"/>
              <a:t> 에 따른 원소는 제안 분포에 의해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제안 분포</a:t>
            </a:r>
            <a:r>
              <a:rPr lang="en-US" altLang="ko-KR" dirty="0"/>
              <a:t>:</a:t>
            </a:r>
            <a:r>
              <a:rPr lang="ko-KR" altLang="en-US" dirty="0"/>
              <a:t>실제 분포                                      를 </a:t>
            </a:r>
            <a:r>
              <a:rPr lang="en-US" altLang="ko-KR" dirty="0"/>
              <a:t>approximate </a:t>
            </a:r>
            <a:r>
              <a:rPr lang="ko-KR" altLang="en-US" dirty="0"/>
              <a:t>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Approximation</a:t>
            </a:r>
            <a:r>
              <a:rPr lang="ko-KR" altLang="en-US" dirty="0"/>
              <a:t>하면서 얻게 되는 에러는 시간이 지나면서 증가하게 되는데 이것은 재 샘플링을 통해 해결할 수 있다</a:t>
            </a:r>
            <a:r>
              <a:rPr lang="en-US" altLang="ko-KR" dirty="0"/>
              <a:t>.SIS</a:t>
            </a:r>
            <a:r>
              <a:rPr lang="ko-KR" altLang="en-US" dirty="0"/>
              <a:t>를 활용하여 다시 </a:t>
            </a:r>
            <a:r>
              <a:rPr lang="ko-KR" altLang="en-US" dirty="0" err="1"/>
              <a:t>샘플링하면</a:t>
            </a:r>
            <a:r>
              <a:rPr lang="ko-KR" altLang="en-US" dirty="0"/>
              <a:t> 더 좋은 결과값을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A1B8AE68-B4E3-5868-06E3-E490C031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2903" y="4888761"/>
            <a:ext cx="11142789" cy="1515111"/>
          </a:xfrm>
          <a:prstGeom prst="rect">
            <a:avLst/>
          </a:prstGeom>
          <a:noFill/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B54D0AC7-EEEC-6266-A011-64F4A294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89167" y="6598026"/>
            <a:ext cx="6225902" cy="1131981"/>
          </a:xfrm>
          <a:prstGeom prst="rect">
            <a:avLst/>
          </a:prstGeom>
          <a:noFill/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7C4AD082-95D0-AC78-A613-61824B16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9018" y="7870887"/>
            <a:ext cx="3684893" cy="666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9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41DFD-9610-E7F9-9A99-457C34524A94}"/>
              </a:ext>
            </a:extLst>
          </p:cNvPr>
          <p:cNvSpPr txBox="1"/>
          <p:nvPr/>
        </p:nvSpPr>
        <p:spPr>
          <a:xfrm>
            <a:off x="2258567" y="2757278"/>
            <a:ext cx="18295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Algorithm:</a:t>
            </a:r>
          </a:p>
        </p:txBody>
      </p:sp>
      <p:sp>
        <p:nvSpPr>
          <p:cNvPr id="15" name="2 - Θέση περιεχομένου">
            <a:extLst>
              <a:ext uri="{FF2B5EF4-FFF2-40B4-BE49-F238E27FC236}">
                <a16:creationId xmlns:a16="http://schemas.microsoft.com/office/drawing/2014/main" id="{B7F520AE-F0F2-2A68-12AD-1CE49EC37DC1}"/>
              </a:ext>
            </a:extLst>
          </p:cNvPr>
          <p:cNvSpPr txBox="1">
            <a:spLocks/>
          </p:cNvSpPr>
          <p:nvPr/>
        </p:nvSpPr>
        <p:spPr>
          <a:xfrm>
            <a:off x="5260159" y="2833250"/>
            <a:ext cx="14109469" cy="96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각 입자에 대해 특정 입자 기록을 조건으로 하는 제안 분포를 계산하고 여기에서 샘플을 뽑습니다 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중요도 함수에 따른 가중치 샘플: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필요한 경우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리샘플링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수행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3200" dirty="0"/>
              <a:t> w</a:t>
            </a:r>
            <a:r>
              <a:rPr lang="en-US" altLang="ko-KR" sz="3200" baseline="30000" dirty="0"/>
              <a:t>(</a:t>
            </a:r>
            <a:r>
              <a:rPr lang="en-US" altLang="ko-KR" sz="3200" baseline="30000" dirty="0" err="1"/>
              <a:t>i</a:t>
            </a:r>
            <a:r>
              <a:rPr lang="en-US" altLang="ko-KR" sz="3200" baseline="30000" dirty="0"/>
              <a:t>)</a:t>
            </a:r>
            <a:r>
              <a:rPr lang="en-US" altLang="ko-KR" sz="3200" baseline="-25000" dirty="0"/>
              <a:t>k</a:t>
            </a:r>
            <a:r>
              <a:rPr lang="en-US" altLang="ko-KR" sz="3200" dirty="0"/>
              <a:t>=1/N(</a:t>
            </a:r>
            <a:r>
              <a:rPr lang="ko-KR" altLang="en-US" sz="3200" dirty="0"/>
              <a:t>원소를 선택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모든 원소에 </a:t>
            </a:r>
            <a:r>
              <a:rPr lang="en-US" altLang="ko-KR" sz="3200" dirty="0"/>
              <a:t>EKF</a:t>
            </a:r>
            <a:r>
              <a:rPr lang="ko-KR" altLang="en-US" sz="3200" dirty="0"/>
              <a:t>를 활용</a:t>
            </a:r>
            <a:endParaRPr lang="en-US" altLang="ko-KR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l-GR" sz="2000" dirty="0"/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B3877391-46D4-AD2C-BE94-DC7DDC28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6991" y="4169509"/>
            <a:ext cx="6993229" cy="959855"/>
          </a:xfrm>
          <a:prstGeom prst="rect">
            <a:avLst/>
          </a:prstGeom>
          <a:noFill/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4F91F8DE-1509-E71A-57D2-A96698935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94590" y="7187991"/>
            <a:ext cx="6993229" cy="1398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26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20" name="2 - Θέση περιεχομένου">
            <a:extLst>
              <a:ext uri="{FF2B5EF4-FFF2-40B4-BE49-F238E27FC236}">
                <a16:creationId xmlns:a16="http://schemas.microsoft.com/office/drawing/2014/main" id="{72C84A5B-2F7C-9C72-1504-026A46D14677}"/>
              </a:ext>
            </a:extLst>
          </p:cNvPr>
          <p:cNvSpPr txBox="1">
            <a:spLocks/>
          </p:cNvSpPr>
          <p:nvPr/>
        </p:nvSpPr>
        <p:spPr>
          <a:xfrm>
            <a:off x="457200" y="2909968"/>
            <a:ext cx="20764500" cy="8233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FastSLAM</a:t>
            </a:r>
            <a:r>
              <a:rPr lang="en-US" dirty="0"/>
              <a:t> 1.0: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FastSLAM</a:t>
            </a:r>
            <a:r>
              <a:rPr lang="en-US" dirty="0"/>
              <a:t> 2.0:</a:t>
            </a:r>
          </a:p>
          <a:p>
            <a:pPr algn="l"/>
            <a:r>
              <a:rPr lang="en-US" dirty="0"/>
              <a:t>		    </a:t>
            </a:r>
          </a:p>
          <a:p>
            <a:pPr algn="l"/>
            <a:r>
              <a:rPr lang="en-US" dirty="0"/>
              <a:t>Where:</a:t>
            </a:r>
          </a:p>
          <a:p>
            <a:pPr algn="l"/>
            <a:endParaRPr lang="en-US" dirty="0"/>
          </a:p>
          <a:p>
            <a:pPr lvl="6" algn="l"/>
            <a:endParaRPr lang="en-US" sz="4800" dirty="0"/>
          </a:p>
          <a:p>
            <a:pPr lvl="6" algn="l"/>
            <a:endParaRPr lang="en-US" sz="4800" dirty="0"/>
          </a:p>
          <a:p>
            <a:pPr lvl="6" algn="l"/>
            <a:r>
              <a:rPr lang="en-US" sz="4800" dirty="0"/>
              <a:t>Where C is a normalizing constant</a:t>
            </a:r>
            <a:endParaRPr lang="el-GR" sz="4800" dirty="0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BDDBE493-920E-0DE3-C201-81821F28A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5816" y="2748984"/>
            <a:ext cx="5973634" cy="1285026"/>
          </a:xfrm>
          <a:prstGeom prst="rect">
            <a:avLst/>
          </a:prstGeom>
          <a:noFill/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0CD07F9A-D6F4-3A2C-E80B-857E7E0A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5680" y="2666146"/>
            <a:ext cx="8390457" cy="1285025"/>
          </a:xfrm>
          <a:prstGeom prst="rect">
            <a:avLst/>
          </a:prstGeom>
          <a:noFill/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CE74113F-878E-01EA-0D51-05E1D244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3416" y="5470196"/>
            <a:ext cx="6306906" cy="1083004"/>
          </a:xfrm>
          <a:prstGeom prst="rect">
            <a:avLst/>
          </a:prstGeom>
          <a:noFill/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B41C53F1-C440-9670-7C3C-6325720D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0713" y="7374301"/>
            <a:ext cx="10831490" cy="2373787"/>
          </a:xfrm>
          <a:prstGeom prst="rect">
            <a:avLst/>
          </a:prstGeom>
          <a:noFill/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07EBC142-F024-C0F9-F466-E4069E9E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3724" y="10505416"/>
            <a:ext cx="3678176" cy="105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387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8" name="2 - Θέση περιεχομένου">
            <a:extLst>
              <a:ext uri="{FF2B5EF4-FFF2-40B4-BE49-F238E27FC236}">
                <a16:creationId xmlns:a16="http://schemas.microsoft.com/office/drawing/2014/main" id="{44C0B997-2A13-CB46-1D1E-F364189C6C5D}"/>
              </a:ext>
            </a:extLst>
          </p:cNvPr>
          <p:cNvSpPr txBox="1">
            <a:spLocks/>
          </p:cNvSpPr>
          <p:nvPr/>
        </p:nvSpPr>
        <p:spPr>
          <a:xfrm>
            <a:off x="4114006" y="3180922"/>
            <a:ext cx="15812294" cy="8668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FastSLAM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2.0은 중요도 가중치의 가능한 가장 작은 변화를 주기 때문에 제안 분포가 지역적으로 최적이라는 장점이 있습니다.</a:t>
            </a:r>
            <a:r>
              <a:rPr kumimoji="0" lang="ko-KR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6000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sz="6000" b="0" i="0" dirty="0" err="1">
                <a:solidFill>
                  <a:srgbClr val="000000"/>
                </a:solidFill>
                <a:effectLst/>
                <a:latin typeface="noto"/>
              </a:rPr>
              <a:t>FastSLAM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 1.0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과 </a:t>
            </a:r>
            <a:r>
              <a:rPr lang="en-US" altLang="ko-KR" sz="6000" b="0" i="0" dirty="0" err="1">
                <a:solidFill>
                  <a:srgbClr val="000000"/>
                </a:solidFill>
                <a:effectLst/>
                <a:latin typeface="noto"/>
              </a:rPr>
              <a:t>FastSLAM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 2.0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은 과거를 잊지 못하기 때문에 퇴화를 겪는다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sz="6000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실제로 </a:t>
            </a:r>
            <a:r>
              <a:rPr lang="en-US" altLang="ko-KR" sz="6000" b="0" i="0" dirty="0" err="1">
                <a:solidFill>
                  <a:srgbClr val="000000"/>
                </a:solidFill>
                <a:effectLst/>
                <a:latin typeface="noto"/>
              </a:rPr>
              <a:t>FastSLAM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은 매우 정확한 </a:t>
            </a:r>
            <a:r>
              <a:rPr lang="ko-KR" altLang="en-US" sz="6000" b="0" i="0" dirty="0" err="1">
                <a:solidFill>
                  <a:srgbClr val="000000"/>
                </a:solidFill>
                <a:effectLst/>
                <a:latin typeface="noto"/>
              </a:rPr>
              <a:t>맵을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 생성합니다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l-GR" sz="6000" dirty="0"/>
          </a:p>
        </p:txBody>
      </p:sp>
    </p:spTree>
    <p:extLst>
      <p:ext uri="{BB962C8B-B14F-4D97-AF65-F5344CB8AC3E}">
        <p14:creationId xmlns:p14="http://schemas.microsoft.com/office/powerpoint/2010/main" val="211964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Solution of SLAM problem 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941DFD-9610-E7F9-9A99-457C34524A94}"/>
              </a:ext>
            </a:extLst>
          </p:cNvPr>
          <p:cNvSpPr txBox="1"/>
          <p:nvPr/>
        </p:nvSpPr>
        <p:spPr>
          <a:xfrm>
            <a:off x="2258567" y="2757278"/>
            <a:ext cx="18295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Algorithm:</a:t>
            </a:r>
          </a:p>
        </p:txBody>
      </p:sp>
      <p:sp>
        <p:nvSpPr>
          <p:cNvPr id="15" name="2 - Θέση περιεχομένου">
            <a:extLst>
              <a:ext uri="{FF2B5EF4-FFF2-40B4-BE49-F238E27FC236}">
                <a16:creationId xmlns:a16="http://schemas.microsoft.com/office/drawing/2014/main" id="{B7F520AE-F0F2-2A68-12AD-1CE49EC37DC1}"/>
              </a:ext>
            </a:extLst>
          </p:cNvPr>
          <p:cNvSpPr txBox="1">
            <a:spLocks/>
          </p:cNvSpPr>
          <p:nvPr/>
        </p:nvSpPr>
        <p:spPr>
          <a:xfrm>
            <a:off x="5260159" y="2833250"/>
            <a:ext cx="14109469" cy="96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각 입자에 대해 특정 입자 기록을 조건으로 하는 제안 분포를 계산하고 여기에서 샘플을 뽑습니다 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중요도 함수에 따른 가중치 샘플: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필요한 경우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리샘플링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수행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3200" dirty="0"/>
              <a:t> w</a:t>
            </a:r>
            <a:r>
              <a:rPr lang="en-US" altLang="ko-KR" sz="3200" baseline="30000" dirty="0"/>
              <a:t>(</a:t>
            </a:r>
            <a:r>
              <a:rPr lang="en-US" altLang="ko-KR" sz="3200" baseline="30000" dirty="0" err="1"/>
              <a:t>i</a:t>
            </a:r>
            <a:r>
              <a:rPr lang="en-US" altLang="ko-KR" sz="3200" baseline="30000" dirty="0"/>
              <a:t>)</a:t>
            </a:r>
            <a:r>
              <a:rPr lang="en-US" altLang="ko-KR" sz="3200" baseline="-25000" dirty="0"/>
              <a:t>k</a:t>
            </a:r>
            <a:r>
              <a:rPr lang="en-US" altLang="ko-KR" sz="3200" dirty="0"/>
              <a:t>=1/N(</a:t>
            </a:r>
            <a:r>
              <a:rPr lang="ko-KR" altLang="en-US" sz="3200" dirty="0"/>
              <a:t>원소를 선택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모든 원소에 </a:t>
            </a:r>
            <a:r>
              <a:rPr lang="en-US" altLang="ko-KR" sz="3200" dirty="0"/>
              <a:t>EKF</a:t>
            </a:r>
            <a:r>
              <a:rPr lang="ko-KR" altLang="en-US" sz="3200" dirty="0"/>
              <a:t>를 활용</a:t>
            </a:r>
            <a:endParaRPr lang="en-US" altLang="ko-KR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l-GR" sz="2000" dirty="0"/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B3877391-46D4-AD2C-BE94-DC7DDC28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6991" y="4169509"/>
            <a:ext cx="6993229" cy="959855"/>
          </a:xfrm>
          <a:prstGeom prst="rect">
            <a:avLst/>
          </a:prstGeom>
          <a:noFill/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4F91F8DE-1509-E71A-57D2-A96698935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94590" y="7187991"/>
            <a:ext cx="6993229" cy="1398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61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119187" y="1210916"/>
            <a:ext cx="8174441" cy="1530895"/>
            <a:chOff x="1119187" y="1668116"/>
            <a:chExt cx="8174441" cy="1530895"/>
          </a:xfrm>
        </p:grpSpPr>
        <p:sp>
          <p:nvSpPr>
            <p:cNvPr id="66" name="직사각형 65"/>
            <p:cNvSpPr/>
            <p:nvPr/>
          </p:nvSpPr>
          <p:spPr>
            <a:xfrm>
              <a:off x="1119187" y="1668116"/>
              <a:ext cx="81744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Implementation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6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119188" y="2614236"/>
              <a:ext cx="47274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FAST SLAM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8" name="2 - Θέση περιεχομένου">
            <a:extLst>
              <a:ext uri="{FF2B5EF4-FFF2-40B4-BE49-F238E27FC236}">
                <a16:creationId xmlns:a16="http://schemas.microsoft.com/office/drawing/2014/main" id="{2ABD179A-3478-59B0-5909-23F95118AC1A}"/>
              </a:ext>
            </a:extLst>
          </p:cNvPr>
          <p:cNvSpPr txBox="1">
            <a:spLocks/>
          </p:cNvSpPr>
          <p:nvPr/>
        </p:nvSpPr>
        <p:spPr>
          <a:xfrm>
            <a:off x="3482903" y="3333988"/>
            <a:ext cx="17133391" cy="8515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“Explore and return’’ </a:t>
            </a:r>
            <a:r>
              <a:rPr lang="ko-KR" altLang="en-US" sz="6000" dirty="0"/>
              <a:t>실험</a:t>
            </a:r>
            <a:r>
              <a:rPr lang="en-US" sz="6000" dirty="0"/>
              <a:t> by Newman (EKF-SLAM)</a:t>
            </a:r>
          </a:p>
          <a:p>
            <a:endParaRPr lang="en-US" altLang="ko-KR" sz="6000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sz="6000" b="0" i="0" dirty="0" err="1">
                <a:solidFill>
                  <a:srgbClr val="000000"/>
                </a:solidFill>
                <a:effectLst/>
                <a:latin typeface="noto"/>
              </a:rPr>
              <a:t>Guivant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와 </a:t>
            </a:r>
            <a:r>
              <a:rPr lang="en-US" altLang="ko-KR" sz="6000" b="0" i="0" dirty="0" err="1">
                <a:solidFill>
                  <a:srgbClr val="000000"/>
                </a:solidFill>
                <a:effectLst/>
                <a:latin typeface="noto"/>
              </a:rPr>
              <a:t>Nebot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은 매우 큰 실외 환경에서 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SLAM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의 적용을 개척했으며 몇 가지 흥미로운 결과를 얻었다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altLang="ko-KR" sz="6000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sz="6000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대규모 실내 환경에서 매우 우수한 결과를 가진 일관성 있는 포즈 추정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(CPE)</a:t>
            </a:r>
            <a:r>
              <a:rPr lang="ko-KR" altLang="en-US" sz="6000" b="0" i="0" dirty="0">
                <a:solidFill>
                  <a:srgbClr val="000000"/>
                </a:solidFill>
                <a:effectLst/>
                <a:latin typeface="noto"/>
              </a:rPr>
              <a:t>이다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sz="60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3065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5487017"/>
            <a:ext cx="56733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Introduction 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79275" y="7315197"/>
            <a:ext cx="6813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Probabilistic SLAM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9275" y="9143377"/>
            <a:ext cx="11030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Solutions to the SLAM problem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SLAM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1030" name="Picture 6" descr="자동차 기술] 자율주행의 핵심! 'SLAM ' : 네이버 블로그">
            <a:extLst>
              <a:ext uri="{FF2B5EF4-FFF2-40B4-BE49-F238E27FC236}">
                <a16:creationId xmlns:a16="http://schemas.microsoft.com/office/drawing/2014/main" id="{92C49F85-6926-400A-ADFA-321A238E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26" y="4340197"/>
            <a:ext cx="19415358" cy="50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854680"/>
            <a:chOff x="1119188" y="1668116"/>
            <a:chExt cx="5327332" cy="854680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1792049" y="5524049"/>
            <a:ext cx="2599022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Text two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2050" name="Picture 2" descr="자율주행 로봇 위한 필수 기술 SLAM을 NVIDIA Isaac에 적용하면? | NVIDIA Blog">
            <a:extLst>
              <a:ext uri="{FF2B5EF4-FFF2-40B4-BE49-F238E27FC236}">
                <a16:creationId xmlns:a16="http://schemas.microsoft.com/office/drawing/2014/main" id="{A81D6698-24C7-4954-83EC-48469028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3782895"/>
            <a:ext cx="10102995" cy="81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톱니 모양의 오른쪽 1">
            <a:extLst>
              <a:ext uri="{FF2B5EF4-FFF2-40B4-BE49-F238E27FC236}">
                <a16:creationId xmlns:a16="http://schemas.microsoft.com/office/drawing/2014/main" id="{287074E0-5FDD-466A-A1D2-DBA48F9FE84B}"/>
              </a:ext>
            </a:extLst>
          </p:cNvPr>
          <p:cNvSpPr/>
          <p:nvPr/>
        </p:nvSpPr>
        <p:spPr>
          <a:xfrm>
            <a:off x="11895044" y="6622473"/>
            <a:ext cx="2798618" cy="185650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0188B-54AA-484C-A4DA-F69F69847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3662" y="3782895"/>
            <a:ext cx="8588339" cy="84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854680"/>
            <a:chOff x="1119188" y="1668116"/>
            <a:chExt cx="5327332" cy="854680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Problem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DEBC4-6E77-4458-B9D1-3AC692203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927" y="3585787"/>
            <a:ext cx="9506123" cy="6337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AEFB9-E400-4207-B1D7-A8CB71AC99B4}"/>
              </a:ext>
            </a:extLst>
          </p:cNvPr>
          <p:cNvSpPr txBox="1"/>
          <p:nvPr/>
        </p:nvSpPr>
        <p:spPr>
          <a:xfrm>
            <a:off x="3250119" y="11148047"/>
            <a:ext cx="389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&lt;Localization error&gt;</a:t>
            </a:r>
            <a:endParaRPr lang="ko-KR" altLang="en-US" dirty="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830838F8-9A54-48D5-BFC0-ECA33CAB06C9}"/>
              </a:ext>
            </a:extLst>
          </p:cNvPr>
          <p:cNvSpPr/>
          <p:nvPr/>
        </p:nvSpPr>
        <p:spPr>
          <a:xfrm>
            <a:off x="10729050" y="5566174"/>
            <a:ext cx="2924314" cy="2854030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74413A-1E77-4754-8666-69C4DAA74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3364" y="3585786"/>
            <a:ext cx="9991548" cy="63113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7DCECD-0435-4515-AA59-24DBB9E81C86}"/>
              </a:ext>
            </a:extLst>
          </p:cNvPr>
          <p:cNvSpPr txBox="1"/>
          <p:nvPr/>
        </p:nvSpPr>
        <p:spPr>
          <a:xfrm>
            <a:off x="15544800" y="11304365"/>
            <a:ext cx="333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&lt;mapping error&gt;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33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6886" y="1210916"/>
            <a:ext cx="5327332" cy="854680"/>
            <a:chOff x="1096886" y="1668116"/>
            <a:chExt cx="5327332" cy="854680"/>
          </a:xfrm>
        </p:grpSpPr>
        <p:sp>
          <p:nvSpPr>
            <p:cNvPr id="26" name="직사각형 25"/>
            <p:cNvSpPr/>
            <p:nvPr/>
          </p:nvSpPr>
          <p:spPr>
            <a:xfrm>
              <a:off x="1096886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Problem of SLAM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830838F8-9A54-48D5-BFC0-ECA33CAB06C9}"/>
              </a:ext>
            </a:extLst>
          </p:cNvPr>
          <p:cNvSpPr/>
          <p:nvPr/>
        </p:nvSpPr>
        <p:spPr>
          <a:xfrm>
            <a:off x="10729050" y="5566174"/>
            <a:ext cx="2924314" cy="2854030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740333-12F1-42AE-988D-98570A03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381" y="2449423"/>
            <a:ext cx="10737546" cy="7703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256142-1EF2-45FF-B3A5-B60F8E34F68F}"/>
              </a:ext>
            </a:extLst>
          </p:cNvPr>
          <p:cNvSpPr txBox="1"/>
          <p:nvPr/>
        </p:nvSpPr>
        <p:spPr>
          <a:xfrm>
            <a:off x="10451571" y="11048730"/>
            <a:ext cx="266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&lt;Error Party&gt;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15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6886" y="1210916"/>
            <a:ext cx="5327332" cy="854680"/>
            <a:chOff x="1096886" y="1668116"/>
            <a:chExt cx="5327332" cy="854680"/>
          </a:xfrm>
        </p:grpSpPr>
        <p:sp>
          <p:nvSpPr>
            <p:cNvPr id="26" name="직사각형 25"/>
            <p:cNvSpPr/>
            <p:nvPr/>
          </p:nvSpPr>
          <p:spPr>
            <a:xfrm>
              <a:off x="1096886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preliminaries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EC055C-8BD8-43E4-8129-220AFF3A319F}"/>
              </a:ext>
            </a:extLst>
          </p:cNvPr>
          <p:cNvSpPr txBox="1"/>
          <p:nvPr/>
        </p:nvSpPr>
        <p:spPr>
          <a:xfrm>
            <a:off x="5890792" y="4872841"/>
            <a:ext cx="12333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</a:t>
            </a:r>
            <a:r>
              <a:rPr lang="en-US" altLang="ko-KR" baseline="-25000" dirty="0" err="1"/>
              <a:t>k</a:t>
            </a:r>
            <a:r>
              <a:rPr lang="en-US" altLang="ko-KR" baseline="-25000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자신의 위치와 방향을 나타내는 상태 벡터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</a:t>
            </a:r>
            <a:r>
              <a:rPr lang="en-US" altLang="ko-KR" baseline="-25000" dirty="0" err="1"/>
              <a:t>k</a:t>
            </a:r>
            <a:r>
              <a:rPr lang="en-US" altLang="ko-KR" baseline="-25000" dirty="0"/>
              <a:t> </a:t>
            </a:r>
            <a:r>
              <a:rPr lang="en-US" altLang="ko-KR" dirty="0"/>
              <a:t>:k-1 time</a:t>
            </a:r>
            <a:r>
              <a:rPr lang="ko-KR" altLang="en-US" dirty="0"/>
              <a:t>에서 </a:t>
            </a:r>
            <a:r>
              <a:rPr lang="en-US" altLang="ko-KR" dirty="0"/>
              <a:t>k time</a:t>
            </a:r>
            <a:r>
              <a:rPr lang="ko-KR" altLang="en-US" dirty="0"/>
              <a:t>에 있을 위치로 움직여 주는 제어 벡터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en-US" altLang="ko-KR" baseline="-25000" dirty="0"/>
              <a:t>i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ko-KR" altLang="en-US" dirty="0"/>
              <a:t>번째 실제 랜드마크의 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Z</a:t>
            </a:r>
            <a:r>
              <a:rPr lang="en-US" altLang="ko-KR" baseline="-25000" dirty="0" err="1"/>
              <a:t>ik</a:t>
            </a:r>
            <a:r>
              <a:rPr lang="en-US" altLang="ko-KR" dirty="0"/>
              <a:t> : </a:t>
            </a:r>
            <a:r>
              <a:rPr lang="en-US" altLang="ko-KR" dirty="0" err="1"/>
              <a:t>i</a:t>
            </a:r>
            <a:r>
              <a:rPr lang="ko-KR" altLang="en-US" dirty="0"/>
              <a:t>번째 랜드마크를 시간 </a:t>
            </a:r>
            <a:r>
              <a:rPr lang="en-US" altLang="ko-KR" dirty="0"/>
              <a:t>k</a:t>
            </a:r>
            <a:r>
              <a:rPr lang="ko-KR" altLang="en-US" dirty="0"/>
              <a:t>에 관측한 형태</a:t>
            </a:r>
          </a:p>
        </p:txBody>
      </p:sp>
    </p:spTree>
    <p:extLst>
      <p:ext uri="{BB962C8B-B14F-4D97-AF65-F5344CB8AC3E}">
        <p14:creationId xmlns:p14="http://schemas.microsoft.com/office/powerpoint/2010/main" val="10578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6886" y="1210916"/>
            <a:ext cx="5327332" cy="854680"/>
            <a:chOff x="1096886" y="1668116"/>
            <a:chExt cx="5327332" cy="854680"/>
          </a:xfrm>
        </p:grpSpPr>
        <p:sp>
          <p:nvSpPr>
            <p:cNvPr id="26" name="직사각형 25"/>
            <p:cNvSpPr/>
            <p:nvPr/>
          </p:nvSpPr>
          <p:spPr>
            <a:xfrm>
              <a:off x="1096886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preliminaries</a:t>
              </a:r>
              <a:endPara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/>
            <p:nvPr/>
          </p:nvCxnSpPr>
          <p:spPr>
            <a:xfrm>
              <a:off x="1187768" y="2522796"/>
              <a:ext cx="1331913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5" name="2 - Θέση περιεχομένου">
            <a:extLst>
              <a:ext uri="{FF2B5EF4-FFF2-40B4-BE49-F238E27FC236}">
                <a16:creationId xmlns:a16="http://schemas.microsoft.com/office/drawing/2014/main" id="{16F885A3-6D9A-9DF3-0945-3C3419BEDAF5}"/>
              </a:ext>
            </a:extLst>
          </p:cNvPr>
          <p:cNvSpPr txBox="1">
            <a:spLocks/>
          </p:cNvSpPr>
          <p:nvPr/>
        </p:nvSpPr>
        <p:spPr>
          <a:xfrm>
            <a:off x="3760551" y="3863181"/>
            <a:ext cx="14909833" cy="6095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시간에 따른 </a:t>
            </a:r>
            <a:r>
              <a:rPr lang="en-US" altLang="ko-KR" sz="2800" dirty="0"/>
              <a:t>history </a:t>
            </a:r>
            <a:r>
              <a:rPr lang="ko-KR" altLang="en-US" sz="2800" dirty="0"/>
              <a:t>집합으로 나타낼 수 있다</a:t>
            </a:r>
            <a:r>
              <a:rPr lang="en-US" altLang="ko-KR" sz="2800" dirty="0"/>
              <a:t>.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0:k</a:t>
            </a:r>
            <a:r>
              <a:rPr lang="en-US" dirty="0"/>
              <a:t> = {x</a:t>
            </a:r>
            <a:r>
              <a:rPr lang="en-US" baseline="-25000" dirty="0"/>
              <a:t>0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,··· 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U</a:t>
            </a:r>
            <a:r>
              <a:rPr lang="en-US" baseline="-25000" dirty="0"/>
              <a:t>0:k</a:t>
            </a:r>
            <a:r>
              <a:rPr lang="en-US" dirty="0"/>
              <a:t> = {u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,··· 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 Z</a:t>
            </a:r>
            <a:r>
              <a:rPr lang="en-US" baseline="-25000" dirty="0"/>
              <a:t>0:k</a:t>
            </a:r>
            <a:r>
              <a:rPr lang="en-US" dirty="0"/>
              <a:t> = {z</a:t>
            </a:r>
            <a:r>
              <a:rPr lang="en-US" baseline="-25000" dirty="0"/>
              <a:t>1</a:t>
            </a:r>
            <a:r>
              <a:rPr lang="en-US" dirty="0"/>
              <a:t>, z</a:t>
            </a:r>
            <a:r>
              <a:rPr lang="en-US" baseline="-25000" dirty="0"/>
              <a:t>2</a:t>
            </a:r>
            <a:r>
              <a:rPr lang="en-US" dirty="0"/>
              <a:t>,··· , </a:t>
            </a:r>
            <a:r>
              <a:rPr lang="en-US" dirty="0" err="1"/>
              <a:t>z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m = {m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,··· ,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A85448124AFB842B2067C478532A3DA" ma:contentTypeVersion="4" ma:contentTypeDescription="새 문서를 만듭니다." ma:contentTypeScope="" ma:versionID="9ae8e3c489e61bba6ab628f1a29efd12">
  <xsd:schema xmlns:xsd="http://www.w3.org/2001/XMLSchema" xmlns:xs="http://www.w3.org/2001/XMLSchema" xmlns:p="http://schemas.microsoft.com/office/2006/metadata/properties" xmlns:ns3="983b96f6-0b04-44a9-a63f-ced7e1a091d1" targetNamespace="http://schemas.microsoft.com/office/2006/metadata/properties" ma:root="true" ma:fieldsID="00fcc635d4c7f6f26db3417f7b9e3e94" ns3:_="">
    <xsd:import namespace="983b96f6-0b04-44a9-a63f-ced7e1a091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b96f6-0b04-44a9-a63f-ced7e1a09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E4CB6-31D8-4139-AB38-2CF3862F7A82}">
  <ds:schemaRefs>
    <ds:schemaRef ds:uri="http://purl.org/dc/dcmitype/"/>
    <ds:schemaRef ds:uri="983b96f6-0b04-44a9-a63f-ced7e1a091d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EDD687-B361-415F-B486-92DC5C7CAD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3BE21-4C74-4337-8C44-BC596E6FD6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b96f6-0b04-44a9-a63f-ced7e1a091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1228</Words>
  <Application>Microsoft Office PowerPoint</Application>
  <PresentationFormat>사용자 지정</PresentationFormat>
  <Paragraphs>267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Apple SD Gothic Neo</vt:lpstr>
      <vt:lpstr>Arial Unicode MS</vt:lpstr>
      <vt:lpstr>noto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탁승준 (전기전자공학과)</cp:lastModifiedBy>
  <cp:revision>80</cp:revision>
  <dcterms:created xsi:type="dcterms:W3CDTF">2017-02-16T07:20:56Z</dcterms:created>
  <dcterms:modified xsi:type="dcterms:W3CDTF">2022-07-15T03:33:19Z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0x0101004A85448124AFB842B2067C478532A3DA</vt:lpwstr>
  </property>
  <property fmtid="{D5CDD505-2E9C-101B-9397-08002B2CF9AE}" pid="3" name="MediaServiceImageTags">
    <vt:lpwstr/>
  </property>
</Properties>
</file>