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77" r:id="rId25"/>
    <p:sldId id="281" r:id="rId26"/>
    <p:sldId id="282" r:id="rId27"/>
    <p:sldId id="283" r:id="rId28"/>
    <p:sldId id="284" r:id="rId29"/>
    <p:sldId id="285" r:id="rId30"/>
    <p:sldId id="287" r:id="rId31"/>
    <p:sldId id="28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04:48:23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24575,'8'0'0,"-1"1"0,0 0 0,0 0 0,0 1 0,0 0 0,0 0 0,0 1 0,0 0 0,-1 0 0,1 0 0,-1 1 0,0 0 0,0 0 0,0 1 0,-1 0 0,0 0 0,1 0 0,4 7 0,38 32 0,-42-41 0,0 1 0,1-1 0,-1 0 0,1-1 0,-1 1 0,1-1 0,0-1 0,0 1 0,0-1 0,13 1 0,79-5 0,-47 0 0,8 5 0,-44 0 0,0-1 0,0-1 0,1 0 0,-1-1 0,0-1 0,1 0 0,29-9 0,-34 4 0,-1 0 0,0 0 0,-1 0 0,0-2 0,11-10 0,14-11 0,25-22-1365,-50 39-5461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04:48:25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28 24575,'-1'6'0,"0"0"0,-1 0 0,0 0 0,-1-1 0,1 1 0,-1-1 0,0 0 0,0 1 0,-1-1 0,1-1 0,-1 1 0,-5 4 0,-19 29 0,19-24 0,1 1 0,1 1 0,0-1 0,0 1 0,2 0 0,0 1 0,1-1 0,1 1 0,0 0 0,0 20 0,2-26 0,2 0 0,-1 1 0,1-1 0,1 0 0,0 0 0,1 0 0,4 13 0,-5-19 0,1 1 0,0-1 0,0 0 0,0 0 0,1-1 0,-1 1 0,1-1 0,0 1 0,1-1 0,-1-1 0,1 1 0,0 0 0,-1-1 0,1 0 0,8 3 0,15 8 0,-18-8 0,-1-1 0,1-1 0,0 0 0,0 0 0,18 3 0,-24-6 0,-1-1 0,1 0 0,0 0 0,0 0 0,0-1 0,-1 1 0,1-1 0,0 0 0,-1 0 0,1 0 0,-1-1 0,1 1 0,-1-1 0,1 0 0,-1 0 0,0 0 0,0 0 0,0-1 0,0 1 0,3-4 0,11-13 0,-1-1 0,0-1 0,-2 0 0,0-1 0,13-30 0,-20 34 0,0 0 0,5-27 0,12-29 0,-21 69 0,-1-1 0,0 1 0,0-1 0,0 0 0,-1 0 0,0 0 0,0 1 0,0-1 0,-1 0 0,0 0 0,0 0 0,-1 0 0,1 0 0,-1 0 0,-1 0 0,1 0 0,-1 1 0,0-1 0,0 1 0,0-1 0,-1 1 0,0 0 0,0 0 0,-1 0 0,-3-5 0,1 4 0,-1 0 0,1 0 0,-1 1 0,0 0 0,0 0 0,-1 0 0,1 1 0,-1 0 0,0 1 0,0 0 0,-1 0 0,1 1 0,-1 0 0,1 0 0,-1 1 0,-13 0 0,-159 3 0,178-2-105,1 0 0,-1 1 0,0 0 0,0-1 0,1 1 0,-1 0 0,0 0 0,1 0 0,-1 1 0,1-1 0,-1 1 0,-2 1 0,-5 8-6721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04:48:27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24575,'4'0'0,"6"0"0,6 0 0,0 4 0,1 2 0,3-1 0,2 0 0,2-2 0,1-1 0,0-1 0,1-1 0,-4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04:48:38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24575,'0'-10'0,"1"0"0,0 0 0,0 0 0,0 1 0,2-1 0,-1 0 0,1 1 0,0-1 0,8-13 0,-9 20 0,-1 0 0,1 0 0,1 0 0,-1 0 0,0 0 0,1 1 0,0-1 0,-1 1 0,1 0 0,0-1 0,0 1 0,0 1 0,0-1 0,1 0 0,-1 1 0,0-1 0,1 1 0,-1 0 0,1 0 0,-1 1 0,1-1 0,0 1 0,-1 0 0,1 0 0,-1 0 0,1 0 0,0 0 0,-1 1 0,6 1 0,-3-1 0,1 1 0,-1 0 0,0 1 0,0 0 0,0 0 0,0 0 0,0 0 0,0 1 0,-1 0 0,0 0 0,0 1 0,9 9 0,-13-12 0,1-1 0,-1 1 0,0 0 0,0 0 0,0 0 0,0 0 0,0 0 0,0 1 0,0-1 0,-1 0 0,1 0 0,-1 1 0,1-1 0,-1 0 0,0 0 0,0 1 0,0-1 0,-1 0 0,1 1 0,0-1 0,-1 0 0,1 0 0,-1 1 0,0-1 0,0 0 0,0 0 0,0 0 0,0 0 0,0 0 0,0 0 0,-1 0 0,1-1 0,-1 1 0,0 0 0,1-1 0,-1 1 0,0-1 0,0 0 0,-4 3 0,4-2 0,0-1 0,-1 1 0,0 0 0,1-1 0,-1 0 0,0 1 0,0-1 0,0 0 0,0-1 0,0 1 0,0 0 0,0-1 0,0 0 0,0 0 0,0 1 0,0-2 0,0 1 0,0 0 0,0-1 0,0 1 0,0-1 0,0 0 0,0 0 0,1 0 0,-1 0 0,0-1 0,0 1 0,1-1 0,-1 0 0,1 1 0,0-1 0,-1 0 0,1-1 0,0 1 0,0 0 0,0 0 0,0-1 0,1 0 0,-1 1 0,1-1 0,-1 0 0,1 1 0,0-1 0,0 0 0,0 0 0,1 0 0,-1 0 0,1 0 0,-1 0 0,1 0 0,0 0 0,0 0 0,1 0 0,-1 0 0,0 0 0,2-5 0,7-8-1365,3 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04:51:2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6 0,0 4 0,0 3 0,0 2 0,0 2 0,0-1 0,0 1 0,0 0 0,0-1 0,0-4-8191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04:51:21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24575,'5'1'0,"0"0"0,0 0 0,0 0 0,0 1 0,0 0 0,-1 0 0,1 0 0,-1 0 0,1 1 0,-1-1 0,0 1 0,0 0 0,0 1 0,0-1 0,-1 1 0,1-1 0,-1 1 0,0 0 0,0 1 0,0-1 0,2 7 0,1-1 0,0 0 0,-1 0 0,-1 1 0,0 0 0,-1 0 0,0 0 0,0 1 0,1 16 0,-3-4 0,0 1 0,-2-1 0,-6 44 0,4-58 0,1 0 0,-1 0 0,-1 0 0,1-1 0,-2 1 0,1-1 0,-1 0 0,-1 0 0,0-1 0,0 0 0,-13 14 0,-5 3 0,11-10 0,-2 0 0,0-1 0,-24 17 0,35-28 0,0 0 0,0-1 0,0 0 0,0 0 0,0 0 0,-1 0 0,1-1 0,-1 1 0,1-1 0,-1 0 0,1-1 0,-1 1 0,0-1 0,1 0 0,-1 0 0,1 0 0,-1-1 0,0 1 0,1-1 0,-8-3 0,10 3 0,-1 0 0,1 0 0,0 0 0,0 0 0,0 0 0,1 0 0,-1-1 0,0 1 0,0-1 0,1 0 0,-1 1 0,1-1 0,-1 0 0,1 0 0,0 0 0,0 0 0,0 0 0,0 0 0,-1-4 0,1 1 0,0 1 0,0-1 0,1 1 0,0-1 0,0 0 0,0 0 0,0 1 0,1-1 0,1-6 0,1 1 0,0-1 0,1 1 0,0-1 0,0 2 0,1-1 0,1 0 0,11-15 0,0 6 0,2-1 0,0 2 0,2 1 0,-1 0 0,2 2 0,0 0 0,1 1 0,35-15 0,32-23 0,-35 18 0,-1-7-63,-36 26-1239,-5 5-5524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54B53-0EE9-14B6-0F9A-C62B04267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074897-7634-F1DA-688F-683D45922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76E80-5319-FFDC-0EF4-539D0DFB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C66D-F092-4A64-8FC0-6CA7C728A42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EF4AC-82C2-2821-8FFB-8BD7D528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ADF62-0337-1794-0A61-94280E74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CE7F-4483-493F-8A35-C826087AD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42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CF37E-4F23-8555-1908-C2253FEE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054332-5024-F81F-1381-7E35A2AC4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B7F72-4E5B-8095-6441-354DF2E7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C66D-F092-4A64-8FC0-6CA7C728A42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30A03-6524-4839-2B92-237E0EA3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E7E42-4D2B-ACAE-FD51-077CBC2D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CE7F-4483-493F-8A35-C826087AD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8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CBDA4E-920D-CF73-CFE6-51D04FF02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0FB8FA-D789-9F0E-0C82-6B20DD426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6BD11-2A62-AC2F-175B-B3AA211F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C66D-F092-4A64-8FC0-6CA7C728A42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D9D5B-D613-0305-67E0-9F0B78D8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EE3CA-B6FE-325B-F806-E035D71D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CE7F-4483-493F-8A35-C826087AD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39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026C2-1B13-067B-AA1E-E1FD8431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812B1-B545-1A99-8767-59EC6A56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64441-9646-D301-F873-7016FFF6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C66D-F092-4A64-8FC0-6CA7C728A42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49988-9AF6-8F35-8CBE-E4566A09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EA3D-C277-1D45-98C3-58CF787A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CE7F-4483-493F-8A35-C826087AD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0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76170-39A1-D213-94DF-BF5FD419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8C537-00AC-160F-B546-53211753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8F4B7-D329-46F1-E146-AF8334FC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C66D-F092-4A64-8FC0-6CA7C728A42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ACD5B-FC33-9B67-4520-3BCE1C34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205F3-3DB5-EBE6-C7F5-D7466001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CE7F-4483-493F-8A35-C826087AD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9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9055-2A0F-6C74-4BCA-4F6F0BF7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61FAA-8058-ED91-6A37-2F54AD2FC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A7F11E-BC52-237F-862C-06C804736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2170F2-0040-8942-4522-769A88E0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C66D-F092-4A64-8FC0-6CA7C728A42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FB532-7D06-868C-6C52-60AF7761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A753B1-A9DC-AAE2-4718-35A9F5E5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CE7F-4483-493F-8A35-C826087AD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6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B4CEA-308C-BA71-FF12-7854F623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43436-2506-24E5-9BCD-0B418C034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5A76EE-6833-4F3C-46A5-9B7A1925B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DFBD30-AB0D-8092-6E17-D7D2C910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D9CEE7-65D6-5F03-4602-6755DBF3D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348A48-469B-2169-4EA8-FE750A0F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C66D-F092-4A64-8FC0-6CA7C728A42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D13E5-BF0C-0EE8-5C42-A5BE6501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872496-7102-F8DF-0001-86CF8DE0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CE7F-4483-493F-8A35-C826087AD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63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56BB2-D749-C385-CF1E-F5E4BADF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14F44B-8C48-4471-FEBB-85AF6164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C66D-F092-4A64-8FC0-6CA7C728A42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A6ED41-E4C6-82D0-28A3-444A0E00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87F3CA-DD2E-0CC5-0384-90EB5899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CE7F-4483-493F-8A35-C826087AD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56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B69096-3BCC-4300-AEAC-4B34C616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C66D-F092-4A64-8FC0-6CA7C728A42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15B0F8-4DFF-DB44-2405-34A0BB5D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104EE-5EC4-3449-1FC5-D25CAB3B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CE7F-4483-493F-8A35-C826087AD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8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66B3C-44A4-7E7F-89B2-DAE9691F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9256-17DF-9D9B-F391-22C5B633A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70E611-87B8-588F-232B-33C73E7ED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0DEBB8-BA5A-EC6C-CEEE-1E830D92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C66D-F092-4A64-8FC0-6CA7C728A42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3C5353-5DCE-50B0-CA27-AD4C04A4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167EE-B11B-C5C2-D79F-B5F6656D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CE7F-4483-493F-8A35-C826087AD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7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1C7D8-0069-CFA6-2AEA-7D1150A5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63D90A-13E3-200C-22B6-CF0DD010C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A7260-01FC-6761-3490-6C898B0AF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97EB2-B5DD-ED01-8A24-E433D875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C66D-F092-4A64-8FC0-6CA7C728A42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03052-AC23-C9AE-B6C3-F243D938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30B77-BD40-8865-DA47-CA6BBD70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CE7F-4483-493F-8A35-C826087AD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3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749472-BD77-8839-612A-3F5CE454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985F5-221E-10A6-1955-7F7CAA024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BCA15-422A-3380-779C-B32419BC4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4C66D-F092-4A64-8FC0-6CA7C728A42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AA55E-135C-839B-AB78-EF092066A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5781E-18F9-1CE5-19A6-DA342947B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CE7F-4483-493F-8A35-C826087AD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7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3.png"/><Relationship Id="rId17" Type="http://schemas.openxmlformats.org/officeDocument/2006/relationships/image" Target="../media/image56.png"/><Relationship Id="rId2" Type="http://schemas.openxmlformats.org/officeDocument/2006/relationships/image" Target="../media/image46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customXml" Target="../ink/ink2.xml"/><Relationship Id="rId15" Type="http://schemas.openxmlformats.org/officeDocument/2006/relationships/customXml" Target="../ink/ink6.xml"/><Relationship Id="rId10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customXml" Target="../ink/ink4.xml"/><Relationship Id="rId1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8ezyhTAEyHs&amp;t=14s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7AFA6-E54B-083F-442F-936C169B9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2875"/>
            <a:ext cx="9144000" cy="1758437"/>
          </a:xfrm>
        </p:spPr>
        <p:txBody>
          <a:bodyPr>
            <a:normAutofit fontScale="90000"/>
          </a:bodyPr>
          <a:lstStyle/>
          <a:p>
            <a:r>
              <a:rPr lang="en-US" altLang="ko-KR" sz="4900" dirty="0"/>
              <a:t>LOAM:</a:t>
            </a:r>
            <a:br>
              <a:rPr lang="en-US" altLang="ko-KR" dirty="0"/>
            </a:br>
            <a:r>
              <a:rPr lang="en-US" altLang="ko-KR" sz="4000" dirty="0"/>
              <a:t>Lidar Odometry and Mapping in Real-time</a:t>
            </a: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04474-3379-9ACB-E1E1-C18FB3AD9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936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Jaeman</a:t>
            </a:r>
            <a:r>
              <a:rPr lang="en-US" altLang="ko-KR" sz="3600" dirty="0"/>
              <a:t> Han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4283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7E548-BD27-D589-9340-8EEC03C8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05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badi" panose="020B0604020104020204" pitchFamily="34" charset="0"/>
              </a:rPr>
              <a:t>Software System Overview</a:t>
            </a:r>
            <a:endParaRPr lang="ko-KR" altLang="en-US" sz="3600" dirty="0">
              <a:latin typeface="Abadi" panose="020B0604020104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6D4A58-5B92-EF19-0061-243F77960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887" y="1127521"/>
            <a:ext cx="8658225" cy="23241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6FDFE3-3B13-55BF-7719-6DB5CF5D1C07}"/>
              </a:ext>
            </a:extLst>
          </p:cNvPr>
          <p:cNvSpPr txBox="1"/>
          <p:nvPr/>
        </p:nvSpPr>
        <p:spPr>
          <a:xfrm>
            <a:off x="1311478" y="4099222"/>
            <a:ext cx="86582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the pose transforms published by the two algorithms are integrated to generate a transform output around 10Hz, regarding the lidar pose with respect to the map.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51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FC1CF-2B3D-B91C-95ED-6E2F5869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3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badi" panose="020B0604020104020204" pitchFamily="34" charset="0"/>
              </a:rPr>
              <a:t>Lidar Odometry</a:t>
            </a:r>
            <a:endParaRPr lang="ko-KR" altLang="en-US" sz="3600" dirty="0">
              <a:latin typeface="Abadi" panose="020B06040201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DECB9-CDB8-1B76-AAB9-DD4B16BF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6" y="1343818"/>
            <a:ext cx="10515600" cy="4351338"/>
          </a:xfrm>
        </p:spPr>
        <p:txBody>
          <a:bodyPr/>
          <a:lstStyle/>
          <a:p>
            <a:r>
              <a:rPr lang="en-US" altLang="ko-KR" dirty="0"/>
              <a:t>Feature Point Extraction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76465-C1C3-B4B7-3CEE-AFDBD297438D}"/>
              </a:ext>
            </a:extLst>
          </p:cNvPr>
          <p:cNvSpPr txBox="1"/>
          <p:nvPr/>
        </p:nvSpPr>
        <p:spPr>
          <a:xfrm>
            <a:off x="1100890" y="2133600"/>
            <a:ext cx="94447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badi" panose="020B0604020104020204" pitchFamily="34" charset="0"/>
              </a:rPr>
              <a:t>We select feature points that are on sharp edges and planar surface patches.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badi" panose="020B0604020104020204" pitchFamily="34" charset="0"/>
              </a:rPr>
              <a:t>Let </a:t>
            </a:r>
            <a:r>
              <a:rPr lang="en-US" altLang="ko-KR" dirty="0" err="1">
                <a:latin typeface="Abadi" panose="020B0604020104020204" pitchFamily="34" charset="0"/>
              </a:rPr>
              <a:t>i</a:t>
            </a:r>
            <a:r>
              <a:rPr lang="en-US" altLang="ko-KR" dirty="0">
                <a:latin typeface="Abadi" panose="020B0604020104020204" pitchFamily="34" charset="0"/>
              </a:rPr>
              <a:t> be a point in                    , and let     be the </a:t>
            </a:r>
            <a:r>
              <a:rPr lang="en-US" altLang="ko-KR" dirty="0"/>
              <a:t>set of consecutive points of </a:t>
            </a:r>
            <a:r>
              <a:rPr lang="en-US" altLang="ko-KR" dirty="0" err="1"/>
              <a:t>i</a:t>
            </a:r>
            <a:r>
              <a:rPr lang="en-US" altLang="ko-KR" dirty="0"/>
              <a:t> returned by the laser scanner in the same scan.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en-US" altLang="ko-KR" dirty="0"/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badi" panose="020B06040201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3793C3-44B5-9E9E-A4C9-9B4E7328C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604" y="2456765"/>
            <a:ext cx="1209675" cy="352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730F01-3EB5-0734-7C4F-890608FF1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256" y="2494181"/>
            <a:ext cx="247650" cy="285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5F95D0-F28A-894A-9E47-C81A204F5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366" y="4599740"/>
            <a:ext cx="5678905" cy="21908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85A489-E6B8-8C20-3C10-60E29EE43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286" y="3287762"/>
            <a:ext cx="7810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FC1CF-2B3D-B91C-95ED-6E2F5869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3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badi" panose="020B0604020104020204" pitchFamily="34" charset="0"/>
              </a:rPr>
              <a:t>Lidar Odometry</a:t>
            </a:r>
            <a:endParaRPr lang="ko-KR" altLang="en-US" sz="3600" dirty="0">
              <a:latin typeface="Abadi" panose="020B06040201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DECB9-CDB8-1B76-AAB9-DD4B16BF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6" y="1343818"/>
            <a:ext cx="10515600" cy="4351338"/>
          </a:xfrm>
        </p:spPr>
        <p:txBody>
          <a:bodyPr/>
          <a:lstStyle/>
          <a:p>
            <a:r>
              <a:rPr lang="en-US" altLang="ko-KR" dirty="0"/>
              <a:t>Feature Point Extraction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34BF0B-74F2-BC4C-B24F-7CA153B3A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733" y="2892360"/>
            <a:ext cx="5124450" cy="1134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D547AA-8F4C-C538-9AF0-A6617A5C0FDC}"/>
              </a:ext>
            </a:extLst>
          </p:cNvPr>
          <p:cNvSpPr txBox="1"/>
          <p:nvPr/>
        </p:nvSpPr>
        <p:spPr>
          <a:xfrm>
            <a:off x="978568" y="2165684"/>
            <a:ext cx="9320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badi" panose="020B0604020104020204" pitchFamily="34" charset="0"/>
              </a:rPr>
              <a:t>Define a term to evaluate the smoothness of the local surface</a:t>
            </a:r>
            <a:endParaRPr lang="ko-KR" altLang="en-US" sz="2000" dirty="0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E64A35-4730-42CB-4393-48C68356F6FF}"/>
              </a:ext>
            </a:extLst>
          </p:cNvPr>
          <p:cNvSpPr txBox="1"/>
          <p:nvPr/>
        </p:nvSpPr>
        <p:spPr>
          <a:xfrm>
            <a:off x="978568" y="3996575"/>
            <a:ext cx="89996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badi" panose="020B0604020104020204" pitchFamily="34" charset="0"/>
              </a:rPr>
              <a:t>The points in a scan are sorted based on the c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F7D9EE-6F18-8519-3F67-33872983CF24}"/>
              </a:ext>
            </a:extLst>
          </p:cNvPr>
          <p:cNvSpPr txBox="1"/>
          <p:nvPr/>
        </p:nvSpPr>
        <p:spPr>
          <a:xfrm>
            <a:off x="1572126" y="4484452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feature points are selected with the maximum c’s, namely, edge points and the minimum c’s, namely planar points.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46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FC1CF-2B3D-B91C-95ED-6E2F5869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3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badi" panose="020B0604020104020204" pitchFamily="34" charset="0"/>
              </a:rPr>
              <a:t>Lidar Odometry</a:t>
            </a:r>
            <a:endParaRPr lang="ko-KR" altLang="en-US" sz="3600" dirty="0">
              <a:latin typeface="Abadi" panose="020B06040201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DECB9-CDB8-1B76-AAB9-DD4B16BF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6" y="1343818"/>
            <a:ext cx="10515600" cy="4351338"/>
          </a:xfrm>
        </p:spPr>
        <p:txBody>
          <a:bodyPr/>
          <a:lstStyle/>
          <a:p>
            <a:r>
              <a:rPr lang="en-US" altLang="ko-KR" dirty="0"/>
              <a:t>Feature Point Extraction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2B173-8CE4-2AB1-447E-15A48919AA6E}"/>
              </a:ext>
            </a:extLst>
          </p:cNvPr>
          <p:cNvSpPr txBox="1"/>
          <p:nvPr/>
        </p:nvSpPr>
        <p:spPr>
          <a:xfrm>
            <a:off x="998620" y="2045840"/>
            <a:ext cx="93806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badi" panose="020B0604020104020204" pitchFamily="34" charset="0"/>
              </a:rPr>
              <a:t>To evenly distribute the feature points within the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separate a scan into four identical subregions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Each subregion can provide maximally 2 edge points and 4 planar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point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can be selected as an edge or a planar point only if its c value is larger or smaller than a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the number of selected points does not exceed the maximum.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70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FC1CF-2B3D-B91C-95ED-6E2F5869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93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badi" panose="020B0604020104020204" pitchFamily="34" charset="0"/>
              </a:rPr>
              <a:t>Lidar Odometry</a:t>
            </a:r>
            <a:endParaRPr lang="ko-KR" altLang="en-US" sz="3600" dirty="0">
              <a:latin typeface="Abadi" panose="020B06040201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DECB9-CDB8-1B76-AAB9-DD4B16BF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1" y="942765"/>
            <a:ext cx="10515600" cy="4351338"/>
          </a:xfrm>
        </p:spPr>
        <p:txBody>
          <a:bodyPr/>
          <a:lstStyle/>
          <a:p>
            <a:r>
              <a:rPr lang="en-US" altLang="ko-KR" dirty="0"/>
              <a:t>Feature Point Extraction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832E6-E5B6-2D67-FA76-52FB83E6DF16}"/>
              </a:ext>
            </a:extLst>
          </p:cNvPr>
          <p:cNvSpPr txBox="1"/>
          <p:nvPr/>
        </p:nvSpPr>
        <p:spPr>
          <a:xfrm>
            <a:off x="1062789" y="1563897"/>
            <a:ext cx="439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Outlier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2BC7A-3F59-489C-418F-084B2FE37605}"/>
              </a:ext>
            </a:extLst>
          </p:cNvPr>
          <p:cNvSpPr txBox="1"/>
          <p:nvPr/>
        </p:nvSpPr>
        <p:spPr>
          <a:xfrm>
            <a:off x="1062789" y="2073910"/>
            <a:ext cx="95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Avoid points on local planar surfaces that are roughly parallel to the laser beams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488BD5-7747-B2A4-CEC1-667406C9F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96" y="3344673"/>
            <a:ext cx="2466975" cy="1695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E112BEE-6983-DD80-ED52-412729611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636" y="3574387"/>
            <a:ext cx="2826172" cy="241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5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FC1CF-2B3D-B91C-95ED-6E2F5869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93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badi" panose="020B0604020104020204" pitchFamily="34" charset="0"/>
              </a:rPr>
              <a:t>Lidar Odometry</a:t>
            </a:r>
            <a:endParaRPr lang="ko-KR" altLang="en-US" sz="3600" dirty="0">
              <a:latin typeface="Abadi" panose="020B06040201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DECB9-CDB8-1B76-AAB9-DD4B16BF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1" y="942765"/>
            <a:ext cx="10515600" cy="4351338"/>
          </a:xfrm>
        </p:spPr>
        <p:txBody>
          <a:bodyPr/>
          <a:lstStyle/>
          <a:p>
            <a:r>
              <a:rPr lang="en-US" altLang="ko-KR" dirty="0"/>
              <a:t>Feature Point Extraction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832E6-E5B6-2D67-FA76-52FB83E6DF16}"/>
              </a:ext>
            </a:extLst>
          </p:cNvPr>
          <p:cNvSpPr txBox="1"/>
          <p:nvPr/>
        </p:nvSpPr>
        <p:spPr>
          <a:xfrm>
            <a:off x="1062789" y="1563897"/>
            <a:ext cx="439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Outlier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2BC7A-3F59-489C-418F-084B2FE37605}"/>
              </a:ext>
            </a:extLst>
          </p:cNvPr>
          <p:cNvSpPr txBox="1"/>
          <p:nvPr/>
        </p:nvSpPr>
        <p:spPr>
          <a:xfrm>
            <a:off x="1062789" y="2073910"/>
            <a:ext cx="1079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Avoid points on that are on boundary of occluded surfaces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C428B6-D17B-CBB2-01F9-1E38B7CF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34" y="3670131"/>
            <a:ext cx="3000375" cy="1828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89C723-AE96-BFE6-1154-15B859BBB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793" y="3689181"/>
            <a:ext cx="3000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80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9A92B-4ACB-6D69-A359-18520300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5" y="262020"/>
            <a:ext cx="10515600" cy="83803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Finding Feature Point Correspondence 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D000AF-D3D4-52E5-569B-64C8CCF79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49" y="1617784"/>
            <a:ext cx="6651381" cy="250873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5676DF-A352-B263-64CD-F87B030AC6AA}"/>
                  </a:ext>
                </a:extLst>
              </p:cNvPr>
              <p:cNvSpPr txBox="1"/>
              <p:nvPr/>
            </p:nvSpPr>
            <p:spPr>
              <a:xfrm>
                <a:off x="1594338" y="4459588"/>
                <a:ext cx="956695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badi" panose="020B0604020104020204" pitchFamily="34" charset="0"/>
                  </a:rPr>
                  <a:t>Reprojecting point cloud to the end of a sweep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badi" panose="020B0604020104020204" pitchFamily="34" charset="0"/>
                  </a:rPr>
                  <a:t>The blue colored line segment represents the point cloud perceived during sweep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At the end of sweep k,     is reprojected to time stamp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 to obtain      (the green colored line segment).</a:t>
                </a:r>
                <a:r>
                  <a:rPr lang="en-US" altLang="ko-KR" dirty="0">
                    <a:latin typeface="Abadi" panose="020B06040201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During the next sweep k+1,      is used together with the newly received point cloud, </a:t>
                </a:r>
              </a:p>
              <a:p>
                <a:r>
                  <a:rPr lang="en-US" altLang="ko-KR" dirty="0"/>
                  <a:t>           , to 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estimate the motion of the lidar. </a:t>
                </a:r>
                <a:r>
                  <a:rPr lang="en-US" altLang="ko-KR" dirty="0">
                    <a:solidFill>
                      <a:schemeClr val="accent1"/>
                    </a:solidFill>
                    <a:latin typeface="Abadi" panose="020B0604020104020204" pitchFamily="34" charset="0"/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5676DF-A352-B263-64CD-F87B030AC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338" y="4459588"/>
                <a:ext cx="9566957" cy="2031325"/>
              </a:xfrm>
              <a:prstGeom prst="rect">
                <a:avLst/>
              </a:prstGeom>
              <a:blipFill>
                <a:blip r:embed="rId3"/>
                <a:stretch>
                  <a:fillRect l="-446" t="-1802" b="-3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4CD1CFDF-73A4-90B0-1640-E1AB533D0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094" y="4810180"/>
            <a:ext cx="590550" cy="257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1847EE-AE98-C868-8FB5-A995EDEC8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914" y="5070030"/>
            <a:ext cx="352425" cy="2952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86CFA9-4127-CE99-3615-91BDB1A38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7177" y="5078114"/>
            <a:ext cx="352425" cy="295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838A126-25FE-BE1A-BBF3-D578AD344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7881" y="5796092"/>
            <a:ext cx="419100" cy="3905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72A4598-44DD-73A7-D749-DC59815363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5444" y="6157538"/>
            <a:ext cx="6286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67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C28D2-0582-19EC-5931-E4568744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251"/>
            <a:ext cx="10515600" cy="789907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Finding Feature Point Correspondence 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32977-0713-0CFF-5F0A-D21B0004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assume that both     and         are available for now</a:t>
            </a:r>
          </a:p>
          <a:p>
            <a:r>
              <a:rPr lang="en-US" altLang="ko-KR" sz="1800" dirty="0"/>
              <a:t>finding correspondences between the two lidar clouds.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9E9E29-E368-68D5-C1AB-4BEA0584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198" y="1825625"/>
            <a:ext cx="628650" cy="333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130C15-5E1E-6EE2-B231-D253B9FEA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396" y="1749425"/>
            <a:ext cx="400050" cy="409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F4B0F9-B9AA-0AE3-85FE-679D8591E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8" y="3167062"/>
            <a:ext cx="923926" cy="66700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18DAF0B-1BE9-CBA6-A1F7-17FF2FC585E9}"/>
              </a:ext>
            </a:extLst>
          </p:cNvPr>
          <p:cNvCxnSpPr>
            <a:cxnSpLocks/>
          </p:cNvCxnSpPr>
          <p:nvPr/>
        </p:nvCxnSpPr>
        <p:spPr>
          <a:xfrm>
            <a:off x="2158165" y="3478191"/>
            <a:ext cx="1050256" cy="22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C45E6872-3CDB-BBBB-B2AB-B17A3C086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221" y="2765940"/>
            <a:ext cx="2773279" cy="15786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56285C-C82A-7680-6CC1-51D005001129}"/>
              </a:ext>
            </a:extLst>
          </p:cNvPr>
          <p:cNvSpPr txBox="1"/>
          <p:nvPr/>
        </p:nvSpPr>
        <p:spPr>
          <a:xfrm>
            <a:off x="1161548" y="48204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It is to find the </a:t>
            </a:r>
            <a:r>
              <a:rPr lang="en-US" altLang="ko-KR" dirty="0"/>
              <a:t>correspondences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between              and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         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12E971-C6B4-AFDD-0150-C1AFCC917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601" y="4765660"/>
            <a:ext cx="595063" cy="48590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63C1F25-A29E-EC09-4628-85F51E939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500" y="4765660"/>
            <a:ext cx="4857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60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13E35-23AC-89D3-BD27-1CB8C695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2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Finding Feature Point Correspondence</a:t>
            </a:r>
            <a:endParaRPr lang="ko-KR" altLang="en-US" sz="32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C2CD056-4CDD-191C-CB11-71B78E580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667" y="1724565"/>
            <a:ext cx="6138130" cy="231311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AF25EB-E1A8-C372-6FC0-F86934FA96AA}"/>
                  </a:ext>
                </a:extLst>
              </p:cNvPr>
              <p:cNvSpPr txBox="1"/>
              <p:nvPr/>
            </p:nvSpPr>
            <p:spPr>
              <a:xfrm>
                <a:off x="1299411" y="4764869"/>
                <a:ext cx="792620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 gradually includes more points as          increases.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                   are reprojected to the beginning of the sweep using </a:t>
                </a:r>
              </a:p>
              <a:p>
                <a:r>
                  <a:rPr lang="en-US" altLang="ko-KR" dirty="0"/>
                  <a:t>    the currently estimated transform.(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                        be the reprojected point sets.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AF25EB-E1A8-C372-6FC0-F86934FA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11" y="4764869"/>
                <a:ext cx="7926207" cy="1754326"/>
              </a:xfrm>
              <a:prstGeom prst="rect">
                <a:avLst/>
              </a:prstGeom>
              <a:blipFill>
                <a:blip r:embed="rId3"/>
                <a:stretch>
                  <a:fillRect l="-462" t="-2091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39B409BB-F850-CCA5-82B0-AFAD8B676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850" y="4742143"/>
            <a:ext cx="638175" cy="419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FA142-8EF1-33CB-66FE-5265F8A74414}"/>
              </a:ext>
            </a:extLst>
          </p:cNvPr>
          <p:cNvSpPr txBox="1"/>
          <p:nvPr/>
        </p:nvSpPr>
        <p:spPr>
          <a:xfrm>
            <a:off x="1299411" y="4241490"/>
            <a:ext cx="67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at the beginning of sweep k+1,          is an empty set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CB9097A-AB5B-A866-1AAA-A88194FD9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267" y="4191722"/>
            <a:ext cx="638175" cy="4191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C2F5A0-45C8-B946-FF59-D08B9B16EF33}"/>
              </a:ext>
            </a:extLst>
          </p:cNvPr>
          <p:cNvCxnSpPr/>
          <p:nvPr/>
        </p:nvCxnSpPr>
        <p:spPr>
          <a:xfrm flipV="1">
            <a:off x="5592022" y="2684664"/>
            <a:ext cx="1241915" cy="930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B51290C9-AEB6-428A-2197-AFC8FCA54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7815" y="2371190"/>
            <a:ext cx="1733550" cy="4000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692530E-3D2C-FB20-F8D3-2B436C9FD1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3236" y="5312662"/>
            <a:ext cx="1248778" cy="3905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96C7D83-5D4C-7221-AAA0-84D043AB7D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3700" y="6113466"/>
            <a:ext cx="1847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33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5AAD6-36D9-3D23-86B2-6BF655C7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31" y="288953"/>
            <a:ext cx="10515600" cy="78416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Finding Feature Point Correspondence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50019-6C25-2AC4-389E-22C4D1DB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31" y="1253331"/>
            <a:ext cx="10515600" cy="2933658"/>
          </a:xfrm>
        </p:spPr>
        <p:txBody>
          <a:bodyPr/>
          <a:lstStyle/>
          <a:p>
            <a:r>
              <a:rPr lang="en-US" altLang="ko-KR" dirty="0"/>
              <a:t>For each point in                  ,we are going to find the closest neighbor point in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520D88-B7F1-1BD8-7A7E-669EEAC6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21" y="1306790"/>
            <a:ext cx="1860884" cy="3261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53B5F8-C760-1421-ECA6-B9EFD9DAC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425" y="1760998"/>
            <a:ext cx="485775" cy="409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51DA82-FE62-1079-5825-9910488DE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000" y="2534652"/>
            <a:ext cx="1000125" cy="409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514A1E-164B-74DC-7C77-C0E3F85E73DB}"/>
              </a:ext>
            </a:extLst>
          </p:cNvPr>
          <p:cNvSpPr txBox="1"/>
          <p:nvPr/>
        </p:nvSpPr>
        <p:spPr>
          <a:xfrm>
            <a:off x="914841" y="2537491"/>
            <a:ext cx="9913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sz="2000" dirty="0" err="1">
                <a:latin typeface="Abadi" panose="020B0604020104020204" pitchFamily="34" charset="0"/>
              </a:rPr>
              <a:t>i</a:t>
            </a:r>
            <a:r>
              <a:rPr lang="en-US" altLang="ko-KR" sz="2000" dirty="0">
                <a:latin typeface="Abadi" panose="020B0604020104020204" pitchFamily="34" charset="0"/>
              </a:rPr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j be the closest neighbor of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l be the closest neighbor of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in the two consecutive scans to the scan of j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 a single scan cannot contain more than one points from the same edge line.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B1C1E9D-98E8-1F7F-5C83-09279D744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637" y="2767139"/>
            <a:ext cx="1381125" cy="4381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3C9DEA3-5FF5-1C4A-027F-A8DD66DD5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7137" y="3920072"/>
            <a:ext cx="5422231" cy="2336349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170DE349-CC1E-66CE-EF00-4C796B244C37}"/>
              </a:ext>
            </a:extLst>
          </p:cNvPr>
          <p:cNvSpPr/>
          <p:nvPr/>
        </p:nvSpPr>
        <p:spPr>
          <a:xfrm>
            <a:off x="2947734" y="5173578"/>
            <a:ext cx="112294" cy="962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91819CE-3DC9-7CB3-05C7-50714308BDD9}"/>
              </a:ext>
            </a:extLst>
          </p:cNvPr>
          <p:cNvCxnSpPr>
            <a:cxnSpLocks/>
          </p:cNvCxnSpPr>
          <p:nvPr/>
        </p:nvCxnSpPr>
        <p:spPr>
          <a:xfrm>
            <a:off x="3060028" y="5119672"/>
            <a:ext cx="168443" cy="702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DBC6D8-3C2E-C6CC-A620-09D1298C8AD0}"/>
              </a:ext>
            </a:extLst>
          </p:cNvPr>
          <p:cNvSpPr txBox="1"/>
          <p:nvPr/>
        </p:nvSpPr>
        <p:spPr>
          <a:xfrm>
            <a:off x="3152558" y="5761929"/>
            <a:ext cx="31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89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390D5-F32C-7E64-66D3-8F0651C7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11" y="325090"/>
            <a:ext cx="10515600" cy="711894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0D3FA-F7F6-D96A-91E9-A066B49C2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928" y="2908142"/>
            <a:ext cx="10515600" cy="1463413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Abadi" panose="020B0604020104020204" pitchFamily="34" charset="0"/>
              </a:rPr>
              <a:t>the range measurements are received at different times, and errors in motion estimation can cause mis-registration of the resulting point cloud.</a:t>
            </a:r>
          </a:p>
          <a:p>
            <a:r>
              <a:rPr lang="en-US" altLang="ko-KR" sz="1800" dirty="0">
                <a:latin typeface="Abadi" panose="020B0604020104020204" pitchFamily="34" charset="0"/>
              </a:rPr>
              <a:t>When the lidar scan rate is high compared to its extrinsic motion, motion distortion within the scans can often be neglected. </a:t>
            </a:r>
          </a:p>
          <a:p>
            <a:endParaRPr lang="ko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B87DB-A919-29ED-8F8C-8D34784147F9}"/>
              </a:ext>
            </a:extLst>
          </p:cNvPr>
          <p:cNvSpPr txBox="1"/>
          <p:nvPr/>
        </p:nvSpPr>
        <p:spPr>
          <a:xfrm>
            <a:off x="709411" y="2377442"/>
            <a:ext cx="832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Problem : </a:t>
            </a:r>
            <a:r>
              <a:rPr lang="en-US" altLang="ko-KR" sz="2400" dirty="0"/>
              <a:t>if the lidar itself is moving</a:t>
            </a:r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ko-KR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00D19-4AD4-736A-CBDA-4EB8426FEB36}"/>
              </a:ext>
            </a:extLst>
          </p:cNvPr>
          <p:cNvSpPr txBox="1"/>
          <p:nvPr/>
        </p:nvSpPr>
        <p:spPr>
          <a:xfrm>
            <a:off x="709411" y="4956997"/>
            <a:ext cx="1918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badi" panose="020B0604020104020204" pitchFamily="34" charset="0"/>
              </a:rPr>
              <a:t>Goal</a:t>
            </a:r>
            <a:endParaRPr lang="ko-KR" altLang="en-US" sz="2800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5CD20-4616-B61C-9BEB-6B155538C5C3}"/>
              </a:ext>
            </a:extLst>
          </p:cNvPr>
          <p:cNvSpPr txBox="1"/>
          <p:nvPr/>
        </p:nvSpPr>
        <p:spPr>
          <a:xfrm>
            <a:off x="838200" y="548021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badi" panose="020B0604020104020204" pitchFamily="34" charset="0"/>
                <a:cs typeface="Aharoni" panose="02010803020104030203" pitchFamily="2" charset="-79"/>
              </a:rPr>
              <a:t>low-drift and low-computational complexity </a:t>
            </a:r>
            <a:r>
              <a:rPr lang="en-US" altLang="ko-KR" dirty="0"/>
              <a:t>without the need for high accuracy ranging or inertial measurements.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badi" panose="020B0604020104020204" pitchFamily="34" charset="0"/>
                <a:cs typeface="Aharoni" panose="02010803020104030203" pitchFamily="2" charset="-79"/>
              </a:rPr>
              <a:t>Not using loop closure</a:t>
            </a:r>
            <a:endParaRPr lang="ko-KR" altLang="en-US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9FC9F-1474-33BA-B373-A688515A56EF}"/>
              </a:ext>
            </a:extLst>
          </p:cNvPr>
          <p:cNvSpPr txBox="1"/>
          <p:nvPr/>
        </p:nvSpPr>
        <p:spPr>
          <a:xfrm>
            <a:off x="657472" y="1545779"/>
            <a:ext cx="1126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the only motion of the lidar is to rotate a laser beam, registration of the point cloud is simple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0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5AAD6-36D9-3D23-86B2-6BF655C7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31" y="288953"/>
            <a:ext cx="10515600" cy="78416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Finding Feature Point Correspondence</a:t>
            </a:r>
            <a:endParaRPr lang="ko-KR" alt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514A1E-164B-74DC-7C77-C0E3F85E73DB}"/>
              </a:ext>
            </a:extLst>
          </p:cNvPr>
          <p:cNvSpPr txBox="1"/>
          <p:nvPr/>
        </p:nvSpPr>
        <p:spPr>
          <a:xfrm>
            <a:off x="786504" y="1556085"/>
            <a:ext cx="9913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to verify both j and l are edge points, we check the smoothness of the local surface based on curvature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if (j, l) is the corresponding edge line, compute distance of between       and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AC58A4-EAA9-2932-BD02-309353E3A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743" y="2228848"/>
            <a:ext cx="485775" cy="342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CD5F72-7779-1A69-279A-7FBF9D714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806" y="2200273"/>
            <a:ext cx="352425" cy="4000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5B3428-56E9-59D6-05D3-64E274F02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068" y="3376863"/>
            <a:ext cx="5238750" cy="13049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B78D14-AD68-B4F8-88EC-DBB879974325}"/>
              </a:ext>
            </a:extLst>
          </p:cNvPr>
          <p:cNvSpPr txBox="1"/>
          <p:nvPr/>
        </p:nvSpPr>
        <p:spPr>
          <a:xfrm>
            <a:off x="1604211" y="4957011"/>
            <a:ext cx="7780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                   are the coordinates of points I, j and l in {L} </a:t>
            </a:r>
            <a:endParaRPr lang="ko-KR" altLang="en-US" sz="20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A35AA64-9C94-AF6B-07A1-BF2AD8F19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31" y="4922058"/>
            <a:ext cx="28003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26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5AAD6-36D9-3D23-86B2-6BF655C7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31" y="288953"/>
            <a:ext cx="10515600" cy="78416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Finding Feature Point Correspondence</a:t>
            </a:r>
            <a:endParaRPr lang="ko-KR" altLang="en-US" sz="3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95B3428-56E9-59D6-05D3-64E274F0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79" y="1614487"/>
            <a:ext cx="5238750" cy="1304925"/>
          </a:xfrm>
          <a:prstGeom prst="rect">
            <a:avLst/>
          </a:prstGeom>
        </p:spPr>
      </p:pic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D9BBAFCB-E5E1-B044-296F-D5A3D88120A6}"/>
              </a:ext>
            </a:extLst>
          </p:cNvPr>
          <p:cNvSpPr/>
          <p:nvPr/>
        </p:nvSpPr>
        <p:spPr>
          <a:xfrm>
            <a:off x="2727158" y="3240757"/>
            <a:ext cx="4940968" cy="1395663"/>
          </a:xfrm>
          <a:prstGeom prst="triangle">
            <a:avLst>
              <a:gd name="adj" fmla="val 36688"/>
            </a:avLst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5B1603F-167F-DFF9-54A2-10E4B412D506}"/>
                  </a:ext>
                </a:extLst>
              </p14:cNvPr>
              <p14:cNvContentPartPr/>
              <p14:nvPr/>
            </p14:nvContentPartPr>
            <p14:xfrm>
              <a:off x="4414767" y="3349996"/>
              <a:ext cx="292680" cy="604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5B1603F-167F-DFF9-54A2-10E4B412D5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5767" y="3340996"/>
                <a:ext cx="31032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23F768D5-148B-819D-65BF-AA97B92BB267}"/>
              </a:ext>
            </a:extLst>
          </p:cNvPr>
          <p:cNvGrpSpPr/>
          <p:nvPr/>
        </p:nvGrpSpPr>
        <p:grpSpPr>
          <a:xfrm>
            <a:off x="4552647" y="3481036"/>
            <a:ext cx="157320" cy="199440"/>
            <a:chOff x="4552647" y="3481036"/>
            <a:chExt cx="157320" cy="1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AC9B0962-E227-F11E-49BD-AFE358512DB2}"/>
                    </a:ext>
                  </a:extLst>
                </p14:cNvPr>
                <p14:cNvContentPartPr/>
                <p14:nvPr/>
              </p14:nvContentPartPr>
              <p14:xfrm>
                <a:off x="4552647" y="3481036"/>
                <a:ext cx="157320" cy="1994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AC9B0962-E227-F11E-49BD-AFE358512DB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43647" y="3472396"/>
                  <a:ext cx="1749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9500768-70F7-7127-F6F3-0767C7EE2269}"/>
                    </a:ext>
                  </a:extLst>
                </p14:cNvPr>
                <p14:cNvContentPartPr/>
                <p14:nvPr/>
              </p14:nvContentPartPr>
              <p14:xfrm>
                <a:off x="4581087" y="3555556"/>
                <a:ext cx="82080" cy="97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9500768-70F7-7127-F6F3-0767C7EE22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72087" y="3546916"/>
                  <a:ext cx="9972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D25517D-5674-89C5-EC1B-BA1E5882FC34}"/>
                  </a:ext>
                </a:extLst>
              </p14:cNvPr>
              <p14:cNvContentPartPr/>
              <p14:nvPr/>
            </p14:nvContentPartPr>
            <p14:xfrm>
              <a:off x="2687487" y="4589476"/>
              <a:ext cx="79200" cy="5652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D25517D-5674-89C5-EC1B-BA1E5882FC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78487" y="4580836"/>
                <a:ext cx="968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0716E7-D973-10AE-E8F7-01838FD757D3}"/>
                  </a:ext>
                </a:extLst>
              </p:cNvPr>
              <p:cNvSpPr txBox="1"/>
              <p:nvPr/>
            </p:nvSpPr>
            <p:spPr>
              <a:xfrm>
                <a:off x="7781636" y="4479236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0716E7-D973-10AE-E8F7-01838FD75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636" y="4479236"/>
                <a:ext cx="169085" cy="276999"/>
              </a:xfrm>
              <a:prstGeom prst="rect">
                <a:avLst/>
              </a:prstGeom>
              <a:blipFill>
                <a:blip r:embed="rId11"/>
                <a:stretch>
                  <a:fillRect l="-40741" r="-4444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63E69C-4CB7-049E-B774-2CB17DD5D8E4}"/>
                  </a:ext>
                </a:extLst>
              </p:cNvPr>
              <p:cNvSpPr txBox="1"/>
              <p:nvPr/>
            </p:nvSpPr>
            <p:spPr>
              <a:xfrm>
                <a:off x="2452450" y="4450976"/>
                <a:ext cx="161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63E69C-4CB7-049E-B774-2CB17DD5D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450" y="4450976"/>
                <a:ext cx="161198" cy="276999"/>
              </a:xfrm>
              <a:prstGeom prst="rect">
                <a:avLst/>
              </a:prstGeom>
              <a:blipFill>
                <a:blip r:embed="rId12"/>
                <a:stretch>
                  <a:fillRect l="-25926" r="-2222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A1458AF8-CD85-1425-1090-465ED4DF8132}"/>
                  </a:ext>
                </a:extLst>
              </p14:cNvPr>
              <p14:cNvContentPartPr/>
              <p14:nvPr/>
            </p14:nvContentPartPr>
            <p14:xfrm>
              <a:off x="4617807" y="2844556"/>
              <a:ext cx="360" cy="9144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A1458AF8-CD85-1425-1090-465ED4DF813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09167" y="2835916"/>
                <a:ext cx="180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153ECFDC-A5F9-EE9D-F658-799750550F0D}"/>
                  </a:ext>
                </a:extLst>
              </p14:cNvPr>
              <p14:cNvContentPartPr/>
              <p14:nvPr/>
            </p14:nvContentPartPr>
            <p14:xfrm>
              <a:off x="4569927" y="3019876"/>
              <a:ext cx="180360" cy="20484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153ECFDC-A5F9-EE9D-F658-799750550F0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61287" y="3010876"/>
                <a:ext cx="198000" cy="222480"/>
              </a:xfrm>
              <a:prstGeom prst="rect">
                <a:avLst/>
              </a:prstGeom>
            </p:spPr>
          </p:pic>
        </mc:Fallback>
      </mc:AlternateContent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7290EE6-E649-6529-785B-069FB5D42E62}"/>
              </a:ext>
            </a:extLst>
          </p:cNvPr>
          <p:cNvCxnSpPr>
            <a:cxnSpLocks/>
            <a:stCxn id="3" idx="0"/>
            <a:endCxn id="3" idx="3"/>
          </p:cNvCxnSpPr>
          <p:nvPr/>
        </p:nvCxnSpPr>
        <p:spPr>
          <a:xfrm>
            <a:off x="4539900" y="3240757"/>
            <a:ext cx="0" cy="139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D4791E5-DD28-5CAB-E07D-7340960030D0}"/>
              </a:ext>
            </a:extLst>
          </p:cNvPr>
          <p:cNvSpPr txBox="1"/>
          <p:nvPr/>
        </p:nvSpPr>
        <p:spPr>
          <a:xfrm>
            <a:off x="4561107" y="3920755"/>
            <a:ext cx="60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24B01A-A43E-11DB-9C5D-BFDB1F770D0E}"/>
              </a:ext>
            </a:extLst>
          </p:cNvPr>
          <p:cNvSpPr/>
          <p:nvPr/>
        </p:nvSpPr>
        <p:spPr>
          <a:xfrm>
            <a:off x="4538184" y="4467261"/>
            <a:ext cx="146336" cy="157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8163F1-DF6F-9083-C229-897E7DA50327}"/>
              </a:ext>
            </a:extLst>
          </p:cNvPr>
          <p:cNvSpPr txBox="1"/>
          <p:nvPr/>
        </p:nvSpPr>
        <p:spPr>
          <a:xfrm>
            <a:off x="4482234" y="4617735"/>
            <a:ext cx="68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C2B20-40F8-415E-667A-B9B0C9D9DA47}"/>
              </a:ext>
            </a:extLst>
          </p:cNvPr>
          <p:cNvSpPr txBox="1"/>
          <p:nvPr/>
        </p:nvSpPr>
        <p:spPr>
          <a:xfrm>
            <a:off x="3309291" y="3680516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92A92A-FF1C-E46E-5534-8FF9A3B1A125}"/>
              </a:ext>
            </a:extLst>
          </p:cNvPr>
          <p:cNvSpPr txBox="1"/>
          <p:nvPr/>
        </p:nvSpPr>
        <p:spPr>
          <a:xfrm>
            <a:off x="5928416" y="3555556"/>
            <a:ext cx="7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28C0707-DF9E-7DC3-583D-A2EC06E838E3}"/>
                  </a:ext>
                </a:extLst>
              </p:cNvPr>
              <p:cNvSpPr txBox="1"/>
              <p:nvPr/>
            </p:nvSpPr>
            <p:spPr>
              <a:xfrm>
                <a:off x="3549436" y="5164757"/>
                <a:ext cx="3823855" cy="1194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S=0.5(c*d)=0.5*(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𝑎𝑏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ko-KR" sz="20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𝑎𝑏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en-US" sz="20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ko-KR" altLang="en-US" sz="2000" i="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28C0707-DF9E-7DC3-583D-A2EC06E83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436" y="5164757"/>
                <a:ext cx="3823855" cy="1194879"/>
              </a:xfrm>
              <a:prstGeom prst="rect">
                <a:avLst/>
              </a:prstGeom>
              <a:blipFill>
                <a:blip r:embed="rId17"/>
                <a:stretch>
                  <a:fillRect l="-1592" t="-25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589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5AAD6-36D9-3D23-86B2-6BF655C7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31" y="288953"/>
            <a:ext cx="10515600" cy="78416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Finding Feature Point Correspondence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50019-6C25-2AC4-389E-22C4D1DB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31" y="1253331"/>
            <a:ext cx="10515600" cy="293365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Abadi" panose="020B0604020104020204" pitchFamily="34" charset="0"/>
              </a:rPr>
              <a:t>planar patch</a:t>
            </a:r>
            <a:endParaRPr lang="ko-KR" altLang="en-US" sz="2400" dirty="0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514A1E-164B-74DC-7C77-C0E3F85E73DB}"/>
              </a:ext>
            </a:extLst>
          </p:cNvPr>
          <p:cNvSpPr txBox="1"/>
          <p:nvPr/>
        </p:nvSpPr>
        <p:spPr>
          <a:xfrm>
            <a:off x="1014369" y="2091439"/>
            <a:ext cx="991372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sz="2000" dirty="0" err="1">
                <a:latin typeface="Abadi" panose="020B0604020104020204" pitchFamily="34" charset="0"/>
              </a:rPr>
              <a:t>i</a:t>
            </a:r>
            <a:r>
              <a:rPr lang="en-US" altLang="ko-KR" sz="2000" dirty="0">
                <a:latin typeface="Abadi" panose="020B0604020104020204" pitchFamily="34" charset="0"/>
              </a:rPr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j be the closest neighbor of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 and m, as the closest neighbors of i, one in the same scan of j, and the other in the two consecutive scans to the scan of j.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three points are non-collinear.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818650-A0EB-789E-5E91-6D6349C3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66" y="3956067"/>
            <a:ext cx="5120640" cy="23895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345461-1C06-B24B-2520-8A2041A8E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762" y="2128421"/>
            <a:ext cx="990600" cy="36195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B06C76C0-13E7-86C9-670D-F6FB03EE2BAF}"/>
              </a:ext>
            </a:extLst>
          </p:cNvPr>
          <p:cNvSpPr/>
          <p:nvPr/>
        </p:nvSpPr>
        <p:spPr>
          <a:xfrm>
            <a:off x="1887523" y="5117283"/>
            <a:ext cx="67112" cy="671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735213A-B8F8-9623-61AC-D5B23CE69124}"/>
              </a:ext>
            </a:extLst>
          </p:cNvPr>
          <p:cNvCxnSpPr/>
          <p:nvPr/>
        </p:nvCxnSpPr>
        <p:spPr>
          <a:xfrm>
            <a:off x="1921079" y="5150839"/>
            <a:ext cx="33556" cy="57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BDD611-6F37-ECF4-54CB-778CC0D5CA44}"/>
              </a:ext>
            </a:extLst>
          </p:cNvPr>
          <p:cNvSpPr txBox="1"/>
          <p:nvPr/>
        </p:nvSpPr>
        <p:spPr>
          <a:xfrm>
            <a:off x="1887523" y="5721291"/>
            <a:ext cx="43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CE6B652-EC8C-D45D-BCF6-E41F23A6F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669" y="2309396"/>
            <a:ext cx="1381125" cy="4381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A16C861-36FA-2C76-02F5-65F0BD791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692" y="4209491"/>
            <a:ext cx="4876800" cy="21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36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5AAD6-36D9-3D23-86B2-6BF655C7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31" y="288953"/>
            <a:ext cx="10515600" cy="78416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Finding Feature Point Correspondence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50019-6C25-2AC4-389E-22C4D1DB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31" y="1253331"/>
            <a:ext cx="10515600" cy="293365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Abadi" panose="020B0604020104020204" pitchFamily="34" charset="0"/>
              </a:rPr>
              <a:t>planar patch</a:t>
            </a:r>
            <a:endParaRPr lang="ko-KR" altLang="en-US" sz="2400" dirty="0">
              <a:latin typeface="Abadi" panose="020B0604020104020204" pitchFamily="34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B6925E79-656C-FDD6-5AB1-F7D896B4E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69" y="1856510"/>
            <a:ext cx="3832900" cy="22213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D73030C-558B-4F01-E5BC-97D9AC0359E6}"/>
                  </a:ext>
                </a:extLst>
              </p:cNvPr>
              <p:cNvSpPr txBox="1"/>
              <p:nvPr/>
            </p:nvSpPr>
            <p:spPr>
              <a:xfrm>
                <a:off x="1082179" y="4077854"/>
                <a:ext cx="5224836" cy="1645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〮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=</a:t>
                </a:r>
                <a:r>
                  <a:rPr lang="en-US" altLang="ko-KR" dirty="0" err="1"/>
                  <a:t>a</a:t>
                </a:r>
                <a:r>
                  <a:rPr lang="en-US" altLang="ko-KR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〮h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en-US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ko-KR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func>
                      <m:func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i="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en-US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ko-KR" altLang="en-US" i="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ko-KR" altLang="en-US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ko-KR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ko-KR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D73030C-558B-4F01-E5BC-97D9AC035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79" y="4077854"/>
                <a:ext cx="5224836" cy="1645130"/>
              </a:xfrm>
              <a:prstGeom prst="rect">
                <a:avLst/>
              </a:prstGeom>
              <a:blipFill>
                <a:blip r:embed="rId3"/>
                <a:stretch>
                  <a:fillRect l="-933" t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3B70824B-2004-9560-2C4E-308D5179D197}"/>
              </a:ext>
            </a:extLst>
          </p:cNvPr>
          <p:cNvSpPr txBox="1"/>
          <p:nvPr/>
        </p:nvSpPr>
        <p:spPr>
          <a:xfrm>
            <a:off x="2253915" y="2720160"/>
            <a:ext cx="27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FF07EDC-DD91-4BFC-00BD-921E1446C31E}"/>
              </a:ext>
            </a:extLst>
          </p:cNvPr>
          <p:cNvCxnSpPr>
            <a:cxnSpLocks/>
          </p:cNvCxnSpPr>
          <p:nvPr/>
        </p:nvCxnSpPr>
        <p:spPr>
          <a:xfrm>
            <a:off x="2983832" y="5390147"/>
            <a:ext cx="21656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B9C20CE6-E396-6461-D99E-3F998C91E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973" y="4728411"/>
            <a:ext cx="4860105" cy="16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05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F7829-D56F-931B-9F2F-838FA945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257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Motion Estimation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FBE83-BAF3-1CE2-C89A-C8CB44F4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9" y="1083754"/>
            <a:ext cx="10515600" cy="102109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The lidar motion is modeled with constant angular and </a:t>
            </a:r>
            <a:r>
              <a:rPr lang="en-US" altLang="ko-KR" sz="1800" dirty="0">
                <a:solidFill>
                  <a:srgbClr val="FF0000"/>
                </a:solidFill>
              </a:rPr>
              <a:t>linear velocities</a:t>
            </a:r>
            <a:r>
              <a:rPr lang="en-US" altLang="ko-KR" sz="1800" dirty="0"/>
              <a:t> during a sweep.</a:t>
            </a:r>
          </a:p>
          <a:p>
            <a:r>
              <a:rPr lang="en-US" altLang="ko-KR" sz="1800" dirty="0"/>
              <a:t>This allows us to linear interpolate the pose transform within a sweep for the points that are received at different times.</a:t>
            </a:r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753159-6C54-93DC-7D1B-BC9680646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15" y="3086783"/>
            <a:ext cx="638175" cy="44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4E92A-8BCE-3CC8-428C-4382F6414028}"/>
              </a:ext>
            </a:extLst>
          </p:cNvPr>
          <p:cNvSpPr txBox="1"/>
          <p:nvPr/>
        </p:nvSpPr>
        <p:spPr>
          <a:xfrm>
            <a:off x="562066" y="2602735"/>
            <a:ext cx="1846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badi" panose="020B0604020104020204" pitchFamily="34" charset="0"/>
              </a:rPr>
              <a:t>define</a:t>
            </a:r>
            <a:endParaRPr lang="ko-KR" altLang="en-US" sz="2800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98F040-B4D7-69B9-5812-C65F49C20544}"/>
                  </a:ext>
                </a:extLst>
              </p:cNvPr>
              <p:cNvSpPr txBox="1"/>
              <p:nvPr/>
            </p:nvSpPr>
            <p:spPr>
              <a:xfrm>
                <a:off x="1304027" y="3125955"/>
                <a:ext cx="67272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        the lidar pose transform between 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800" dirty="0"/>
                  <a:t>, t ].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98F040-B4D7-69B9-5812-C65F49C20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027" y="3125955"/>
                <a:ext cx="6727255" cy="646331"/>
              </a:xfrm>
              <a:prstGeom prst="rect">
                <a:avLst/>
              </a:prstGeom>
              <a:blipFill>
                <a:blip r:embed="rId3"/>
                <a:stretch>
                  <a:fillRect l="-635" t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C05046BF-304E-3ADA-89A3-1ADF59C76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641" y="3811458"/>
            <a:ext cx="3246588" cy="6463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8831E9-9984-AE7A-FCD2-2018485DC4B3}"/>
                  </a:ext>
                </a:extLst>
              </p:cNvPr>
              <p:cNvSpPr txBox="1"/>
              <p:nvPr/>
            </p:nvSpPr>
            <p:spPr>
              <a:xfrm>
                <a:off x="6096001" y="3587620"/>
                <a:ext cx="6096000" cy="1798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badi" panose="020B0604020104020204" pitchFamily="34" charset="0"/>
                  </a:rPr>
                  <a:t>6-DOF in {L}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badi" panose="020B0604020104020204" pitchFamily="34" charset="0"/>
                  </a:rPr>
                  <a:t>: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translations</a:t>
                </a:r>
                <a:r>
                  <a:rPr lang="en-US" altLang="ko-KR" dirty="0"/>
                  <a:t> along x-,y- and z- axes of {L}</a:t>
                </a:r>
                <a:endParaRPr lang="en-US" altLang="ko-KR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badi" panose="020B0604020104020204" pitchFamily="34" charset="0"/>
                  </a:rPr>
                  <a:t>: </a:t>
                </a:r>
                <a:r>
                  <a:rPr lang="en-US" altLang="ko-KR" dirty="0">
                    <a:solidFill>
                      <a:schemeClr val="accent1"/>
                    </a:solidFill>
                    <a:latin typeface="Abadi" panose="020B0604020104020204" pitchFamily="34" charset="0"/>
                  </a:rPr>
                  <a:t>rotation angles </a:t>
                </a:r>
                <a:r>
                  <a:rPr lang="en-US" altLang="ko-KR" dirty="0"/>
                  <a:t>along x-,y- and z- axes of {L}</a:t>
                </a:r>
                <a:endParaRPr lang="en-US" altLang="ko-KR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 following the right-hand rule</a:t>
                </a:r>
                <a:endParaRPr lang="en-US" altLang="ko-KR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8831E9-9984-AE7A-FCD2-2018485DC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3587620"/>
                <a:ext cx="6096000" cy="1798185"/>
              </a:xfrm>
              <a:prstGeom prst="rect">
                <a:avLst/>
              </a:prstGeom>
              <a:blipFill>
                <a:blip r:embed="rId5"/>
                <a:stretch>
                  <a:fillRect l="-600" t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064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C299A-4DF6-3CC2-3087-F6EB474F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70" y="173541"/>
            <a:ext cx="10515600" cy="70455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Motion Estimation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7B5C832-BB20-05F5-2BD5-B4E6CE8A8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459" y="3429000"/>
            <a:ext cx="3624891" cy="19323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7D0BD5-6AE2-49B3-397D-31BB1A647AE4}"/>
              </a:ext>
            </a:extLst>
          </p:cNvPr>
          <p:cNvSpPr txBox="1"/>
          <p:nvPr/>
        </p:nvSpPr>
        <p:spPr>
          <a:xfrm>
            <a:off x="931652" y="1459511"/>
            <a:ext cx="7539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badi" panose="020B0604020104020204" pitchFamily="34" charset="0"/>
              </a:rPr>
              <a:t>Given</a:t>
            </a:r>
            <a:endParaRPr lang="ko-KR" altLang="en-US" sz="2000" dirty="0">
              <a:latin typeface="Abadi" panose="020B06040201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C1139F-8FEE-82EF-079D-DDE06FB6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77" y="1990545"/>
            <a:ext cx="4838700" cy="295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1432AA-4EB9-798B-F9B6-05F9DD87E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277" y="2416744"/>
            <a:ext cx="847725" cy="438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8AB5EA-B864-9DE5-5010-680474FEE058}"/>
                  </a:ext>
                </a:extLst>
              </p:cNvPr>
              <p:cNvSpPr txBox="1"/>
              <p:nvPr/>
            </p:nvSpPr>
            <p:spPr>
              <a:xfrm>
                <a:off x="1570007" y="2493932"/>
                <a:ext cx="5158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      </a:t>
                </a:r>
                <a:r>
                  <a:rPr lang="en-US" altLang="ko-KR" dirty="0">
                    <a:latin typeface="Abadi" panose="020B0604020104020204" pitchFamily="34" charset="0"/>
                  </a:rPr>
                  <a:t>: be the pose transform between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badi" panose="020B060402010402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badi" panose="020B0604020104020204" pitchFamily="34" charset="0"/>
                  </a:rPr>
                  <a:t> ]</a:t>
                </a:r>
                <a:endParaRPr lang="ko-KR" altLang="en-US" dirty="0"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8AB5EA-B864-9DE5-5010-680474FE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007" y="2493932"/>
                <a:ext cx="5158596" cy="369332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03E3937C-098B-B5DB-E6EE-49096AA13F62}"/>
              </a:ext>
            </a:extLst>
          </p:cNvPr>
          <p:cNvSpPr/>
          <p:nvPr/>
        </p:nvSpPr>
        <p:spPr>
          <a:xfrm flipH="1">
            <a:off x="5975228" y="3320983"/>
            <a:ext cx="2547667" cy="1347507"/>
          </a:xfrm>
          <a:prstGeom prst="rtTriangl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F7485B-B557-0C97-1C87-59DC6D4DDB6E}"/>
                  </a:ext>
                </a:extLst>
              </p:cNvPr>
              <p:cNvSpPr txBox="1"/>
              <p:nvPr/>
            </p:nvSpPr>
            <p:spPr>
              <a:xfrm>
                <a:off x="5543905" y="4483824"/>
                <a:ext cx="506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F7485B-B557-0C97-1C87-59DC6D4DD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905" y="4483824"/>
                <a:ext cx="506083" cy="369332"/>
              </a:xfrm>
              <a:prstGeom prst="rect">
                <a:avLst/>
              </a:prstGeom>
              <a:blipFill>
                <a:blip r:embed="rId6"/>
                <a:stretch>
                  <a:fillRect r="-12048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B9919E2-53D2-6112-5AB8-D37281E79226}"/>
              </a:ext>
            </a:extLst>
          </p:cNvPr>
          <p:cNvSpPr txBox="1"/>
          <p:nvPr/>
        </p:nvSpPr>
        <p:spPr>
          <a:xfrm>
            <a:off x="8394933" y="4668490"/>
            <a:ext cx="5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499DF7-9214-484B-DE6F-83C4E0E48A2F}"/>
                  </a:ext>
                </a:extLst>
              </p:cNvPr>
              <p:cNvSpPr txBox="1"/>
              <p:nvPr/>
            </p:nvSpPr>
            <p:spPr>
              <a:xfrm>
                <a:off x="7076538" y="4668490"/>
                <a:ext cx="690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499DF7-9214-484B-DE6F-83C4E0E48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38" y="4668490"/>
                <a:ext cx="690114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9997FE-D034-6F97-40C5-F97C30405000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421595" y="3864634"/>
            <a:ext cx="0" cy="80385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28DB68F5-F0B6-9594-C00D-38F0212B9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26279"/>
            <a:ext cx="632603" cy="461784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821368-F55F-BE64-FB13-AD4144804816}"/>
              </a:ext>
            </a:extLst>
          </p:cNvPr>
          <p:cNvCxnSpPr>
            <a:cxnSpLocks/>
          </p:cNvCxnSpPr>
          <p:nvPr/>
        </p:nvCxnSpPr>
        <p:spPr>
          <a:xfrm flipH="1" flipV="1">
            <a:off x="6849375" y="3688063"/>
            <a:ext cx="517585" cy="906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613B6E-74DB-97BD-EE86-FAD1993A8737}"/>
              </a:ext>
            </a:extLst>
          </p:cNvPr>
          <p:cNvSpPr/>
          <p:nvPr/>
        </p:nvSpPr>
        <p:spPr>
          <a:xfrm>
            <a:off x="5975228" y="3226279"/>
            <a:ext cx="874147" cy="4617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F865F5F-BC2F-83E0-E397-A4D1E61ACF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1016" y="2635819"/>
            <a:ext cx="609600" cy="4191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C33DFE-46AF-1DC4-356E-6A85761F5E9F}"/>
              </a:ext>
            </a:extLst>
          </p:cNvPr>
          <p:cNvSpPr/>
          <p:nvPr/>
        </p:nvSpPr>
        <p:spPr>
          <a:xfrm>
            <a:off x="8901016" y="2493932"/>
            <a:ext cx="743316" cy="5609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97D0085-8B47-07A4-4C32-6FCACAD8241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522895" y="2887876"/>
            <a:ext cx="270308" cy="4331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8CE8371A-EBB5-882E-9C06-34A7093B9847}"/>
              </a:ext>
            </a:extLst>
          </p:cNvPr>
          <p:cNvSpPr/>
          <p:nvPr/>
        </p:nvSpPr>
        <p:spPr>
          <a:xfrm>
            <a:off x="4641011" y="3985404"/>
            <a:ext cx="360880" cy="4984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AD699177-7AEC-9260-CDAC-76A278D2F7E2}"/>
              </a:ext>
            </a:extLst>
          </p:cNvPr>
          <p:cNvSpPr/>
          <p:nvPr/>
        </p:nvSpPr>
        <p:spPr>
          <a:xfrm rot="3555410">
            <a:off x="4595924" y="4958545"/>
            <a:ext cx="266577" cy="72669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7C42726-750B-1A7E-12DC-1C058BA09CA5}"/>
                  </a:ext>
                </a:extLst>
              </p:cNvPr>
              <p:cNvSpPr txBox="1"/>
              <p:nvPr/>
            </p:nvSpPr>
            <p:spPr>
              <a:xfrm>
                <a:off x="1642176" y="5445934"/>
                <a:ext cx="3467458" cy="86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num>
                      <m:den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7C42726-750B-1A7E-12DC-1C058BA09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76" y="5445934"/>
                <a:ext cx="3467458" cy="864789"/>
              </a:xfrm>
              <a:prstGeom prst="rect">
                <a:avLst/>
              </a:prstGeom>
              <a:blipFill>
                <a:blip r:embed="rId9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A1F4D76-0449-A639-2F57-73E27E4A7052}"/>
                  </a:ext>
                </a:extLst>
              </p:cNvPr>
              <p:cNvSpPr txBox="1"/>
              <p:nvPr/>
            </p:nvSpPr>
            <p:spPr>
              <a:xfrm>
                <a:off x="587317" y="826328"/>
                <a:ext cx="7676065" cy="504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2400" dirty="0"/>
                  <a:t> by linear interpolation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altLang="ko-KR" sz="2400" dirty="0"/>
                  <a:t>   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A1F4D76-0449-A639-2F57-73E27E4A7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17" y="826328"/>
                <a:ext cx="7676065" cy="504882"/>
              </a:xfrm>
              <a:prstGeom prst="rect">
                <a:avLst/>
              </a:prstGeom>
              <a:blipFill>
                <a:blip r:embed="rId10"/>
                <a:stretch>
                  <a:fillRect l="-1032" t="-9756" b="-19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C714240-67A7-BF82-DF2A-FD95CFADB5C9}"/>
              </a:ext>
            </a:extLst>
          </p:cNvPr>
          <p:cNvSpPr/>
          <p:nvPr/>
        </p:nvSpPr>
        <p:spPr>
          <a:xfrm>
            <a:off x="4821451" y="5878328"/>
            <a:ext cx="1153777" cy="2260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C3B26E4-C86F-A91C-EBDE-6DB6EE1490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10441" y="5622190"/>
            <a:ext cx="28289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41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CBCDA-E33C-2FD0-5306-89CAF2CE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02" y="371894"/>
            <a:ext cx="10515600" cy="61828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Motion Estimation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3A436-4945-F045-CD0E-ED9EB52FA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02" y="137705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To solved the lidar motion, we need to establish a geometric </a:t>
            </a:r>
            <a:r>
              <a:rPr lang="en-US" altLang="ko-KR" sz="2000" dirty="0">
                <a:solidFill>
                  <a:schemeClr val="accent1"/>
                </a:solidFill>
              </a:rPr>
              <a:t>relationship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between 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EABE71-60DA-0D9E-018E-F33ED6C6F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692" y="1757721"/>
            <a:ext cx="4181475" cy="409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C26F78-868E-19CE-3F9E-6468A9A1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498" y="2371529"/>
            <a:ext cx="3619500" cy="15763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247D0EB-488D-6F79-F1C8-6D789FC2EDBF}"/>
              </a:ext>
            </a:extLst>
          </p:cNvPr>
          <p:cNvSpPr/>
          <p:nvPr/>
        </p:nvSpPr>
        <p:spPr>
          <a:xfrm>
            <a:off x="3571336" y="2547965"/>
            <a:ext cx="1138687" cy="409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F721E3-870C-8980-2BB1-84366EE76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56523"/>
            <a:ext cx="4483579" cy="839265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48681BE2-DC76-31DB-3582-5A93997A5CE0}"/>
              </a:ext>
            </a:extLst>
          </p:cNvPr>
          <p:cNvSpPr/>
          <p:nvPr/>
        </p:nvSpPr>
        <p:spPr>
          <a:xfrm>
            <a:off x="2294626" y="3108577"/>
            <a:ext cx="138023" cy="83926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B0DA5F-426F-4355-C433-EEBCF49987BE}"/>
              </a:ext>
            </a:extLst>
          </p:cNvPr>
          <p:cNvSpPr txBox="1"/>
          <p:nvPr/>
        </p:nvSpPr>
        <p:spPr>
          <a:xfrm>
            <a:off x="1500997" y="4071668"/>
            <a:ext cx="30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Want </a:t>
            </a:r>
            <a:r>
              <a:rPr lang="en-US" altLang="ko-KR" dirty="0">
                <a:solidFill>
                  <a:schemeClr val="accent1"/>
                </a:solidFill>
              </a:rPr>
              <a:t>relationship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873787-645F-C9E5-D9EF-5281317CA4DB}"/>
              </a:ext>
            </a:extLst>
          </p:cNvPr>
          <p:cNvSpPr txBox="1"/>
          <p:nvPr/>
        </p:nvSpPr>
        <p:spPr>
          <a:xfrm>
            <a:off x="6149195" y="2302073"/>
            <a:ext cx="386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By linear interpolation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286C4D-6870-BF75-EFCB-2EC181A584BE}"/>
              </a:ext>
            </a:extLst>
          </p:cNvPr>
          <p:cNvSpPr txBox="1"/>
          <p:nvPr/>
        </p:nvSpPr>
        <p:spPr>
          <a:xfrm>
            <a:off x="2165499" y="4779477"/>
            <a:ext cx="814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:   the coordinates of a point I in           or              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1FC895F-FA67-BE73-CCF3-1EFAB9260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997" y="4613894"/>
            <a:ext cx="942975" cy="5429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CF3221F-740C-D525-5983-20E7258E5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195" y="4758284"/>
            <a:ext cx="590550" cy="3905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9EE5E0C-916C-7DB9-5D87-2A027CB0A4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0872" y="4779477"/>
            <a:ext cx="666750" cy="4191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9F7AB53-2567-FDFF-D1FD-F8D5146647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7672" y="5067775"/>
            <a:ext cx="876300" cy="5238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6FD523-ED4B-9EE0-7DD3-B8FE536BB64E}"/>
              </a:ext>
            </a:extLst>
          </p:cNvPr>
          <p:cNvSpPr txBox="1"/>
          <p:nvPr/>
        </p:nvSpPr>
        <p:spPr>
          <a:xfrm>
            <a:off x="2432649" y="5190549"/>
            <a:ext cx="566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the corresponding point in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A6EB732-0AB7-60A9-2155-B01F0E98BB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3420" y="5145867"/>
            <a:ext cx="1562100" cy="46672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0B45259-F750-20DB-961A-00CF58B2FC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0997" y="5693963"/>
            <a:ext cx="3142351" cy="70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75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CBCDA-E33C-2FD0-5306-89CAF2CE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02" y="371894"/>
            <a:ext cx="10515600" cy="61828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Motion Estimation</a:t>
            </a:r>
            <a:endParaRPr lang="ko-KR" altLang="en-US" sz="36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A0BB8C3-E743-2957-B586-FC1D2E367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45" y="1724204"/>
            <a:ext cx="7721605" cy="265012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3B4DA71-F18F-3AF1-A897-53369B591730}"/>
              </a:ext>
            </a:extLst>
          </p:cNvPr>
          <p:cNvSpPr txBox="1"/>
          <p:nvPr/>
        </p:nvSpPr>
        <p:spPr>
          <a:xfrm>
            <a:off x="1069945" y="4400469"/>
            <a:ext cx="60988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badi" panose="020B0604020104020204" pitchFamily="34" charset="0"/>
              </a:rPr>
              <a:t>each row of f corresponds to a feature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d contains the corresponding distances.</a:t>
            </a:r>
            <a:endParaRPr lang="ko-KR" altLang="en-US" sz="2000" dirty="0">
              <a:latin typeface="Abadi" panose="020B06040201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2EEE45-7B8A-9E24-2069-F4DA6DAF6BF7}"/>
              </a:ext>
            </a:extLst>
          </p:cNvPr>
          <p:cNvSpPr txBox="1"/>
          <p:nvPr/>
        </p:nvSpPr>
        <p:spPr>
          <a:xfrm>
            <a:off x="1069944" y="5108355"/>
            <a:ext cx="745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badi" panose="020B0604020104020204" pitchFamily="34" charset="0"/>
              </a:rPr>
              <a:t>Levenberg-Marquardt </a:t>
            </a:r>
            <a:r>
              <a:rPr lang="ko-KR" altLang="en-US" sz="2000" dirty="0">
                <a:latin typeface="Abadi" panose="020B0604020104020204" pitchFamily="34" charset="0"/>
              </a:rPr>
              <a:t>방식으로 최적화를 수행한다</a:t>
            </a:r>
          </a:p>
        </p:txBody>
      </p:sp>
    </p:spTree>
    <p:extLst>
      <p:ext uri="{BB962C8B-B14F-4D97-AF65-F5344CB8AC3E}">
        <p14:creationId xmlns:p14="http://schemas.microsoft.com/office/powerpoint/2010/main" val="2569093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31440D8D-E0F9-312D-3084-B0902A0A7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928269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EB607-8026-4460-DCFE-AED62A45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18" y="199365"/>
            <a:ext cx="10515600" cy="72180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Mapping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6F9329-4F6C-7CE8-EB18-5B95CA882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866" y="921169"/>
            <a:ext cx="10755703" cy="365083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77ED09-717F-41B4-FF75-7538EF76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589" y="4572001"/>
            <a:ext cx="49053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9E45A-967E-F705-FEB3-FA65FDBA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47" y="378005"/>
            <a:ext cx="10515600" cy="974278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Idea of LOAM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61519-8DA2-9EB2-3CA7-7B4036A6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47" y="1803696"/>
            <a:ext cx="10515600" cy="97427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>
                <a:latin typeface="Abadi" panose="020B0604020104020204" pitchFamily="34" charset="0"/>
              </a:rPr>
              <a:t>The key idea is the division of the complex problem of simultaneous localization and mapping, by  two algorithms.</a:t>
            </a:r>
          </a:p>
          <a:p>
            <a:r>
              <a:rPr lang="en-US" altLang="ko-KR" sz="2000" dirty="0">
                <a:latin typeface="Abadi" panose="020B0604020104020204" pitchFamily="34" charset="0"/>
              </a:rPr>
              <a:t>The parallel algorithm structure ensures feasibility of the problem to be solved in real-time</a:t>
            </a:r>
          </a:p>
          <a:p>
            <a:endParaRPr lang="en-US" altLang="ko-KR" sz="1800" dirty="0">
              <a:latin typeface="Abadi" panose="020B0604020104020204" pitchFamily="34" charset="0"/>
            </a:endParaRPr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06DD2-09B7-B290-589D-5BF166551B57}"/>
              </a:ext>
            </a:extLst>
          </p:cNvPr>
          <p:cNvSpPr txBox="1"/>
          <p:nvPr/>
        </p:nvSpPr>
        <p:spPr>
          <a:xfrm>
            <a:off x="838200" y="2970833"/>
            <a:ext cx="3497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Odometry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C1EBB-90A1-D735-5C94-25879EDB70BC}"/>
              </a:ext>
            </a:extLst>
          </p:cNvPr>
          <p:cNvSpPr txBox="1"/>
          <p:nvPr/>
        </p:nvSpPr>
        <p:spPr>
          <a:xfrm>
            <a:off x="1140792" y="3370943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badi" panose="020B0604020104020204" pitchFamily="34" charset="0"/>
              </a:rPr>
              <a:t>An odometry algorithm estimates velocity of the lidar and corrects distortion in the point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badi" panose="020B0604020104020204" pitchFamily="34" charset="0"/>
              </a:rPr>
              <a:t>correspondences of the feature points are found by ensuring fast computation.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One algorithm performs odometry at a high frequency but low fidelity to estimate velocity of the lidar.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A3A25-BE0C-19C5-D767-4C377FE98E17}"/>
              </a:ext>
            </a:extLst>
          </p:cNvPr>
          <p:cNvSpPr txBox="1"/>
          <p:nvPr/>
        </p:nvSpPr>
        <p:spPr>
          <a:xfrm>
            <a:off x="918410" y="4506078"/>
            <a:ext cx="1668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Mapping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CC3E2B-D8C7-4558-9123-8FB1F3393DBD}"/>
              </a:ext>
            </a:extLst>
          </p:cNvPr>
          <p:cNvSpPr txBox="1"/>
          <p:nvPr/>
        </p:nvSpPr>
        <p:spPr>
          <a:xfrm>
            <a:off x="1207169" y="5178369"/>
            <a:ext cx="8919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badi" panose="020B0604020104020204" pitchFamily="34" charset="0"/>
              </a:rPr>
              <a:t>a mapping algorithm matches and registers the point cloud to create a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When running at a lower frequency, the mapping algorithm is able to incorporate a large number of feature points and use sufficiently many iterations for convergence</a:t>
            </a:r>
            <a:endParaRPr lang="ko-KR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72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7040A-D695-9458-86D9-78E4E97D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91" y="0"/>
            <a:ext cx="10515600" cy="914400"/>
          </a:xfrm>
        </p:spPr>
        <p:txBody>
          <a:bodyPr/>
          <a:lstStyle/>
          <a:p>
            <a:r>
              <a:rPr lang="en-US" altLang="ko-KR" dirty="0"/>
              <a:t>Mapping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9C5FE5-62FB-F146-A590-9946AD8BF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166" y="1085042"/>
            <a:ext cx="9375147" cy="3295289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8659FE-B39A-30E3-E862-6F8A00C7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87" y="4380331"/>
            <a:ext cx="51530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62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3ABC2-CD1D-2832-DF8C-6CD8ABA5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Mapping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5608B26-AFF2-7504-DB46-774780FC7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9349"/>
            <a:ext cx="9646538" cy="4802188"/>
          </a:xfrm>
        </p:spPr>
      </p:pic>
    </p:spTree>
    <p:extLst>
      <p:ext uri="{BB962C8B-B14F-4D97-AF65-F5344CB8AC3E}">
        <p14:creationId xmlns:p14="http://schemas.microsoft.com/office/powerpoint/2010/main" val="301184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E7C1A-8C15-DCB1-5A2A-826118DF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79" y="0"/>
            <a:ext cx="10515600" cy="998455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badi" panose="020B0604020104020204" pitchFamily="34" charset="0"/>
              </a:rPr>
              <a:t>NOTATIONS AND TASK DESCRIPTION</a:t>
            </a:r>
            <a:endParaRPr lang="ko-KR" altLang="en-US" sz="3600" dirty="0">
              <a:latin typeface="Abadi" panose="020B06040201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D7724-30B0-2C25-3FE9-AD8020E0A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269373"/>
            <a:ext cx="10515600" cy="463174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The problem addressed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1FC95-77AF-EF38-0DC6-13B92B25455B}"/>
              </a:ext>
            </a:extLst>
          </p:cNvPr>
          <p:cNvSpPr txBox="1"/>
          <p:nvPr/>
        </p:nvSpPr>
        <p:spPr>
          <a:xfrm>
            <a:off x="998621" y="1941095"/>
            <a:ext cx="10050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badi" panose="020B0604020104020204" pitchFamily="34" charset="0"/>
              </a:rPr>
              <a:t>to perform </a:t>
            </a:r>
            <a:r>
              <a:rPr lang="en-US" altLang="ko-KR" sz="2000" dirty="0" err="1">
                <a:latin typeface="Abadi" panose="020B0604020104020204" pitchFamily="34" charset="0"/>
              </a:rPr>
              <a:t>egomotion</a:t>
            </a:r>
            <a:r>
              <a:rPr lang="en-US" altLang="ko-KR" sz="2000" dirty="0">
                <a:latin typeface="Abadi" panose="020B0604020104020204" pitchFamily="34" charset="0"/>
              </a:rPr>
              <a:t> estimation with point cloud perceived by a 3D lidar</a:t>
            </a:r>
            <a:r>
              <a:rPr lang="en-US" altLang="ko-KR" dirty="0">
                <a:latin typeface="Abadi" panose="020B06040201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Abadi" panose="020B0604020104020204" pitchFamily="34" charset="0"/>
              </a:rPr>
              <a:t>build a map for the traversed environment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F48C6-3AD3-19DF-655D-2528FE4DD5FB}"/>
              </a:ext>
            </a:extLst>
          </p:cNvPr>
          <p:cNvSpPr txBox="1"/>
          <p:nvPr/>
        </p:nvSpPr>
        <p:spPr>
          <a:xfrm>
            <a:off x="677779" y="3039469"/>
            <a:ext cx="828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badi" panose="020B0604020104020204" pitchFamily="34" charset="0"/>
              </a:rPr>
              <a:t>Define</a:t>
            </a:r>
            <a:endParaRPr lang="ko-KR" altLang="en-US" sz="2400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7E570-A2F9-3FA1-3C43-584DDC15BE7D}"/>
              </a:ext>
            </a:extLst>
          </p:cNvPr>
          <p:cNvSpPr txBox="1"/>
          <p:nvPr/>
        </p:nvSpPr>
        <p:spPr>
          <a:xfrm>
            <a:off x="1223210" y="3661444"/>
            <a:ext cx="719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Sweep</a:t>
            </a:r>
            <a:r>
              <a:rPr lang="en-US" altLang="ko-KR" dirty="0"/>
              <a:t> </a:t>
            </a:r>
            <a:r>
              <a:rPr lang="en-US" altLang="ko-KR" dirty="0">
                <a:latin typeface="Abadi" panose="020B0604020104020204" pitchFamily="34" charset="0"/>
              </a:rPr>
              <a:t>:  the lidar completes one time of scan coverage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3AFC96-86A2-6A7C-687B-C4BD2A321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83" y="4764390"/>
            <a:ext cx="447675" cy="361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838C18-682A-71D9-5123-708264B4B6A6}"/>
              </a:ext>
            </a:extLst>
          </p:cNvPr>
          <p:cNvSpPr txBox="1"/>
          <p:nvPr/>
        </p:nvSpPr>
        <p:spPr>
          <a:xfrm>
            <a:off x="1908258" y="4757008"/>
            <a:ext cx="758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>
                <a:latin typeface="Abadi" panose="020B0604020104020204" pitchFamily="34" charset="0"/>
              </a:rPr>
              <a:t>: to indicate the point cloud perceived during sweep k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C197A-0FBF-0AFF-69BF-BF2E23C0E51A}"/>
              </a:ext>
            </a:extLst>
          </p:cNvPr>
          <p:cNvSpPr txBox="1"/>
          <p:nvPr/>
        </p:nvSpPr>
        <p:spPr>
          <a:xfrm>
            <a:off x="1684420" y="4234748"/>
            <a:ext cx="82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K: k ∈ Z + to indicate the sweeps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40F5B6-3452-B3E4-55A6-97B6170DD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185" y="3103750"/>
            <a:ext cx="2999874" cy="212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4EAC72-5363-F875-E149-DE5FC2EF3402}"/>
              </a:ext>
            </a:extLst>
          </p:cNvPr>
          <p:cNvSpPr txBox="1"/>
          <p:nvPr/>
        </p:nvSpPr>
        <p:spPr>
          <a:xfrm>
            <a:off x="8085222" y="5596189"/>
            <a:ext cx="4106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:https://www.kudan.io/blog/3d-lidar-slam-the-basics/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134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E7C1A-8C15-DCB1-5A2A-826118DF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79" y="0"/>
            <a:ext cx="10515600" cy="998455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badi" panose="020B0604020104020204" pitchFamily="34" charset="0"/>
              </a:rPr>
              <a:t>NOTATIONS AND TASK DESCRIPTION</a:t>
            </a:r>
            <a:endParaRPr lang="ko-KR" altLang="en-US" sz="3600" dirty="0">
              <a:latin typeface="Abadi" panose="020B06040201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D7724-30B0-2C25-3FE9-AD8020E0A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36" y="1219892"/>
            <a:ext cx="10515600" cy="463174"/>
          </a:xfrm>
        </p:spPr>
        <p:txBody>
          <a:bodyPr>
            <a:noAutofit/>
          </a:bodyPr>
          <a:lstStyle/>
          <a:p>
            <a:r>
              <a:rPr lang="en-US" altLang="ko-KR" dirty="0"/>
              <a:t>define two coordinate systems as follows.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0C05-F3B1-07A0-4685-B6598A0EB348}"/>
              </a:ext>
            </a:extLst>
          </p:cNvPr>
          <p:cNvSpPr txBox="1"/>
          <p:nvPr/>
        </p:nvSpPr>
        <p:spPr>
          <a:xfrm>
            <a:off x="1012657" y="1971041"/>
            <a:ext cx="10515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Abadi" panose="020B0604020104020204" pitchFamily="34" charset="0"/>
              </a:rPr>
              <a:t>Lidar coordinate system {L}</a:t>
            </a:r>
            <a:r>
              <a:rPr lang="en-US" altLang="ko-KR" dirty="0">
                <a:latin typeface="Abadi" panose="020B0604020104020204" pitchFamily="34" charset="0"/>
              </a:rPr>
              <a:t> is a 3D coordinate system with its origin at the geometric center of the lidar.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x axis is pointing to the left, the y-axis is pointing upward, and the z-axis is pointing forward. </a:t>
            </a:r>
            <a:endParaRPr lang="en-US" altLang="ko-KR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badi" panose="020B0604020104020204" pitchFamily="34" charset="0"/>
              </a:rPr>
              <a:t>The coordinates of a point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World coordinate system {W</a:t>
            </a:r>
            <a:r>
              <a:rPr lang="en-US" altLang="ko-KR" dirty="0"/>
              <a:t>} is a 3D coordinate system coinciding with {L} at the initial position.</a:t>
            </a:r>
            <a:endParaRPr lang="en-US" altLang="ko-KR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coordinates of a point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063A525-9D54-98D4-953C-435FC8AB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329" y="4222989"/>
            <a:ext cx="3238500" cy="3333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5DC8389-E52D-3852-7F90-9F9C8400F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0" y="3097015"/>
            <a:ext cx="3848100" cy="3333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83E004D-0E83-CCA0-8C71-B64D8732C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657" y="5157224"/>
            <a:ext cx="9087101" cy="133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6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F7250-B3FC-2A79-A659-23289087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05" y="286083"/>
            <a:ext cx="10515600" cy="78990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Lidar Hardware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B6C2C-2DBE-26AC-BA42-53C8641DA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2" y="1617077"/>
            <a:ext cx="10515600" cy="49307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 Hokuyo UTM-30LX laser scanner.</a:t>
            </a:r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2E7884-711D-8312-1354-6DFE7B8E6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913" y="2439499"/>
            <a:ext cx="3914775" cy="19790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91595A-C2C2-574A-EDC7-0F3A59D3B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77" y="2380151"/>
            <a:ext cx="2562225" cy="2038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EA2088-7DB3-6A77-D288-BB415BCFC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711" y="4418501"/>
            <a:ext cx="7543800" cy="1979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AD00A4-98A2-E557-ACD4-EF2481D7B428}"/>
              </a:ext>
            </a:extLst>
          </p:cNvPr>
          <p:cNvSpPr txBox="1"/>
          <p:nvPr/>
        </p:nvSpPr>
        <p:spPr>
          <a:xfrm>
            <a:off x="2191109" y="6262777"/>
            <a:ext cx="714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https://www.youtube.com/watch?v=8ezyhTAEyHs&amp;t=14s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71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7E548-BD27-D589-9340-8EEC03C8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05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badi" panose="020B0604020104020204" pitchFamily="34" charset="0"/>
              </a:rPr>
              <a:t>Software System Overview</a:t>
            </a:r>
            <a:endParaRPr lang="ko-KR" altLang="en-US" sz="3600" dirty="0">
              <a:latin typeface="Abadi" panose="020B0604020104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6D4A58-5B92-EF19-0061-243F77960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887" y="1104900"/>
            <a:ext cx="8658225" cy="2324100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1A88ECC-10A7-66AA-2536-487992450B5B}"/>
              </a:ext>
            </a:extLst>
          </p:cNvPr>
          <p:cNvSpPr/>
          <p:nvPr/>
        </p:nvSpPr>
        <p:spPr>
          <a:xfrm>
            <a:off x="2625969" y="1875692"/>
            <a:ext cx="422031" cy="55477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EA12B-C437-7BD0-4D7E-F7A31853A118}"/>
              </a:ext>
            </a:extLst>
          </p:cNvPr>
          <p:cNvSpPr txBox="1"/>
          <p:nvPr/>
        </p:nvSpPr>
        <p:spPr>
          <a:xfrm>
            <a:off x="1766887" y="3536632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:the points received in a laser scan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E8D4E8-40E6-A986-E4D1-5D25027EA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3429000"/>
            <a:ext cx="476250" cy="561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5A59BC-8BA4-6A8B-0D7D-7A3C1F61F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762" y="3544973"/>
            <a:ext cx="3495675" cy="1057275"/>
          </a:xfrm>
          <a:prstGeom prst="rect">
            <a:avLst/>
          </a:prstGeom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CAE347D-444A-9531-03C1-E76E7AE8F142}"/>
              </a:ext>
            </a:extLst>
          </p:cNvPr>
          <p:cNvCxnSpPr>
            <a:cxnSpLocks/>
          </p:cNvCxnSpPr>
          <p:nvPr/>
        </p:nvCxnSpPr>
        <p:spPr>
          <a:xfrm>
            <a:off x="5983705" y="3721298"/>
            <a:ext cx="1765604" cy="35231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8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7E548-BD27-D589-9340-8EEC03C8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05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badi" panose="020B0604020104020204" pitchFamily="34" charset="0"/>
              </a:rPr>
              <a:t>Software System Overview</a:t>
            </a:r>
            <a:endParaRPr lang="ko-KR" altLang="en-US" sz="3600" dirty="0">
              <a:latin typeface="Abadi" panose="020B0604020104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6D4A58-5B92-EF19-0061-243F77960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887" y="1104900"/>
            <a:ext cx="8658225" cy="2324100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1A88ECC-10A7-66AA-2536-487992450B5B}"/>
              </a:ext>
            </a:extLst>
          </p:cNvPr>
          <p:cNvSpPr/>
          <p:nvPr/>
        </p:nvSpPr>
        <p:spPr>
          <a:xfrm>
            <a:off x="4270041" y="1867166"/>
            <a:ext cx="422031" cy="55477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EA12B-C437-7BD0-4D7E-F7A31853A118}"/>
              </a:ext>
            </a:extLst>
          </p:cNvPr>
          <p:cNvSpPr txBox="1"/>
          <p:nvPr/>
        </p:nvSpPr>
        <p:spPr>
          <a:xfrm>
            <a:off x="1766887" y="3536632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: the points received in a laser scan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E8D4E8-40E6-A986-E4D1-5D25027EA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3429000"/>
            <a:ext cx="476250" cy="561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5A59BC-8BA4-6A8B-0D7D-7A3C1F61F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762" y="3544973"/>
            <a:ext cx="3495675" cy="1057275"/>
          </a:xfrm>
          <a:prstGeom prst="rect">
            <a:avLst/>
          </a:prstGeom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CAE347D-444A-9531-03C1-E76E7AE8F142}"/>
              </a:ext>
            </a:extLst>
          </p:cNvPr>
          <p:cNvCxnSpPr>
            <a:cxnSpLocks/>
          </p:cNvCxnSpPr>
          <p:nvPr/>
        </p:nvCxnSpPr>
        <p:spPr>
          <a:xfrm>
            <a:off x="6240158" y="3729808"/>
            <a:ext cx="1765604" cy="35231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89C766-DEC6-A155-E385-FC46A42E390C}"/>
              </a:ext>
            </a:extLst>
          </p:cNvPr>
          <p:cNvSpPr txBox="1"/>
          <p:nvPr/>
        </p:nvSpPr>
        <p:spPr>
          <a:xfrm>
            <a:off x="2042656" y="460224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:The combined point cloud during sweep k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545660-1D71-0567-0103-CCA2FF88F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562" y="4531318"/>
            <a:ext cx="409575" cy="4095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95CD14A-22B2-0DB6-5427-E81297ACD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861" y="4900612"/>
            <a:ext cx="3419475" cy="1704975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8ABFDA9-2E2C-D71F-CA55-BF089F3E21F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919456" y="4786914"/>
            <a:ext cx="1086306" cy="101939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0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7E548-BD27-D589-9340-8EEC03C8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05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badi" panose="020B0604020104020204" pitchFamily="34" charset="0"/>
              </a:rPr>
              <a:t>Software System Overview</a:t>
            </a:r>
            <a:endParaRPr lang="ko-KR" altLang="en-US" sz="3600" dirty="0">
              <a:latin typeface="Abadi" panose="020B0604020104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6D4A58-5B92-EF19-0061-243F77960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887" y="1127521"/>
            <a:ext cx="8658225" cy="2324100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0F8819-473E-EACE-A671-889360EBE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49" y="3684587"/>
            <a:ext cx="1209675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B9D43F-CDFE-0DFF-AB65-11CDD62B69D9}"/>
              </a:ext>
            </a:extLst>
          </p:cNvPr>
          <p:cNvSpPr txBox="1"/>
          <p:nvPr/>
        </p:nvSpPr>
        <p:spPr>
          <a:xfrm>
            <a:off x="2530763" y="3799571"/>
            <a:ext cx="925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r>
              <a:rPr lang="en-US" altLang="ko-KR" dirty="0">
                <a:latin typeface="Abadi" panose="020B0604020104020204" pitchFamily="34" charset="0"/>
              </a:rPr>
              <a:t>The lidar odometry takes the point cloud and computes the motion of the lidar between two consecutive sweeps.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41D174-1482-5922-B684-565D9D8B322D}"/>
              </a:ext>
            </a:extLst>
          </p:cNvPr>
          <p:cNvSpPr txBox="1"/>
          <p:nvPr/>
        </p:nvSpPr>
        <p:spPr>
          <a:xfrm>
            <a:off x="2530763" y="4784795"/>
            <a:ext cx="8820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The outputs are further processed by lidar mapping, which matches and registers the undistorted cloud onto a map at a frequency of 1Hz.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04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1308</Words>
  <Application>Microsoft Office PowerPoint</Application>
  <PresentationFormat>와이드스크린</PresentationFormat>
  <Paragraphs>169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noto</vt:lpstr>
      <vt:lpstr>맑은 고딕</vt:lpstr>
      <vt:lpstr>Abadi</vt:lpstr>
      <vt:lpstr>Aharoni</vt:lpstr>
      <vt:lpstr>Arial</vt:lpstr>
      <vt:lpstr>Cambria Math</vt:lpstr>
      <vt:lpstr>Noto Sans</vt:lpstr>
      <vt:lpstr>Office 테마</vt:lpstr>
      <vt:lpstr>LOAM: Lidar Odometry and Mapping in Real-time </vt:lpstr>
      <vt:lpstr>Introduction</vt:lpstr>
      <vt:lpstr>Idea of LOAM</vt:lpstr>
      <vt:lpstr>NOTATIONS AND TASK DESCRIPTION</vt:lpstr>
      <vt:lpstr>NOTATIONS AND TASK DESCRIPTION</vt:lpstr>
      <vt:lpstr>Lidar Hardware</vt:lpstr>
      <vt:lpstr>Software System Overview</vt:lpstr>
      <vt:lpstr>Software System Overview</vt:lpstr>
      <vt:lpstr>Software System Overview</vt:lpstr>
      <vt:lpstr>Software System Overview</vt:lpstr>
      <vt:lpstr>Lidar Odometry</vt:lpstr>
      <vt:lpstr>Lidar Odometry</vt:lpstr>
      <vt:lpstr>Lidar Odometry</vt:lpstr>
      <vt:lpstr>Lidar Odometry</vt:lpstr>
      <vt:lpstr>Lidar Odometry</vt:lpstr>
      <vt:lpstr>Finding Feature Point Correspondence </vt:lpstr>
      <vt:lpstr>Finding Feature Point Correspondence </vt:lpstr>
      <vt:lpstr>Finding Feature Point Correspondence</vt:lpstr>
      <vt:lpstr>Finding Feature Point Correspondence</vt:lpstr>
      <vt:lpstr>Finding Feature Point Correspondence</vt:lpstr>
      <vt:lpstr>Finding Feature Point Correspondence</vt:lpstr>
      <vt:lpstr>Finding Feature Point Correspondence</vt:lpstr>
      <vt:lpstr>Finding Feature Point Correspondence</vt:lpstr>
      <vt:lpstr>Motion Estimation</vt:lpstr>
      <vt:lpstr>Motion Estimation</vt:lpstr>
      <vt:lpstr>Motion Estimation</vt:lpstr>
      <vt:lpstr>Motion Estimation</vt:lpstr>
      <vt:lpstr>PowerPoint 프레젠테이션</vt:lpstr>
      <vt:lpstr>Mapping</vt:lpstr>
      <vt:lpstr>Mapping</vt:lpstr>
      <vt:lpstr>Mapping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LOAM: Lidar Odometry and Mapping in Real-time</dc:title>
  <dc:creator>한재만</dc:creator>
  <cp:lastModifiedBy>한재만</cp:lastModifiedBy>
  <cp:revision>28</cp:revision>
  <dcterms:created xsi:type="dcterms:W3CDTF">2022-07-19T13:34:52Z</dcterms:created>
  <dcterms:modified xsi:type="dcterms:W3CDTF">2022-07-20T19:43:06Z</dcterms:modified>
</cp:coreProperties>
</file>