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DA1"/>
    <a:srgbClr val="4C6055"/>
    <a:srgbClr val="CD9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B475-B792-4C62-8EF8-C449DAEA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9948F-13D4-46A9-83C8-4191F921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8A4D-94F5-409D-898D-7D312E4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66C7-7681-4D5F-A01C-9A1A718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914C-54CC-4CB0-B31D-69CCDDA7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05A4-D2E5-41F9-B6E2-65AF902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27855-1C8A-4B5F-BA6A-291DC534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B3DB-9289-4435-A50F-0F9F13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F677-2F6A-4FEC-B650-F08F224A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552BC-3550-4EA6-8C9F-6FBD30B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5A2AB-EE8E-43D6-9323-E04F08C0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E2042-67D8-4502-9A2A-63680423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7D8D-7809-4257-9231-128BD37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619B-EE60-4156-AE4A-5A941DD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43088-6623-4697-9654-BBC9235D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573F-CCA9-4B7F-AB91-72F518EA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B2C3-D65E-4E01-9518-1B03302A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7216-FA36-440F-B1A0-5AD4CE8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0DF6-F53B-4839-97D8-FACA8C23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5999-A6D1-4E71-A009-A680F10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C01A-7D97-4B57-9FB2-78B7264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D51C1-C80D-4B7D-BF14-DD7E53F5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F75F0-4BE8-401B-942E-7D2E384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4C3E-F8CC-42E6-8477-E921475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4BD6-B6EA-462E-8654-8FA3D681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18FB-B7ED-425B-9FFE-98C9623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96FD2-54FB-4445-A668-3D32849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C3F07-D9EE-4545-8248-8C2DE8FA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BCC4E-E606-4985-9A75-F3045346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B419E-D06E-468F-AA1F-A4C238E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1C7E0-B3B9-40A5-A83E-8BC00A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3F4D-C535-4B5B-9DE8-370AA42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5096B-1CC7-4B9C-91A0-D9FB5B92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0D8F1-72C9-4DEF-A94A-125D6D5F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7D5C7-5552-4070-98C5-82C49E56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E9D4A-2C02-4D80-8CC2-22A59717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763AA-A400-4B79-81FD-1AE41E11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5174-399F-4B9D-B321-575D8E02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99A8F-1A84-4D57-B4F9-6590857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1E14-20DA-4F41-951B-0F8ADB5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41D6D-53BC-4AA1-B4FF-8BF812E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D13C9-0011-49AF-9B4B-2847DAD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C8C39-EB50-4828-8304-30E3ABB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FF2E5-A19B-4E99-B39C-22D23926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0699F-E9CA-4AF6-AE2F-AE315AB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A4824-A132-4D25-A4CC-CBAF743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61BA-0C7D-4B73-B608-788DF1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F33C0-8AD7-4359-B518-B284651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259E7-DB57-4A09-8E28-75FA3855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CCA73-F731-48E7-87EB-52EC3E7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A4199-03AE-4F47-88FA-B9C45968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B14D1-5471-4F01-A583-87622C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1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5A47-09C3-4710-AEFE-1E173DE0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44B3B-965D-4624-BFB2-E00838EF8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A35CB-500B-4170-AA39-D282AD27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E24EE-86DA-4EB2-A3A5-8614145B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C8AB-22FC-43D0-90EE-B09F1C66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41843-6754-46DF-8613-7A6103E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CA3FB-7A86-4698-A393-AEB02C6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33CA1-C7EC-453C-81D7-BFA8EB1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632E-FAB6-46A4-8AF7-8E6BA810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E3D3-1E8D-44F1-BE4B-0E02DC51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D2729-D75E-48B7-B6C5-2F6FB9DC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3453477" y="2512794"/>
            <a:ext cx="52850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err="1">
                <a:solidFill>
                  <a:prstClr val="white"/>
                </a:solidFill>
              </a:rPr>
              <a:t>LeGO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-LOAM 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20171253 </a:t>
            </a:r>
            <a:r>
              <a:rPr lang="en-US" altLang="ko-KR" sz="1000" kern="0" dirty="0" err="1">
                <a:solidFill>
                  <a:prstClr val="white"/>
                </a:solidFill>
              </a:rPr>
              <a:t>Tak</a:t>
            </a:r>
            <a:r>
              <a:rPr lang="en-US" altLang="ko-KR" sz="1000" kern="0" dirty="0">
                <a:solidFill>
                  <a:prstClr val="white"/>
                </a:solidFill>
              </a:rPr>
              <a:t> Seung Jun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F03037-AD29-485F-8B4D-DDACA52BDA66}"/>
              </a:ext>
            </a:extLst>
          </p:cNvPr>
          <p:cNvGrpSpPr/>
          <p:nvPr/>
        </p:nvGrpSpPr>
        <p:grpSpPr>
          <a:xfrm>
            <a:off x="9932574" y="0"/>
            <a:ext cx="2259426" cy="6902038"/>
            <a:chOff x="9813857" y="319114"/>
            <a:chExt cx="2002915" cy="6118455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41914B5-39B2-490C-AD76-44758B753006}"/>
                </a:ext>
              </a:extLst>
            </p:cNvPr>
            <p:cNvSpPr/>
            <p:nvPr/>
          </p:nvSpPr>
          <p:spPr>
            <a:xfrm>
              <a:off x="10355814" y="332005"/>
              <a:ext cx="1448929" cy="4700109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9353" h="2592982">
                  <a:moveTo>
                    <a:pt x="0" y="0"/>
                  </a:moveTo>
                  <a:lnTo>
                    <a:pt x="75415" y="0"/>
                  </a:lnTo>
                  <a:lnTo>
                    <a:pt x="83093" y="51100"/>
                  </a:lnTo>
                  <a:cubicBezTo>
                    <a:pt x="91593" y="100974"/>
                    <a:pt x="101382" y="148599"/>
                    <a:pt x="113553" y="188816"/>
                  </a:cubicBezTo>
                  <a:cubicBezTo>
                    <a:pt x="162236" y="349683"/>
                    <a:pt x="259603" y="485149"/>
                    <a:pt x="304053" y="646016"/>
                  </a:cubicBezTo>
                  <a:cubicBezTo>
                    <a:pt x="348503" y="806883"/>
                    <a:pt x="320986" y="902133"/>
                    <a:pt x="380253" y="1154016"/>
                  </a:cubicBezTo>
                  <a:cubicBezTo>
                    <a:pt x="439520" y="1405899"/>
                    <a:pt x="581336" y="1928716"/>
                    <a:pt x="659653" y="2157316"/>
                  </a:cubicBezTo>
                  <a:cubicBezTo>
                    <a:pt x="698811" y="2271616"/>
                    <a:pt x="732149" y="2322945"/>
                    <a:pt x="762841" y="2366072"/>
                  </a:cubicBezTo>
                  <a:lnTo>
                    <a:pt x="799353" y="2419781"/>
                  </a:lnTo>
                  <a:lnTo>
                    <a:pt x="799353" y="2592982"/>
                  </a:lnTo>
                  <a:lnTo>
                    <a:pt x="786913" y="2571889"/>
                  </a:lnTo>
                  <a:cubicBezTo>
                    <a:pt x="727155" y="2486260"/>
                    <a:pt x="660712" y="2486722"/>
                    <a:pt x="608853" y="2347816"/>
                  </a:cubicBezTo>
                  <a:cubicBezTo>
                    <a:pt x="549586" y="2189066"/>
                    <a:pt x="505136" y="1894849"/>
                    <a:pt x="456453" y="1662016"/>
                  </a:cubicBezTo>
                  <a:cubicBezTo>
                    <a:pt x="407770" y="1429183"/>
                    <a:pt x="354853" y="1105333"/>
                    <a:pt x="316753" y="950816"/>
                  </a:cubicBezTo>
                  <a:cubicBezTo>
                    <a:pt x="278653" y="796299"/>
                    <a:pt x="259603" y="842866"/>
                    <a:pt x="227853" y="734916"/>
                  </a:cubicBezTo>
                  <a:cubicBezTo>
                    <a:pt x="196103" y="626966"/>
                    <a:pt x="166470" y="430116"/>
                    <a:pt x="126253" y="303116"/>
                  </a:cubicBezTo>
                  <a:cubicBezTo>
                    <a:pt x="96090" y="207866"/>
                    <a:pt x="57593" y="118569"/>
                    <a:pt x="21478" y="43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118A8E3-B57F-4DC6-9F45-3D3905221EE3}"/>
                </a:ext>
              </a:extLst>
            </p:cNvPr>
            <p:cNvSpPr/>
            <p:nvPr/>
          </p:nvSpPr>
          <p:spPr>
            <a:xfrm>
              <a:off x="10899860" y="335277"/>
              <a:ext cx="904882" cy="3181021"/>
            </a:xfrm>
            <a:custGeom>
              <a:avLst/>
              <a:gdLst>
                <a:gd name="connsiteX0" fmla="*/ 0 w 904882"/>
                <a:gd name="connsiteY0" fmla="*/ 0 h 3181021"/>
                <a:gd name="connsiteX1" fmla="*/ 128311 w 904882"/>
                <a:gd name="connsiteY1" fmla="*/ 0 h 3181021"/>
                <a:gd name="connsiteX2" fmla="*/ 162493 w 904882"/>
                <a:gd name="connsiteY2" fmla="*/ 108721 h 3181021"/>
                <a:gd name="connsiteX3" fmla="*/ 270401 w 904882"/>
                <a:gd name="connsiteY3" fmla="*/ 452228 h 3181021"/>
                <a:gd name="connsiteX4" fmla="*/ 512115 w 904882"/>
                <a:gd name="connsiteY4" fmla="*/ 1280961 h 3181021"/>
                <a:gd name="connsiteX5" fmla="*/ 753829 w 904882"/>
                <a:gd name="connsiteY5" fmla="*/ 2201775 h 3181021"/>
                <a:gd name="connsiteX6" fmla="*/ 865604 w 904882"/>
                <a:gd name="connsiteY6" fmla="*/ 2656787 h 3181021"/>
                <a:gd name="connsiteX7" fmla="*/ 904882 w 904882"/>
                <a:gd name="connsiteY7" fmla="*/ 2820606 h 3181021"/>
                <a:gd name="connsiteX8" fmla="*/ 904882 w 904882"/>
                <a:gd name="connsiteY8" fmla="*/ 3181021 h 3181021"/>
                <a:gd name="connsiteX9" fmla="*/ 891951 w 904882"/>
                <a:gd name="connsiteY9" fmla="*/ 3122590 h 3181021"/>
                <a:gd name="connsiteX10" fmla="*/ 638727 w 904882"/>
                <a:gd name="connsiteY10" fmla="*/ 1833449 h 3181021"/>
                <a:gd name="connsiteX11" fmla="*/ 477585 w 904882"/>
                <a:gd name="connsiteY11" fmla="*/ 1442103 h 3181021"/>
                <a:gd name="connsiteX12" fmla="*/ 293422 w 904882"/>
                <a:gd name="connsiteY12" fmla="*/ 659411 h 3181021"/>
                <a:gd name="connsiteX13" fmla="*/ 40198 w 904882"/>
                <a:gd name="connsiteY13" fmla="*/ 60881 h 31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4882" h="3181021">
                  <a:moveTo>
                    <a:pt x="0" y="0"/>
                  </a:moveTo>
                  <a:lnTo>
                    <a:pt x="128311" y="0"/>
                  </a:lnTo>
                  <a:lnTo>
                    <a:pt x="162493" y="108721"/>
                  </a:lnTo>
                  <a:cubicBezTo>
                    <a:pt x="203978" y="241208"/>
                    <a:pt x="241626" y="362065"/>
                    <a:pt x="270401" y="452228"/>
                  </a:cubicBezTo>
                  <a:cubicBezTo>
                    <a:pt x="385503" y="812881"/>
                    <a:pt x="431544" y="989369"/>
                    <a:pt x="512115" y="1280961"/>
                  </a:cubicBezTo>
                  <a:cubicBezTo>
                    <a:pt x="592687" y="1572553"/>
                    <a:pt x="629135" y="1718348"/>
                    <a:pt x="753829" y="2201775"/>
                  </a:cubicBezTo>
                  <a:cubicBezTo>
                    <a:pt x="785003" y="2322632"/>
                    <a:pt x="823370" y="2480897"/>
                    <a:pt x="865604" y="2656787"/>
                  </a:cubicBezTo>
                  <a:lnTo>
                    <a:pt x="904882" y="2820606"/>
                  </a:lnTo>
                  <a:lnTo>
                    <a:pt x="904882" y="3181021"/>
                  </a:lnTo>
                  <a:lnTo>
                    <a:pt x="891951" y="3122590"/>
                  </a:lnTo>
                  <a:cubicBezTo>
                    <a:pt x="788360" y="2658345"/>
                    <a:pt x="707788" y="2113531"/>
                    <a:pt x="638727" y="1833449"/>
                  </a:cubicBezTo>
                  <a:cubicBezTo>
                    <a:pt x="569666" y="1553368"/>
                    <a:pt x="535136" y="1637776"/>
                    <a:pt x="477585" y="1442103"/>
                  </a:cubicBezTo>
                  <a:cubicBezTo>
                    <a:pt x="420034" y="1246430"/>
                    <a:pt x="366320" y="889615"/>
                    <a:pt x="293422" y="659411"/>
                  </a:cubicBezTo>
                  <a:cubicBezTo>
                    <a:pt x="220523" y="429207"/>
                    <a:pt x="120769" y="218187"/>
                    <a:pt x="40198" y="60881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FF0A90C-B84F-4505-A7E6-95716721B976}"/>
                </a:ext>
              </a:extLst>
            </p:cNvPr>
            <p:cNvSpPr/>
            <p:nvPr/>
          </p:nvSpPr>
          <p:spPr>
            <a:xfrm>
              <a:off x="9813857" y="323374"/>
              <a:ext cx="1990886" cy="6114195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256958 w 799353"/>
                <a:gd name="connsiteY4" fmla="*/ 704675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06375 w 777875"/>
                <a:gd name="connsiteY14" fmla="*/ 734916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16466 w 777875"/>
                <a:gd name="connsiteY14" fmla="*/ 714751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0 w 772441"/>
                <a:gd name="connsiteY0" fmla="*/ 3667 h 2592982"/>
                <a:gd name="connsiteX1" fmla="*/ 48503 w 772441"/>
                <a:gd name="connsiteY1" fmla="*/ 0 h 2592982"/>
                <a:gd name="connsiteX2" fmla="*/ 56181 w 772441"/>
                <a:gd name="connsiteY2" fmla="*/ 51100 h 2592982"/>
                <a:gd name="connsiteX3" fmla="*/ 86641 w 772441"/>
                <a:gd name="connsiteY3" fmla="*/ 188816 h 2592982"/>
                <a:gd name="connsiteX4" fmla="*/ 230046 w 772441"/>
                <a:gd name="connsiteY4" fmla="*/ 704675 h 2592982"/>
                <a:gd name="connsiteX5" fmla="*/ 353341 w 772441"/>
                <a:gd name="connsiteY5" fmla="*/ 1154016 h 2592982"/>
                <a:gd name="connsiteX6" fmla="*/ 632741 w 772441"/>
                <a:gd name="connsiteY6" fmla="*/ 2157316 h 2592982"/>
                <a:gd name="connsiteX7" fmla="*/ 735929 w 772441"/>
                <a:gd name="connsiteY7" fmla="*/ 2366072 h 2592982"/>
                <a:gd name="connsiteX8" fmla="*/ 772441 w 772441"/>
                <a:gd name="connsiteY8" fmla="*/ 2419781 h 2592982"/>
                <a:gd name="connsiteX9" fmla="*/ 772441 w 772441"/>
                <a:gd name="connsiteY9" fmla="*/ 2592982 h 2592982"/>
                <a:gd name="connsiteX10" fmla="*/ 760001 w 772441"/>
                <a:gd name="connsiteY10" fmla="*/ 2571889 h 2592982"/>
                <a:gd name="connsiteX11" fmla="*/ 581941 w 772441"/>
                <a:gd name="connsiteY11" fmla="*/ 2347816 h 2592982"/>
                <a:gd name="connsiteX12" fmla="*/ 429541 w 772441"/>
                <a:gd name="connsiteY12" fmla="*/ 1662016 h 2592982"/>
                <a:gd name="connsiteX13" fmla="*/ 289841 w 772441"/>
                <a:gd name="connsiteY13" fmla="*/ 950816 h 2592982"/>
                <a:gd name="connsiteX14" fmla="*/ 211032 w 772441"/>
                <a:gd name="connsiteY14" fmla="*/ 714751 h 2592982"/>
                <a:gd name="connsiteX15" fmla="*/ 99341 w 772441"/>
                <a:gd name="connsiteY15" fmla="*/ 303116 h 2592982"/>
                <a:gd name="connsiteX16" fmla="*/ 28206 w 772441"/>
                <a:gd name="connsiteY16" fmla="*/ 48761 h 2592982"/>
                <a:gd name="connsiteX17" fmla="*/ 0 w 772441"/>
                <a:gd name="connsiteY17" fmla="*/ 3667 h 2592982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32905 w 775805"/>
                <a:gd name="connsiteY12" fmla="*/ 1665681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805" h="2596647">
                  <a:moveTo>
                    <a:pt x="0" y="0"/>
                  </a:moveTo>
                  <a:lnTo>
                    <a:pt x="51867" y="3665"/>
                  </a:lnTo>
                  <a:lnTo>
                    <a:pt x="59545" y="54765"/>
                  </a:lnTo>
                  <a:cubicBezTo>
                    <a:pt x="68045" y="104639"/>
                    <a:pt x="61028" y="83552"/>
                    <a:pt x="90005" y="192481"/>
                  </a:cubicBezTo>
                  <a:cubicBezTo>
                    <a:pt x="118982" y="301410"/>
                    <a:pt x="188960" y="547473"/>
                    <a:pt x="233410" y="708340"/>
                  </a:cubicBezTo>
                  <a:cubicBezTo>
                    <a:pt x="277860" y="869207"/>
                    <a:pt x="289589" y="915574"/>
                    <a:pt x="356705" y="1157681"/>
                  </a:cubicBezTo>
                  <a:cubicBezTo>
                    <a:pt x="423821" y="1399788"/>
                    <a:pt x="560006" y="1969054"/>
                    <a:pt x="636105" y="2160981"/>
                  </a:cubicBezTo>
                  <a:cubicBezTo>
                    <a:pt x="709787" y="2346813"/>
                    <a:pt x="661506" y="2266117"/>
                    <a:pt x="692198" y="2309244"/>
                  </a:cubicBezTo>
                  <a:lnTo>
                    <a:pt x="775805" y="2423446"/>
                  </a:lnTo>
                  <a:lnTo>
                    <a:pt x="775805" y="2596647"/>
                  </a:lnTo>
                  <a:lnTo>
                    <a:pt x="763365" y="2575554"/>
                  </a:lnTo>
                  <a:cubicBezTo>
                    <a:pt x="703607" y="2489925"/>
                    <a:pt x="686074" y="2474407"/>
                    <a:pt x="637445" y="2323984"/>
                  </a:cubicBezTo>
                  <a:cubicBezTo>
                    <a:pt x="588816" y="2173561"/>
                    <a:pt x="528964" y="1901264"/>
                    <a:pt x="471591" y="1673014"/>
                  </a:cubicBezTo>
                  <a:cubicBezTo>
                    <a:pt x="414218" y="1444764"/>
                    <a:pt x="336071" y="1113581"/>
                    <a:pt x="293205" y="954481"/>
                  </a:cubicBezTo>
                  <a:cubicBezTo>
                    <a:pt x="250339" y="795381"/>
                    <a:pt x="246146" y="826366"/>
                    <a:pt x="214396" y="718416"/>
                  </a:cubicBezTo>
                  <a:cubicBezTo>
                    <a:pt x="182646" y="610466"/>
                    <a:pt x="142922" y="433781"/>
                    <a:pt x="102705" y="306781"/>
                  </a:cubicBezTo>
                  <a:cubicBezTo>
                    <a:pt x="72542" y="211531"/>
                    <a:pt x="67685" y="127733"/>
                    <a:pt x="31570" y="524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841D092-F125-4FD6-80AB-4C7864220ED7}"/>
                </a:ext>
              </a:extLst>
            </p:cNvPr>
            <p:cNvSpPr/>
            <p:nvPr/>
          </p:nvSpPr>
          <p:spPr>
            <a:xfrm>
              <a:off x="11324052" y="321244"/>
              <a:ext cx="480690" cy="1683102"/>
            </a:xfrm>
            <a:custGeom>
              <a:avLst/>
              <a:gdLst>
                <a:gd name="connsiteX0" fmla="*/ 0 w 265190"/>
                <a:gd name="connsiteY0" fmla="*/ 0 h 928543"/>
                <a:gd name="connsiteX1" fmla="*/ 36399 w 265190"/>
                <a:gd name="connsiteY1" fmla="*/ 0 h 928543"/>
                <a:gd name="connsiteX2" fmla="*/ 66468 w 265190"/>
                <a:gd name="connsiteY2" fmla="*/ 97519 h 928543"/>
                <a:gd name="connsiteX3" fmla="*/ 153295 w 265190"/>
                <a:gd name="connsiteY3" fmla="*/ 378851 h 928543"/>
                <a:gd name="connsiteX4" fmla="*/ 227958 w 265190"/>
                <a:gd name="connsiteY4" fmla="*/ 691442 h 928543"/>
                <a:gd name="connsiteX5" fmla="*/ 263092 w 265190"/>
                <a:gd name="connsiteY5" fmla="*/ 853459 h 928543"/>
                <a:gd name="connsiteX6" fmla="*/ 265190 w 265190"/>
                <a:gd name="connsiteY6" fmla="*/ 863409 h 928543"/>
                <a:gd name="connsiteX7" fmla="*/ 265190 w 265190"/>
                <a:gd name="connsiteY7" fmla="*/ 928543 h 928543"/>
                <a:gd name="connsiteX8" fmla="*/ 231254 w 265190"/>
                <a:gd name="connsiteY8" fmla="*/ 765942 h 928543"/>
                <a:gd name="connsiteX9" fmla="*/ 189508 w 265190"/>
                <a:gd name="connsiteY9" fmla="*/ 566405 h 928543"/>
                <a:gd name="connsiteX10" fmla="*/ 145818 w 265190"/>
                <a:gd name="connsiteY10" fmla="*/ 409742 h 928543"/>
                <a:gd name="connsiteX11" fmla="*/ 74158 w 265190"/>
                <a:gd name="connsiteY11" fmla="*/ 167852 h 928543"/>
                <a:gd name="connsiteX12" fmla="*/ 37515 w 265190"/>
                <a:gd name="connsiteY12" fmla="*/ 79477 h 92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190" h="928543">
                  <a:moveTo>
                    <a:pt x="0" y="0"/>
                  </a:moveTo>
                  <a:lnTo>
                    <a:pt x="36399" y="0"/>
                  </a:lnTo>
                  <a:lnTo>
                    <a:pt x="66468" y="97519"/>
                  </a:lnTo>
                  <a:cubicBezTo>
                    <a:pt x="94236" y="187226"/>
                    <a:pt x="126380" y="279864"/>
                    <a:pt x="153295" y="378851"/>
                  </a:cubicBezTo>
                  <a:cubicBezTo>
                    <a:pt x="180210" y="477839"/>
                    <a:pt x="188624" y="521776"/>
                    <a:pt x="227958" y="691442"/>
                  </a:cubicBezTo>
                  <a:cubicBezTo>
                    <a:pt x="237791" y="733859"/>
                    <a:pt x="249828" y="790363"/>
                    <a:pt x="263092" y="853459"/>
                  </a:cubicBezTo>
                  <a:lnTo>
                    <a:pt x="265190" y="863409"/>
                  </a:lnTo>
                  <a:lnTo>
                    <a:pt x="265190" y="928543"/>
                  </a:lnTo>
                  <a:lnTo>
                    <a:pt x="231254" y="765942"/>
                  </a:lnTo>
                  <a:cubicBezTo>
                    <a:pt x="215308" y="687524"/>
                    <a:pt x="200851" y="616326"/>
                    <a:pt x="189508" y="566405"/>
                  </a:cubicBezTo>
                  <a:cubicBezTo>
                    <a:pt x="166821" y="466563"/>
                    <a:pt x="165043" y="476168"/>
                    <a:pt x="145818" y="409742"/>
                  </a:cubicBezTo>
                  <a:cubicBezTo>
                    <a:pt x="126593" y="343317"/>
                    <a:pt x="102566" y="244413"/>
                    <a:pt x="74158" y="167852"/>
                  </a:cubicBezTo>
                  <a:cubicBezTo>
                    <a:pt x="63505" y="139142"/>
                    <a:pt x="50735" y="108891"/>
                    <a:pt x="37515" y="79477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24337A6-6EF0-4E1B-B147-6B1136510048}"/>
                </a:ext>
              </a:extLst>
            </p:cNvPr>
            <p:cNvSpPr/>
            <p:nvPr/>
          </p:nvSpPr>
          <p:spPr>
            <a:xfrm>
              <a:off x="10158280" y="319114"/>
              <a:ext cx="1658492" cy="435972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966" h="2405195">
                  <a:moveTo>
                    <a:pt x="654357" y="0"/>
                  </a:moveTo>
                  <a:lnTo>
                    <a:pt x="914966" y="0"/>
                  </a:lnTo>
                  <a:lnTo>
                    <a:pt x="914966" y="10916"/>
                  </a:lnTo>
                  <a:lnTo>
                    <a:pt x="855447" y="83291"/>
                  </a:lnTo>
                  <a:cubicBezTo>
                    <a:pt x="810749" y="134761"/>
                    <a:pt x="766845" y="182634"/>
                    <a:pt x="728943" y="221329"/>
                  </a:cubicBezTo>
                  <a:cubicBezTo>
                    <a:pt x="577337" y="376110"/>
                    <a:pt x="340799" y="391192"/>
                    <a:pt x="228880" y="602329"/>
                  </a:cubicBezTo>
                  <a:cubicBezTo>
                    <a:pt x="116961" y="813466"/>
                    <a:pt x="39968" y="1216692"/>
                    <a:pt x="57430" y="1488154"/>
                  </a:cubicBezTo>
                  <a:cubicBezTo>
                    <a:pt x="74892" y="1759616"/>
                    <a:pt x="234436" y="2148554"/>
                    <a:pt x="333655" y="2231104"/>
                  </a:cubicBezTo>
                  <a:cubicBezTo>
                    <a:pt x="432874" y="2313654"/>
                    <a:pt x="578924" y="2030285"/>
                    <a:pt x="652743" y="1983454"/>
                  </a:cubicBezTo>
                  <a:cubicBezTo>
                    <a:pt x="726562" y="1936623"/>
                    <a:pt x="751962" y="2052510"/>
                    <a:pt x="776568" y="1950117"/>
                  </a:cubicBezTo>
                  <a:cubicBezTo>
                    <a:pt x="801174" y="1847724"/>
                    <a:pt x="774186" y="1510380"/>
                    <a:pt x="800380" y="1369092"/>
                  </a:cubicBezTo>
                  <a:cubicBezTo>
                    <a:pt x="823300" y="1245466"/>
                    <a:pt x="857766" y="1273160"/>
                    <a:pt x="910159" y="1160245"/>
                  </a:cubicBezTo>
                  <a:lnTo>
                    <a:pt x="914966" y="1148447"/>
                  </a:lnTo>
                  <a:lnTo>
                    <a:pt x="914966" y="1249462"/>
                  </a:lnTo>
                  <a:lnTo>
                    <a:pt x="906681" y="1268447"/>
                  </a:lnTo>
                  <a:cubicBezTo>
                    <a:pt x="871471" y="1351977"/>
                    <a:pt x="842052" y="1429020"/>
                    <a:pt x="824193" y="1492917"/>
                  </a:cubicBezTo>
                  <a:cubicBezTo>
                    <a:pt x="752756" y="1748504"/>
                    <a:pt x="894837" y="1908048"/>
                    <a:pt x="795618" y="2054892"/>
                  </a:cubicBezTo>
                  <a:cubicBezTo>
                    <a:pt x="696399" y="2201736"/>
                    <a:pt x="361436" y="2502567"/>
                    <a:pt x="228880" y="2373979"/>
                  </a:cubicBezTo>
                  <a:cubicBezTo>
                    <a:pt x="96324" y="2245392"/>
                    <a:pt x="-6070" y="1596104"/>
                    <a:pt x="280" y="1283367"/>
                  </a:cubicBezTo>
                  <a:cubicBezTo>
                    <a:pt x="6630" y="970630"/>
                    <a:pt x="170936" y="681704"/>
                    <a:pt x="266980" y="497554"/>
                  </a:cubicBezTo>
                  <a:cubicBezTo>
                    <a:pt x="363024" y="313404"/>
                    <a:pt x="488437" y="313405"/>
                    <a:pt x="576543" y="178467"/>
                  </a:cubicBezTo>
                  <a:cubicBezTo>
                    <a:pt x="598570" y="144733"/>
                    <a:pt x="617421" y="102466"/>
                    <a:pt x="634772" y="56726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0B24603-9383-47DF-82E4-DF93739C8E5D}"/>
                </a:ext>
              </a:extLst>
            </p:cNvPr>
            <p:cNvSpPr/>
            <p:nvPr/>
          </p:nvSpPr>
          <p:spPr>
            <a:xfrm>
              <a:off x="10390328" y="651060"/>
              <a:ext cx="1417914" cy="3328155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6714" h="2715060">
                  <a:moveTo>
                    <a:pt x="1156714" y="0"/>
                  </a:moveTo>
                  <a:lnTo>
                    <a:pt x="1154407" y="201881"/>
                  </a:lnTo>
                  <a:lnTo>
                    <a:pt x="914966" y="320781"/>
                  </a:lnTo>
                  <a:lnTo>
                    <a:pt x="855447" y="393156"/>
                  </a:lnTo>
                  <a:cubicBezTo>
                    <a:pt x="810749" y="444626"/>
                    <a:pt x="766845" y="492499"/>
                    <a:pt x="728943" y="531194"/>
                  </a:cubicBezTo>
                  <a:cubicBezTo>
                    <a:pt x="577337" y="685975"/>
                    <a:pt x="340799" y="701057"/>
                    <a:pt x="228880" y="912194"/>
                  </a:cubicBezTo>
                  <a:cubicBezTo>
                    <a:pt x="116961" y="1123331"/>
                    <a:pt x="45445" y="1545336"/>
                    <a:pt x="57430" y="1798019"/>
                  </a:cubicBezTo>
                  <a:cubicBezTo>
                    <a:pt x="69415" y="2050702"/>
                    <a:pt x="213310" y="2310529"/>
                    <a:pt x="300791" y="2428291"/>
                  </a:cubicBezTo>
                  <a:cubicBezTo>
                    <a:pt x="388272" y="2546053"/>
                    <a:pt x="503023" y="2532641"/>
                    <a:pt x="582319" y="2504590"/>
                  </a:cubicBezTo>
                  <a:cubicBezTo>
                    <a:pt x="661615" y="2476539"/>
                    <a:pt x="740225" y="2397588"/>
                    <a:pt x="776568" y="2259982"/>
                  </a:cubicBezTo>
                  <a:cubicBezTo>
                    <a:pt x="812912" y="2122377"/>
                    <a:pt x="774186" y="1820245"/>
                    <a:pt x="800380" y="1678957"/>
                  </a:cubicBezTo>
                  <a:cubicBezTo>
                    <a:pt x="823300" y="1555331"/>
                    <a:pt x="857766" y="1583025"/>
                    <a:pt x="910159" y="1470110"/>
                  </a:cubicBezTo>
                  <a:lnTo>
                    <a:pt x="1145017" y="1293990"/>
                  </a:lnTo>
                  <a:lnTo>
                    <a:pt x="914966" y="1559327"/>
                  </a:lnTo>
                  <a:lnTo>
                    <a:pt x="906681" y="1578312"/>
                  </a:lnTo>
                  <a:cubicBezTo>
                    <a:pt x="871471" y="1661842"/>
                    <a:pt x="842052" y="1738885"/>
                    <a:pt x="824193" y="1802782"/>
                  </a:cubicBezTo>
                  <a:cubicBezTo>
                    <a:pt x="752756" y="2058369"/>
                    <a:pt x="894837" y="2217913"/>
                    <a:pt x="795618" y="2364757"/>
                  </a:cubicBezTo>
                  <a:cubicBezTo>
                    <a:pt x="696399" y="2511601"/>
                    <a:pt x="361436" y="2812432"/>
                    <a:pt x="228880" y="2683844"/>
                  </a:cubicBezTo>
                  <a:cubicBezTo>
                    <a:pt x="96324" y="2555257"/>
                    <a:pt x="-6070" y="1905969"/>
                    <a:pt x="280" y="1593232"/>
                  </a:cubicBezTo>
                  <a:cubicBezTo>
                    <a:pt x="6630" y="1280495"/>
                    <a:pt x="170936" y="991569"/>
                    <a:pt x="266980" y="807419"/>
                  </a:cubicBezTo>
                  <a:cubicBezTo>
                    <a:pt x="363024" y="623269"/>
                    <a:pt x="488437" y="623270"/>
                    <a:pt x="576543" y="488332"/>
                  </a:cubicBezTo>
                  <a:cubicBezTo>
                    <a:pt x="598570" y="454598"/>
                    <a:pt x="617421" y="412331"/>
                    <a:pt x="634772" y="366591"/>
                  </a:cubicBezTo>
                  <a:cubicBezTo>
                    <a:pt x="641300" y="347682"/>
                    <a:pt x="1150186" y="18909"/>
                    <a:pt x="1156714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CB1FDA7-1E6B-4309-9FAE-3A510CFECDBA}"/>
                </a:ext>
              </a:extLst>
            </p:cNvPr>
            <p:cNvSpPr/>
            <p:nvPr/>
          </p:nvSpPr>
          <p:spPr>
            <a:xfrm>
              <a:off x="10685513" y="1158951"/>
              <a:ext cx="1123660" cy="200171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507774 w 1507774"/>
                <a:gd name="connsiteY0" fmla="*/ 0 h 2760068"/>
                <a:gd name="connsiteX1" fmla="*/ 1154407 w 1507774"/>
                <a:gd name="connsiteY1" fmla="*/ 246889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237780 w 1507774"/>
                <a:gd name="connsiteY7" fmla="*/ 2554314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741038 w 1519869"/>
                <a:gd name="connsiteY4" fmla="*/ 576202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736882 w 1519869"/>
                <a:gd name="connsiteY21" fmla="*/ 411599 h 2743267"/>
                <a:gd name="connsiteX22" fmla="*/ 1519869 w 1519869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10616 w 1508231"/>
                <a:gd name="connsiteY11" fmla="*/ 1515118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64626 w 1508231"/>
                <a:gd name="connsiteY11" fmla="*/ 1569129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77025 w 1508231"/>
                <a:gd name="connsiteY9" fmla="*/ 2304990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05012 w 1508231"/>
                <a:gd name="connsiteY9" fmla="*/ 2241979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82776 w 1508231"/>
                <a:gd name="connsiteY8" fmla="*/ 2549598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46769 w 1508231"/>
                <a:gd name="connsiteY8" fmla="*/ 2513592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231" h="2739453">
                  <a:moveTo>
                    <a:pt x="1508231" y="0"/>
                  </a:moveTo>
                  <a:cubicBezTo>
                    <a:pt x="1507462" y="31288"/>
                    <a:pt x="1506692" y="62575"/>
                    <a:pt x="1505923" y="93863"/>
                  </a:cubicBezTo>
                  <a:lnTo>
                    <a:pt x="915423" y="365789"/>
                  </a:lnTo>
                  <a:lnTo>
                    <a:pt x="855904" y="438164"/>
                  </a:lnTo>
                  <a:cubicBezTo>
                    <a:pt x="811206" y="489634"/>
                    <a:pt x="713293" y="501500"/>
                    <a:pt x="675391" y="540195"/>
                  </a:cubicBezTo>
                  <a:cubicBezTo>
                    <a:pt x="523785" y="694976"/>
                    <a:pt x="332254" y="740063"/>
                    <a:pt x="229337" y="957202"/>
                  </a:cubicBezTo>
                  <a:cubicBezTo>
                    <a:pt x="126420" y="1174341"/>
                    <a:pt x="56404" y="1576842"/>
                    <a:pt x="57887" y="1843027"/>
                  </a:cubicBezTo>
                  <a:cubicBezTo>
                    <a:pt x="59370" y="2109212"/>
                    <a:pt x="156757" y="2442553"/>
                    <a:pt x="238237" y="2554314"/>
                  </a:cubicBezTo>
                  <a:cubicBezTo>
                    <a:pt x="319717" y="2666075"/>
                    <a:pt x="468973" y="2565648"/>
                    <a:pt x="546769" y="2513592"/>
                  </a:cubicBezTo>
                  <a:cubicBezTo>
                    <a:pt x="624565" y="2461536"/>
                    <a:pt x="662667" y="2373584"/>
                    <a:pt x="705012" y="2241979"/>
                  </a:cubicBezTo>
                  <a:cubicBezTo>
                    <a:pt x="747357" y="2110375"/>
                    <a:pt x="757568" y="1836107"/>
                    <a:pt x="800837" y="1723965"/>
                  </a:cubicBezTo>
                  <a:cubicBezTo>
                    <a:pt x="844106" y="1611823"/>
                    <a:pt x="912233" y="1682044"/>
                    <a:pt x="964626" y="1569129"/>
                  </a:cubicBezTo>
                  <a:lnTo>
                    <a:pt x="1505535" y="1338998"/>
                  </a:lnTo>
                  <a:lnTo>
                    <a:pt x="1491521" y="1469312"/>
                  </a:lnTo>
                  <a:lnTo>
                    <a:pt x="1060164" y="1632321"/>
                  </a:lnTo>
                  <a:cubicBezTo>
                    <a:pt x="1024954" y="1715851"/>
                    <a:pt x="949678" y="1740721"/>
                    <a:pt x="905663" y="1865794"/>
                  </a:cubicBezTo>
                  <a:cubicBezTo>
                    <a:pt x="861648" y="1990867"/>
                    <a:pt x="928298" y="2241917"/>
                    <a:pt x="796074" y="2382760"/>
                  </a:cubicBezTo>
                  <a:cubicBezTo>
                    <a:pt x="663850" y="2523603"/>
                    <a:pt x="244873" y="2834936"/>
                    <a:pt x="112317" y="2710850"/>
                  </a:cubicBezTo>
                  <a:cubicBezTo>
                    <a:pt x="-20239" y="2586764"/>
                    <a:pt x="1888" y="1929974"/>
                    <a:pt x="737" y="1638240"/>
                  </a:cubicBezTo>
                  <a:cubicBezTo>
                    <a:pt x="-414" y="1346506"/>
                    <a:pt x="9366" y="1144596"/>
                    <a:pt x="105410" y="960446"/>
                  </a:cubicBezTo>
                  <a:cubicBezTo>
                    <a:pt x="201454" y="776296"/>
                    <a:pt x="488894" y="668278"/>
                    <a:pt x="577000" y="533340"/>
                  </a:cubicBezTo>
                  <a:cubicBezTo>
                    <a:pt x="599027" y="499606"/>
                    <a:pt x="707893" y="457339"/>
                    <a:pt x="725244" y="411599"/>
                  </a:cubicBezTo>
                  <a:cubicBezTo>
                    <a:pt x="731772" y="392690"/>
                    <a:pt x="1501703" y="18909"/>
                    <a:pt x="1508231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8879" y="297177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C4A92-3C5E-C47E-C5A1-B17F6B458C4A}"/>
                  </a:ext>
                </a:extLst>
              </p:cNvPr>
              <p:cNvSpPr txBox="1"/>
              <p:nvPr/>
            </p:nvSpPr>
            <p:spPr>
              <a:xfrm>
                <a:off x="1238402" y="1499732"/>
                <a:ext cx="10102061" cy="5393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2)Two-step L-M Optimization</a:t>
                </a:r>
              </a:p>
              <a:p>
                <a:endParaRPr lang="en-US" altLang="ko-KR" dirty="0"/>
              </a:p>
              <a:p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optimization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에서도 속도의 효율성을 높이기 위해서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6-DOF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의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transform </a:t>
                </a:r>
              </a:p>
              <a:p>
                <a:r>
                  <a:rPr lang="ko-KR" altLang="en-US" b="0" i="0" dirty="0" err="1">
                    <a:solidFill>
                      <a:srgbClr val="212529"/>
                    </a:solidFill>
                    <a:effectLst/>
                    <a:latin typeface="-apple-system"/>
                  </a:rPr>
                  <a:t>를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한번에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optimization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하는 것이 아니라 두 개의 단계로 나눠서 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optimization</a:t>
                </a:r>
                <a:r>
                  <a:rPr lang="ko-KR" alt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을 진행한다</a:t>
                </a:r>
                <a:r>
                  <a:rPr lang="en-US" altLang="ko-KR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.</a:t>
                </a:r>
              </a:p>
              <a:p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3"/>
                <a:r>
                  <a:rPr lang="en-US" altLang="ko-KR" dirty="0"/>
                  <a:t>  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ground plane</a:t>
                </a:r>
                <a:r>
                  <a:rPr lang="ko-KR" altLang="en-US" dirty="0"/>
                  <a:t>을 이용하여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사이의 </a:t>
                </a:r>
                <a:r>
                  <a:rPr lang="en-US" altLang="ko-KR" dirty="0"/>
                  <a:t>correspondence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distance</a:t>
                </a:r>
                <a:r>
                  <a:rPr lang="ko-KR" altLang="en-US" dirty="0"/>
                  <a:t>를</a:t>
                </a:r>
                <a:endParaRPr lang="en-US" altLang="ko-KR" dirty="0"/>
              </a:p>
              <a:p>
                <a:r>
                  <a:rPr lang="en-US" altLang="ko-KR" dirty="0"/>
                  <a:t>     </a:t>
                </a:r>
                <a:r>
                  <a:rPr lang="ko-KR" altLang="en-US" dirty="0"/>
                  <a:t>줄이는 방식으로 </a:t>
                </a:r>
                <a:r>
                  <a:rPr lang="en-US" altLang="ko-KR" dirty="0"/>
                  <a:t>optimization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         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사이의 </a:t>
                </a:r>
                <a:r>
                  <a:rPr lang="en-US" altLang="ko-KR" dirty="0"/>
                  <a:t>distance</a:t>
                </a:r>
                <a:r>
                  <a:rPr lang="ko-KR" altLang="en-US" dirty="0"/>
                  <a:t>를 줄이는 방식으로 </a:t>
                </a:r>
                <a:r>
                  <a:rPr lang="en-US" altLang="ko-KR" dirty="0"/>
                  <a:t>optimization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각각의 과정에서의 </a:t>
                </a:r>
                <a:r>
                  <a:rPr lang="en-US" altLang="ko-KR" dirty="0"/>
                  <a:t>optimize</a:t>
                </a:r>
                <a:r>
                  <a:rPr lang="ko-KR" altLang="en-US" dirty="0"/>
                  <a:t>하지 않는 나머지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들은 </a:t>
                </a:r>
                <a:r>
                  <a:rPr lang="en-US" altLang="ko-KR" dirty="0"/>
                  <a:t>constraint</a:t>
                </a:r>
                <a:r>
                  <a:rPr lang="ko-KR" altLang="en-US" dirty="0"/>
                  <a:t>로 삼아서 </a:t>
                </a:r>
                <a:r>
                  <a:rPr lang="en-US" altLang="ko-KR" dirty="0"/>
                  <a:t>optimize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이렇게 한 번 계산의 </a:t>
                </a:r>
                <a:r>
                  <a:rPr lang="en-US" altLang="ko-KR" dirty="0"/>
                  <a:t>parameter </a:t>
                </a:r>
                <a:r>
                  <a:rPr lang="ko-KR" altLang="en-US" dirty="0"/>
                  <a:t>수를 줄이게 되면 </a:t>
                </a:r>
                <a:r>
                  <a:rPr lang="en-US" altLang="ko-KR" dirty="0"/>
                  <a:t>search space</a:t>
                </a:r>
                <a:r>
                  <a:rPr lang="ko-KR" altLang="en-US" dirty="0"/>
                  <a:t>가 줄어들어 계산 량이 줄어든다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실제로 </a:t>
                </a:r>
                <a:r>
                  <a:rPr lang="en-US" altLang="ko-KR" dirty="0"/>
                  <a:t>35%</a:t>
                </a:r>
                <a:r>
                  <a:rPr lang="ko-KR" altLang="en-US" dirty="0"/>
                  <a:t>정도 계산 시간이 줄어들었습니다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C4A92-3C5E-C47E-C5A1-B17F6B45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02" y="1499732"/>
                <a:ext cx="10102061" cy="5393464"/>
              </a:xfrm>
              <a:prstGeom prst="rect">
                <a:avLst/>
              </a:prstGeom>
              <a:blipFill>
                <a:blip r:embed="rId2"/>
                <a:stretch>
                  <a:fillRect l="-483" t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8EE6596-87B9-9EDB-FAAF-5CF5221F0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20" y="1974042"/>
            <a:ext cx="2476846" cy="371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87EF14-C8D3-3A7F-341B-281F40259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4" y="3058521"/>
            <a:ext cx="1566439" cy="437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BAD7BF-B9BF-5395-B61F-2EAE6D453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4" y="4065422"/>
            <a:ext cx="1566440" cy="5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1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8879" y="297177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C4A92-3C5E-C47E-C5A1-B17F6B458C4A}"/>
                  </a:ext>
                </a:extLst>
              </p:cNvPr>
              <p:cNvSpPr txBox="1"/>
              <p:nvPr/>
            </p:nvSpPr>
            <p:spPr>
              <a:xfrm>
                <a:off x="700997" y="1482043"/>
                <a:ext cx="10919592" cy="4574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E. Lidar Mapping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LOAM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Lidar mapping</a:t>
                </a:r>
                <a:r>
                  <a:rPr lang="ko-KR" altLang="en-US" dirty="0"/>
                  <a:t>과 달리 </a:t>
                </a:r>
                <a:r>
                  <a:rPr lang="en-US" altLang="ko-KR" dirty="0"/>
                  <a:t>point cloud map</a:t>
                </a:r>
                <a:r>
                  <a:rPr lang="ko-KR" altLang="en-US" dirty="0"/>
                  <a:t>을 저장할 때 </a:t>
                </a:r>
                <a:r>
                  <a:rPr lang="en-US" altLang="ko-KR" dirty="0"/>
                  <a:t>feature set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lang="ko-KR" altLang="en-US" dirty="0"/>
                  <a:t> 같이 저장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{{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,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, …. ,}}</a:t>
                </a:r>
                <a:r>
                  <a:rPr lang="ko-KR" altLang="en-US" dirty="0"/>
                  <a:t>라고 하면 각각의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에 대응하는 </a:t>
                </a:r>
                <a:r>
                  <a:rPr lang="en-US" altLang="ko-KR" dirty="0"/>
                  <a:t>pose</a:t>
                </a:r>
                <a:r>
                  <a:rPr lang="ko-KR" altLang="en-US" dirty="0"/>
                  <a:t>를 연결 짓는 식으로 저장한다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Feature set</a:t>
                </a:r>
                <a:r>
                  <a:rPr lang="ko-KR" altLang="en-US" dirty="0"/>
                  <a:t>으로 부터 </a:t>
                </a:r>
                <a:r>
                  <a:rPr lang="en-US" altLang="ko-KR" dirty="0"/>
                  <a:t>point cloud map</a:t>
                </a:r>
                <a:r>
                  <a:rPr lang="ko-KR" altLang="en-US" dirty="0"/>
                  <a:t>을 얻는 방법은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가지가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현재</a:t>
                </a:r>
                <a:r>
                  <a:rPr lang="en-US" altLang="ko-KR" dirty="0"/>
                  <a:t> pose</a:t>
                </a:r>
                <a:r>
                  <a:rPr lang="ko-KR" altLang="en-US" dirty="0"/>
                  <a:t>를 기준으로 저장된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들 중에서 주변 </a:t>
                </a:r>
                <a:r>
                  <a:rPr lang="en-US" altLang="ko-KR" dirty="0"/>
                  <a:t>100m </a:t>
                </a:r>
                <a:r>
                  <a:rPr lang="ko-KR" altLang="en-US" dirty="0"/>
                  <a:t>이내에 있는 모든 </a:t>
                </a:r>
                <a:r>
                  <a:rPr lang="en-US" altLang="ko-KR" dirty="0"/>
                  <a:t>pose</a:t>
                </a:r>
                <a:r>
                  <a:rPr lang="ko-KR" altLang="en-US" dirty="0"/>
                  <a:t>들의 </a:t>
                </a:r>
                <a:r>
                  <a:rPr lang="en-US" altLang="ko-KR" dirty="0" err="1"/>
                  <a:t>featur</a:t>
                </a:r>
                <a:r>
                  <a:rPr lang="ko-KR" altLang="en-US" dirty="0"/>
                  <a:t>들을</a:t>
                </a:r>
                <a:endParaRPr lang="en-US" altLang="ko-KR" dirty="0"/>
              </a:p>
              <a:p>
                <a:r>
                  <a:rPr lang="ko-KR" altLang="en-US" dirty="0"/>
                  <a:t>불러오고 이 모든 </a:t>
                </a:r>
                <a:r>
                  <a:rPr lang="en-US" altLang="ko-KR" dirty="0" err="1"/>
                  <a:t>featur</a:t>
                </a:r>
                <a:r>
                  <a:rPr lang="ko-KR" altLang="en-US" dirty="0"/>
                  <a:t>들을 각 </a:t>
                </a:r>
                <a:r>
                  <a:rPr lang="en-US" altLang="ko-KR" dirty="0"/>
                  <a:t>pose</a:t>
                </a:r>
                <a:r>
                  <a:rPr lang="ko-KR" altLang="en-US" dirty="0"/>
                  <a:t>로 </a:t>
                </a:r>
                <a:r>
                  <a:rPr lang="en-US" altLang="ko-KR" dirty="0" err="1"/>
                  <a:t>transfor</a:t>
                </a:r>
                <a:r>
                  <a:rPr lang="ko-KR" altLang="en-US" dirty="0"/>
                  <a:t>하고 합쳐서 </a:t>
                </a:r>
                <a:r>
                  <a:rPr lang="en-US" altLang="ko-KR" dirty="0"/>
                  <a:t>surrounding map</a:t>
                </a:r>
                <a:r>
                  <a:rPr lang="ko-KR" altLang="en-US" dirty="0"/>
                  <a:t>을 얻는다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</a:t>
                </a:r>
                <a:r>
                  <a:rPr lang="en-US" altLang="ko-KR" dirty="0" err="1"/>
                  <a:t>LeGO</a:t>
                </a:r>
                <a:r>
                  <a:rPr lang="en-US" altLang="ko-KR" dirty="0"/>
                  <a:t>-LOAM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pose-graph SLAM</a:t>
                </a:r>
                <a:r>
                  <a:rPr lang="ko-KR" altLang="en-US" dirty="0"/>
                  <a:t>하고 통합해서 </a:t>
                </a:r>
                <a:r>
                  <a:rPr lang="en-US" altLang="ko-KR" dirty="0"/>
                  <a:t>senso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pose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graph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node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feature set</a:t>
                </a:r>
                <a:r>
                  <a:rPr lang="ko-KR" altLang="en-US" dirty="0"/>
                  <a:t>은 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node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measurement</a:t>
                </a:r>
                <a:r>
                  <a:rPr lang="ko-KR" altLang="en-US" dirty="0"/>
                  <a:t>로 모델링 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그리고 </a:t>
                </a:r>
                <a:r>
                  <a:rPr lang="en-US" altLang="ko-KR" dirty="0"/>
                  <a:t>Lidar Mapping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pose estimation drift</a:t>
                </a:r>
                <a:r>
                  <a:rPr lang="ko-KR" altLang="en-US" dirty="0"/>
                  <a:t>가 매우</a:t>
                </a:r>
                <a:endParaRPr lang="en-US" altLang="ko-KR" dirty="0"/>
              </a:p>
              <a:p>
                <a:r>
                  <a:rPr lang="ko-KR" altLang="en-US" dirty="0"/>
                  <a:t>작으므로 단기적으로 </a:t>
                </a:r>
                <a:r>
                  <a:rPr lang="en-US" altLang="ko-KR" dirty="0"/>
                  <a:t>pose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drift</a:t>
                </a:r>
                <a:r>
                  <a:rPr lang="ko-KR" altLang="en-US" dirty="0"/>
                  <a:t>가 없다는 가정하에 최근의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pose (feature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set)</a:t>
                </a:r>
                <a:r>
                  <a:rPr lang="ko-KR" altLang="en-US" dirty="0"/>
                  <a:t>을 이용하여 </a:t>
                </a:r>
                <a:r>
                  <a:rPr lang="en-US" altLang="ko-KR" dirty="0"/>
                  <a:t>point</a:t>
                </a:r>
              </a:p>
              <a:p>
                <a:r>
                  <a:rPr lang="en-US" altLang="ko-KR" dirty="0"/>
                  <a:t>Cloud map</a:t>
                </a:r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C4A92-3C5E-C47E-C5A1-B17F6B45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97" y="1482043"/>
                <a:ext cx="10919592" cy="4574779"/>
              </a:xfrm>
              <a:prstGeom prst="rect">
                <a:avLst/>
              </a:prstGeom>
              <a:blipFill>
                <a:blip r:embed="rId2"/>
                <a:stretch>
                  <a:fillRect l="-614" t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92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Large Scale UGV Test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7197A-EEC5-0A62-C20F-2B8323B76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2" y="1554680"/>
            <a:ext cx="10106369" cy="2327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32FA8-145C-2E17-8A6C-733E920C5C7B}"/>
              </a:ext>
            </a:extLst>
          </p:cNvPr>
          <p:cNvSpPr txBox="1"/>
          <p:nvPr/>
        </p:nvSpPr>
        <p:spPr>
          <a:xfrm>
            <a:off x="1163782" y="4379990"/>
            <a:ext cx="952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Side walk</a:t>
            </a:r>
            <a:r>
              <a:rPr lang="ko-KR" altLang="en-US" dirty="0"/>
              <a:t>를 따라 </a:t>
            </a:r>
            <a:r>
              <a:rPr lang="en-US" altLang="ko-KR" dirty="0"/>
              <a:t>UGV</a:t>
            </a:r>
            <a:r>
              <a:rPr lang="ko-KR" altLang="en-US" dirty="0"/>
              <a:t>를 이동시켜서 </a:t>
            </a:r>
            <a:r>
              <a:rPr lang="en-US" altLang="ko-KR" dirty="0"/>
              <a:t>mapping</a:t>
            </a:r>
          </a:p>
          <a:p>
            <a:r>
              <a:rPr lang="en-US" altLang="ko-KR" dirty="0"/>
              <a:t>LOAM</a:t>
            </a:r>
            <a:r>
              <a:rPr lang="ko-KR" altLang="en-US" dirty="0"/>
              <a:t>은 결과물들이 나뭇잎이나 풀들의 방해때문에 </a:t>
            </a:r>
            <a:r>
              <a:rPr lang="en-US" altLang="ko-KR" dirty="0"/>
              <a:t>diverge</a:t>
            </a:r>
            <a:r>
              <a:rPr lang="ko-KR" altLang="en-US" dirty="0"/>
              <a:t>되었다</a:t>
            </a:r>
            <a:r>
              <a:rPr lang="en-US" altLang="ko-KR" dirty="0"/>
              <a:t>. Fig (b),(d)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Benchmarking result 1) Feature number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2FA8-145C-2E17-8A6C-733E920C5C7B}"/>
                  </a:ext>
                </a:extLst>
              </p:cNvPr>
              <p:cNvSpPr txBox="1"/>
              <p:nvPr/>
            </p:nvSpPr>
            <p:spPr>
              <a:xfrm>
                <a:off x="993637" y="4878039"/>
                <a:ext cx="10166619" cy="42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LOAM </a:t>
                </a:r>
                <a:r>
                  <a:rPr lang="ko-KR" altLang="en-US" dirty="0"/>
                  <a:t>과 비교 하였을 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29%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40% 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68%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72%</a:t>
                </a:r>
                <a:r>
                  <a:rPr lang="ko-KR" altLang="en-US" dirty="0"/>
                  <a:t>줄어든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를 뽑아냈다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2FA8-145C-2E17-8A6C-733E920C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7" y="4878039"/>
                <a:ext cx="10166619" cy="420756"/>
              </a:xfrm>
              <a:prstGeom prst="rect">
                <a:avLst/>
              </a:prstGeom>
              <a:blipFill>
                <a:blip r:embed="rId2"/>
                <a:stretch>
                  <a:fillRect l="-540" t="-1449" b="-15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B2FF59C-8D28-F164-FC50-110F8C499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14" y="1824422"/>
            <a:ext cx="8112930" cy="24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0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Benchmarking result 2) Iteration number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32FA8-145C-2E17-8A6C-733E920C5C7B}"/>
              </a:ext>
            </a:extLst>
          </p:cNvPr>
          <p:cNvSpPr txBox="1"/>
          <p:nvPr/>
        </p:nvSpPr>
        <p:spPr>
          <a:xfrm>
            <a:off x="993637" y="4878039"/>
            <a:ext cx="1016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step L-M optimization</a:t>
            </a:r>
            <a:r>
              <a:rPr lang="ko-KR" altLang="en-US" dirty="0"/>
              <a:t>을 사용한 </a:t>
            </a:r>
            <a:r>
              <a:rPr lang="en-US" altLang="ko-KR" dirty="0"/>
              <a:t>lidar odometry</a:t>
            </a:r>
            <a:r>
              <a:rPr lang="ko-KR" altLang="en-US" dirty="0"/>
              <a:t>의 횟수가 확실히 줄었고</a:t>
            </a:r>
            <a:endParaRPr lang="en-US" altLang="ko-KR" dirty="0"/>
          </a:p>
          <a:p>
            <a:r>
              <a:rPr lang="en-US" altLang="ko-KR" dirty="0"/>
              <a:t>Optimization run time</a:t>
            </a:r>
            <a:r>
              <a:rPr lang="ko-KR" altLang="en-US" dirty="0"/>
              <a:t>도 각각 </a:t>
            </a:r>
            <a:r>
              <a:rPr lang="en-US" altLang="ko-KR" dirty="0"/>
              <a:t>34%, 48%</a:t>
            </a:r>
            <a:r>
              <a:rPr lang="ko-KR" altLang="en-US" dirty="0"/>
              <a:t>감소하였다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DA552F1-9D07-2A96-8B21-AAADEEE12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97" y="1585301"/>
            <a:ext cx="6466564" cy="28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Benchmarking result 3) Runtime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32FA8-145C-2E17-8A6C-733E920C5C7B}"/>
              </a:ext>
            </a:extLst>
          </p:cNvPr>
          <p:cNvSpPr txBox="1"/>
          <p:nvPr/>
        </p:nvSpPr>
        <p:spPr>
          <a:xfrm>
            <a:off x="993637" y="4878039"/>
            <a:ext cx="101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과정의 </a:t>
            </a:r>
            <a:r>
              <a:rPr lang="en-US" altLang="ko-KR" dirty="0"/>
              <a:t>run time</a:t>
            </a:r>
            <a:r>
              <a:rPr lang="ko-KR" altLang="en-US" dirty="0"/>
              <a:t>이 모두 큰 폭으로 감소한다</a:t>
            </a:r>
            <a:r>
              <a:rPr lang="en-US" altLang="ko-KR" dirty="0"/>
              <a:t>. Lidar Mapping runtime</a:t>
            </a:r>
            <a:r>
              <a:rPr lang="ko-KR" altLang="en-US" dirty="0"/>
              <a:t>은 최소 </a:t>
            </a:r>
            <a:r>
              <a:rPr lang="en-US" altLang="ko-KR" dirty="0"/>
              <a:t>60% </a:t>
            </a:r>
            <a:r>
              <a:rPr lang="ko-KR" altLang="en-US" dirty="0"/>
              <a:t>감소한다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AE9341B-FB2D-586F-428B-798EB611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92" y="1516205"/>
            <a:ext cx="7629326" cy="30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Benchmarking result 4) Pose error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32FA8-145C-2E17-8A6C-733E920C5C7B}"/>
              </a:ext>
            </a:extLst>
          </p:cNvPr>
          <p:cNvSpPr txBox="1"/>
          <p:nvPr/>
        </p:nvSpPr>
        <p:spPr>
          <a:xfrm>
            <a:off x="989111" y="5238047"/>
            <a:ext cx="101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표에 따르면 모든 </a:t>
            </a:r>
            <a:r>
              <a:rPr lang="en-US" altLang="ko-KR" dirty="0"/>
              <a:t>error</a:t>
            </a:r>
            <a:r>
              <a:rPr lang="ko-KR" altLang="en-US" dirty="0"/>
              <a:t>를 줄어든다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8BB207C-BF12-6910-E5AD-B21C5746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41" y="1497192"/>
            <a:ext cx="6558632" cy="31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6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Experiment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Benchmarking result 4) Pose error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32FA8-145C-2E17-8A6C-733E920C5C7B}"/>
              </a:ext>
            </a:extLst>
          </p:cNvPr>
          <p:cNvSpPr txBox="1"/>
          <p:nvPr/>
        </p:nvSpPr>
        <p:spPr>
          <a:xfrm>
            <a:off x="989111" y="5238047"/>
            <a:ext cx="101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표에 따르면 모든 </a:t>
            </a:r>
            <a:r>
              <a:rPr lang="en-US" altLang="ko-KR" dirty="0"/>
              <a:t>error</a:t>
            </a:r>
            <a:r>
              <a:rPr lang="ko-KR" altLang="en-US" dirty="0"/>
              <a:t>를 줄어든다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8BB207C-BF12-6910-E5AD-B21C5746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41" y="1497192"/>
            <a:ext cx="6558632" cy="31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177" y="-220950"/>
            <a:ext cx="11466944" cy="6781773"/>
            <a:chOff x="362528" y="-256173"/>
            <a:chExt cx="11466944" cy="67817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62528" y="-256173"/>
              <a:ext cx="11441540" cy="6781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				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AB85-F930-114A-80AD-38180BCECE3C}"/>
              </a:ext>
            </a:extLst>
          </p:cNvPr>
          <p:cNvSpPr txBox="1"/>
          <p:nvPr/>
        </p:nvSpPr>
        <p:spPr>
          <a:xfrm>
            <a:off x="568647" y="967028"/>
            <a:ext cx="667736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/>
              <a:t>Advantage of </a:t>
            </a:r>
            <a:r>
              <a:rPr lang="en-US" altLang="ko-KR" kern="0" dirty="0" err="1"/>
              <a:t>LeGO</a:t>
            </a:r>
            <a:r>
              <a:rPr lang="en-US" altLang="ko-KR" kern="0" dirty="0"/>
              <a:t>-LOAM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32FA8-145C-2E17-8A6C-733E920C5C7B}"/>
              </a:ext>
            </a:extLst>
          </p:cNvPr>
          <p:cNvSpPr txBox="1"/>
          <p:nvPr/>
        </p:nvSpPr>
        <p:spPr>
          <a:xfrm>
            <a:off x="827256" y="2402930"/>
            <a:ext cx="10166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계산 시간 단축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더 높은 정확도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Loop closure </a:t>
            </a:r>
            <a:r>
              <a:rPr lang="ko-KR" altLang="en-US" dirty="0"/>
              <a:t>수행 가능 </a:t>
            </a:r>
          </a:p>
        </p:txBody>
      </p:sp>
    </p:spTree>
    <p:extLst>
      <p:ext uri="{BB962C8B-B14F-4D97-AF65-F5344CB8AC3E}">
        <p14:creationId xmlns:p14="http://schemas.microsoft.com/office/powerpoint/2010/main" val="209079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3453477" y="2512794"/>
            <a:ext cx="528504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err="1">
                <a:solidFill>
                  <a:prstClr val="white"/>
                </a:solidFill>
              </a:rPr>
              <a:t>QnA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F03037-AD29-485F-8B4D-DDACA52BDA66}"/>
              </a:ext>
            </a:extLst>
          </p:cNvPr>
          <p:cNvGrpSpPr/>
          <p:nvPr/>
        </p:nvGrpSpPr>
        <p:grpSpPr>
          <a:xfrm>
            <a:off x="9932574" y="0"/>
            <a:ext cx="2259426" cy="6902038"/>
            <a:chOff x="9813857" y="319114"/>
            <a:chExt cx="2002915" cy="6118455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41914B5-39B2-490C-AD76-44758B753006}"/>
                </a:ext>
              </a:extLst>
            </p:cNvPr>
            <p:cNvSpPr/>
            <p:nvPr/>
          </p:nvSpPr>
          <p:spPr>
            <a:xfrm>
              <a:off x="10355814" y="332005"/>
              <a:ext cx="1448929" cy="4700109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9353" h="2592982">
                  <a:moveTo>
                    <a:pt x="0" y="0"/>
                  </a:moveTo>
                  <a:lnTo>
                    <a:pt x="75415" y="0"/>
                  </a:lnTo>
                  <a:lnTo>
                    <a:pt x="83093" y="51100"/>
                  </a:lnTo>
                  <a:cubicBezTo>
                    <a:pt x="91593" y="100974"/>
                    <a:pt x="101382" y="148599"/>
                    <a:pt x="113553" y="188816"/>
                  </a:cubicBezTo>
                  <a:cubicBezTo>
                    <a:pt x="162236" y="349683"/>
                    <a:pt x="259603" y="485149"/>
                    <a:pt x="304053" y="646016"/>
                  </a:cubicBezTo>
                  <a:cubicBezTo>
                    <a:pt x="348503" y="806883"/>
                    <a:pt x="320986" y="902133"/>
                    <a:pt x="380253" y="1154016"/>
                  </a:cubicBezTo>
                  <a:cubicBezTo>
                    <a:pt x="439520" y="1405899"/>
                    <a:pt x="581336" y="1928716"/>
                    <a:pt x="659653" y="2157316"/>
                  </a:cubicBezTo>
                  <a:cubicBezTo>
                    <a:pt x="698811" y="2271616"/>
                    <a:pt x="732149" y="2322945"/>
                    <a:pt x="762841" y="2366072"/>
                  </a:cubicBezTo>
                  <a:lnTo>
                    <a:pt x="799353" y="2419781"/>
                  </a:lnTo>
                  <a:lnTo>
                    <a:pt x="799353" y="2592982"/>
                  </a:lnTo>
                  <a:lnTo>
                    <a:pt x="786913" y="2571889"/>
                  </a:lnTo>
                  <a:cubicBezTo>
                    <a:pt x="727155" y="2486260"/>
                    <a:pt x="660712" y="2486722"/>
                    <a:pt x="608853" y="2347816"/>
                  </a:cubicBezTo>
                  <a:cubicBezTo>
                    <a:pt x="549586" y="2189066"/>
                    <a:pt x="505136" y="1894849"/>
                    <a:pt x="456453" y="1662016"/>
                  </a:cubicBezTo>
                  <a:cubicBezTo>
                    <a:pt x="407770" y="1429183"/>
                    <a:pt x="354853" y="1105333"/>
                    <a:pt x="316753" y="950816"/>
                  </a:cubicBezTo>
                  <a:cubicBezTo>
                    <a:pt x="278653" y="796299"/>
                    <a:pt x="259603" y="842866"/>
                    <a:pt x="227853" y="734916"/>
                  </a:cubicBezTo>
                  <a:cubicBezTo>
                    <a:pt x="196103" y="626966"/>
                    <a:pt x="166470" y="430116"/>
                    <a:pt x="126253" y="303116"/>
                  </a:cubicBezTo>
                  <a:cubicBezTo>
                    <a:pt x="96090" y="207866"/>
                    <a:pt x="57593" y="118569"/>
                    <a:pt x="21478" y="43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118A8E3-B57F-4DC6-9F45-3D3905221EE3}"/>
                </a:ext>
              </a:extLst>
            </p:cNvPr>
            <p:cNvSpPr/>
            <p:nvPr/>
          </p:nvSpPr>
          <p:spPr>
            <a:xfrm>
              <a:off x="10899860" y="335277"/>
              <a:ext cx="904882" cy="3181021"/>
            </a:xfrm>
            <a:custGeom>
              <a:avLst/>
              <a:gdLst>
                <a:gd name="connsiteX0" fmla="*/ 0 w 904882"/>
                <a:gd name="connsiteY0" fmla="*/ 0 h 3181021"/>
                <a:gd name="connsiteX1" fmla="*/ 128311 w 904882"/>
                <a:gd name="connsiteY1" fmla="*/ 0 h 3181021"/>
                <a:gd name="connsiteX2" fmla="*/ 162493 w 904882"/>
                <a:gd name="connsiteY2" fmla="*/ 108721 h 3181021"/>
                <a:gd name="connsiteX3" fmla="*/ 270401 w 904882"/>
                <a:gd name="connsiteY3" fmla="*/ 452228 h 3181021"/>
                <a:gd name="connsiteX4" fmla="*/ 512115 w 904882"/>
                <a:gd name="connsiteY4" fmla="*/ 1280961 h 3181021"/>
                <a:gd name="connsiteX5" fmla="*/ 753829 w 904882"/>
                <a:gd name="connsiteY5" fmla="*/ 2201775 h 3181021"/>
                <a:gd name="connsiteX6" fmla="*/ 865604 w 904882"/>
                <a:gd name="connsiteY6" fmla="*/ 2656787 h 3181021"/>
                <a:gd name="connsiteX7" fmla="*/ 904882 w 904882"/>
                <a:gd name="connsiteY7" fmla="*/ 2820606 h 3181021"/>
                <a:gd name="connsiteX8" fmla="*/ 904882 w 904882"/>
                <a:gd name="connsiteY8" fmla="*/ 3181021 h 3181021"/>
                <a:gd name="connsiteX9" fmla="*/ 891951 w 904882"/>
                <a:gd name="connsiteY9" fmla="*/ 3122590 h 3181021"/>
                <a:gd name="connsiteX10" fmla="*/ 638727 w 904882"/>
                <a:gd name="connsiteY10" fmla="*/ 1833449 h 3181021"/>
                <a:gd name="connsiteX11" fmla="*/ 477585 w 904882"/>
                <a:gd name="connsiteY11" fmla="*/ 1442103 h 3181021"/>
                <a:gd name="connsiteX12" fmla="*/ 293422 w 904882"/>
                <a:gd name="connsiteY12" fmla="*/ 659411 h 3181021"/>
                <a:gd name="connsiteX13" fmla="*/ 40198 w 904882"/>
                <a:gd name="connsiteY13" fmla="*/ 60881 h 31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4882" h="3181021">
                  <a:moveTo>
                    <a:pt x="0" y="0"/>
                  </a:moveTo>
                  <a:lnTo>
                    <a:pt x="128311" y="0"/>
                  </a:lnTo>
                  <a:lnTo>
                    <a:pt x="162493" y="108721"/>
                  </a:lnTo>
                  <a:cubicBezTo>
                    <a:pt x="203978" y="241208"/>
                    <a:pt x="241626" y="362065"/>
                    <a:pt x="270401" y="452228"/>
                  </a:cubicBezTo>
                  <a:cubicBezTo>
                    <a:pt x="385503" y="812881"/>
                    <a:pt x="431544" y="989369"/>
                    <a:pt x="512115" y="1280961"/>
                  </a:cubicBezTo>
                  <a:cubicBezTo>
                    <a:pt x="592687" y="1572553"/>
                    <a:pt x="629135" y="1718348"/>
                    <a:pt x="753829" y="2201775"/>
                  </a:cubicBezTo>
                  <a:cubicBezTo>
                    <a:pt x="785003" y="2322632"/>
                    <a:pt x="823370" y="2480897"/>
                    <a:pt x="865604" y="2656787"/>
                  </a:cubicBezTo>
                  <a:lnTo>
                    <a:pt x="904882" y="2820606"/>
                  </a:lnTo>
                  <a:lnTo>
                    <a:pt x="904882" y="3181021"/>
                  </a:lnTo>
                  <a:lnTo>
                    <a:pt x="891951" y="3122590"/>
                  </a:lnTo>
                  <a:cubicBezTo>
                    <a:pt x="788360" y="2658345"/>
                    <a:pt x="707788" y="2113531"/>
                    <a:pt x="638727" y="1833449"/>
                  </a:cubicBezTo>
                  <a:cubicBezTo>
                    <a:pt x="569666" y="1553368"/>
                    <a:pt x="535136" y="1637776"/>
                    <a:pt x="477585" y="1442103"/>
                  </a:cubicBezTo>
                  <a:cubicBezTo>
                    <a:pt x="420034" y="1246430"/>
                    <a:pt x="366320" y="889615"/>
                    <a:pt x="293422" y="659411"/>
                  </a:cubicBezTo>
                  <a:cubicBezTo>
                    <a:pt x="220523" y="429207"/>
                    <a:pt x="120769" y="218187"/>
                    <a:pt x="40198" y="60881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FF0A90C-B84F-4505-A7E6-95716721B976}"/>
                </a:ext>
              </a:extLst>
            </p:cNvPr>
            <p:cNvSpPr/>
            <p:nvPr/>
          </p:nvSpPr>
          <p:spPr>
            <a:xfrm>
              <a:off x="9813857" y="323374"/>
              <a:ext cx="1990886" cy="6114195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256958 w 799353"/>
                <a:gd name="connsiteY4" fmla="*/ 704675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06375 w 777875"/>
                <a:gd name="connsiteY14" fmla="*/ 734916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16466 w 777875"/>
                <a:gd name="connsiteY14" fmla="*/ 714751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0 w 772441"/>
                <a:gd name="connsiteY0" fmla="*/ 3667 h 2592982"/>
                <a:gd name="connsiteX1" fmla="*/ 48503 w 772441"/>
                <a:gd name="connsiteY1" fmla="*/ 0 h 2592982"/>
                <a:gd name="connsiteX2" fmla="*/ 56181 w 772441"/>
                <a:gd name="connsiteY2" fmla="*/ 51100 h 2592982"/>
                <a:gd name="connsiteX3" fmla="*/ 86641 w 772441"/>
                <a:gd name="connsiteY3" fmla="*/ 188816 h 2592982"/>
                <a:gd name="connsiteX4" fmla="*/ 230046 w 772441"/>
                <a:gd name="connsiteY4" fmla="*/ 704675 h 2592982"/>
                <a:gd name="connsiteX5" fmla="*/ 353341 w 772441"/>
                <a:gd name="connsiteY5" fmla="*/ 1154016 h 2592982"/>
                <a:gd name="connsiteX6" fmla="*/ 632741 w 772441"/>
                <a:gd name="connsiteY6" fmla="*/ 2157316 h 2592982"/>
                <a:gd name="connsiteX7" fmla="*/ 735929 w 772441"/>
                <a:gd name="connsiteY7" fmla="*/ 2366072 h 2592982"/>
                <a:gd name="connsiteX8" fmla="*/ 772441 w 772441"/>
                <a:gd name="connsiteY8" fmla="*/ 2419781 h 2592982"/>
                <a:gd name="connsiteX9" fmla="*/ 772441 w 772441"/>
                <a:gd name="connsiteY9" fmla="*/ 2592982 h 2592982"/>
                <a:gd name="connsiteX10" fmla="*/ 760001 w 772441"/>
                <a:gd name="connsiteY10" fmla="*/ 2571889 h 2592982"/>
                <a:gd name="connsiteX11" fmla="*/ 581941 w 772441"/>
                <a:gd name="connsiteY11" fmla="*/ 2347816 h 2592982"/>
                <a:gd name="connsiteX12" fmla="*/ 429541 w 772441"/>
                <a:gd name="connsiteY12" fmla="*/ 1662016 h 2592982"/>
                <a:gd name="connsiteX13" fmla="*/ 289841 w 772441"/>
                <a:gd name="connsiteY13" fmla="*/ 950816 h 2592982"/>
                <a:gd name="connsiteX14" fmla="*/ 211032 w 772441"/>
                <a:gd name="connsiteY14" fmla="*/ 714751 h 2592982"/>
                <a:gd name="connsiteX15" fmla="*/ 99341 w 772441"/>
                <a:gd name="connsiteY15" fmla="*/ 303116 h 2592982"/>
                <a:gd name="connsiteX16" fmla="*/ 28206 w 772441"/>
                <a:gd name="connsiteY16" fmla="*/ 48761 h 2592982"/>
                <a:gd name="connsiteX17" fmla="*/ 0 w 772441"/>
                <a:gd name="connsiteY17" fmla="*/ 3667 h 2592982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32905 w 775805"/>
                <a:gd name="connsiteY12" fmla="*/ 1665681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805" h="2596647">
                  <a:moveTo>
                    <a:pt x="0" y="0"/>
                  </a:moveTo>
                  <a:lnTo>
                    <a:pt x="51867" y="3665"/>
                  </a:lnTo>
                  <a:lnTo>
                    <a:pt x="59545" y="54765"/>
                  </a:lnTo>
                  <a:cubicBezTo>
                    <a:pt x="68045" y="104639"/>
                    <a:pt x="61028" y="83552"/>
                    <a:pt x="90005" y="192481"/>
                  </a:cubicBezTo>
                  <a:cubicBezTo>
                    <a:pt x="118982" y="301410"/>
                    <a:pt x="188960" y="547473"/>
                    <a:pt x="233410" y="708340"/>
                  </a:cubicBezTo>
                  <a:cubicBezTo>
                    <a:pt x="277860" y="869207"/>
                    <a:pt x="289589" y="915574"/>
                    <a:pt x="356705" y="1157681"/>
                  </a:cubicBezTo>
                  <a:cubicBezTo>
                    <a:pt x="423821" y="1399788"/>
                    <a:pt x="560006" y="1969054"/>
                    <a:pt x="636105" y="2160981"/>
                  </a:cubicBezTo>
                  <a:cubicBezTo>
                    <a:pt x="709787" y="2346813"/>
                    <a:pt x="661506" y="2266117"/>
                    <a:pt x="692198" y="2309244"/>
                  </a:cubicBezTo>
                  <a:lnTo>
                    <a:pt x="775805" y="2423446"/>
                  </a:lnTo>
                  <a:lnTo>
                    <a:pt x="775805" y="2596647"/>
                  </a:lnTo>
                  <a:lnTo>
                    <a:pt x="763365" y="2575554"/>
                  </a:lnTo>
                  <a:cubicBezTo>
                    <a:pt x="703607" y="2489925"/>
                    <a:pt x="686074" y="2474407"/>
                    <a:pt x="637445" y="2323984"/>
                  </a:cubicBezTo>
                  <a:cubicBezTo>
                    <a:pt x="588816" y="2173561"/>
                    <a:pt x="528964" y="1901264"/>
                    <a:pt x="471591" y="1673014"/>
                  </a:cubicBezTo>
                  <a:cubicBezTo>
                    <a:pt x="414218" y="1444764"/>
                    <a:pt x="336071" y="1113581"/>
                    <a:pt x="293205" y="954481"/>
                  </a:cubicBezTo>
                  <a:cubicBezTo>
                    <a:pt x="250339" y="795381"/>
                    <a:pt x="246146" y="826366"/>
                    <a:pt x="214396" y="718416"/>
                  </a:cubicBezTo>
                  <a:cubicBezTo>
                    <a:pt x="182646" y="610466"/>
                    <a:pt x="142922" y="433781"/>
                    <a:pt x="102705" y="306781"/>
                  </a:cubicBezTo>
                  <a:cubicBezTo>
                    <a:pt x="72542" y="211531"/>
                    <a:pt x="67685" y="127733"/>
                    <a:pt x="31570" y="524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841D092-F125-4FD6-80AB-4C7864220ED7}"/>
                </a:ext>
              </a:extLst>
            </p:cNvPr>
            <p:cNvSpPr/>
            <p:nvPr/>
          </p:nvSpPr>
          <p:spPr>
            <a:xfrm>
              <a:off x="11324052" y="321244"/>
              <a:ext cx="480690" cy="1683102"/>
            </a:xfrm>
            <a:custGeom>
              <a:avLst/>
              <a:gdLst>
                <a:gd name="connsiteX0" fmla="*/ 0 w 265190"/>
                <a:gd name="connsiteY0" fmla="*/ 0 h 928543"/>
                <a:gd name="connsiteX1" fmla="*/ 36399 w 265190"/>
                <a:gd name="connsiteY1" fmla="*/ 0 h 928543"/>
                <a:gd name="connsiteX2" fmla="*/ 66468 w 265190"/>
                <a:gd name="connsiteY2" fmla="*/ 97519 h 928543"/>
                <a:gd name="connsiteX3" fmla="*/ 153295 w 265190"/>
                <a:gd name="connsiteY3" fmla="*/ 378851 h 928543"/>
                <a:gd name="connsiteX4" fmla="*/ 227958 w 265190"/>
                <a:gd name="connsiteY4" fmla="*/ 691442 h 928543"/>
                <a:gd name="connsiteX5" fmla="*/ 263092 w 265190"/>
                <a:gd name="connsiteY5" fmla="*/ 853459 h 928543"/>
                <a:gd name="connsiteX6" fmla="*/ 265190 w 265190"/>
                <a:gd name="connsiteY6" fmla="*/ 863409 h 928543"/>
                <a:gd name="connsiteX7" fmla="*/ 265190 w 265190"/>
                <a:gd name="connsiteY7" fmla="*/ 928543 h 928543"/>
                <a:gd name="connsiteX8" fmla="*/ 231254 w 265190"/>
                <a:gd name="connsiteY8" fmla="*/ 765942 h 928543"/>
                <a:gd name="connsiteX9" fmla="*/ 189508 w 265190"/>
                <a:gd name="connsiteY9" fmla="*/ 566405 h 928543"/>
                <a:gd name="connsiteX10" fmla="*/ 145818 w 265190"/>
                <a:gd name="connsiteY10" fmla="*/ 409742 h 928543"/>
                <a:gd name="connsiteX11" fmla="*/ 74158 w 265190"/>
                <a:gd name="connsiteY11" fmla="*/ 167852 h 928543"/>
                <a:gd name="connsiteX12" fmla="*/ 37515 w 265190"/>
                <a:gd name="connsiteY12" fmla="*/ 79477 h 92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190" h="928543">
                  <a:moveTo>
                    <a:pt x="0" y="0"/>
                  </a:moveTo>
                  <a:lnTo>
                    <a:pt x="36399" y="0"/>
                  </a:lnTo>
                  <a:lnTo>
                    <a:pt x="66468" y="97519"/>
                  </a:lnTo>
                  <a:cubicBezTo>
                    <a:pt x="94236" y="187226"/>
                    <a:pt x="126380" y="279864"/>
                    <a:pt x="153295" y="378851"/>
                  </a:cubicBezTo>
                  <a:cubicBezTo>
                    <a:pt x="180210" y="477839"/>
                    <a:pt x="188624" y="521776"/>
                    <a:pt x="227958" y="691442"/>
                  </a:cubicBezTo>
                  <a:cubicBezTo>
                    <a:pt x="237791" y="733859"/>
                    <a:pt x="249828" y="790363"/>
                    <a:pt x="263092" y="853459"/>
                  </a:cubicBezTo>
                  <a:lnTo>
                    <a:pt x="265190" y="863409"/>
                  </a:lnTo>
                  <a:lnTo>
                    <a:pt x="265190" y="928543"/>
                  </a:lnTo>
                  <a:lnTo>
                    <a:pt x="231254" y="765942"/>
                  </a:lnTo>
                  <a:cubicBezTo>
                    <a:pt x="215308" y="687524"/>
                    <a:pt x="200851" y="616326"/>
                    <a:pt x="189508" y="566405"/>
                  </a:cubicBezTo>
                  <a:cubicBezTo>
                    <a:pt x="166821" y="466563"/>
                    <a:pt x="165043" y="476168"/>
                    <a:pt x="145818" y="409742"/>
                  </a:cubicBezTo>
                  <a:cubicBezTo>
                    <a:pt x="126593" y="343317"/>
                    <a:pt x="102566" y="244413"/>
                    <a:pt x="74158" y="167852"/>
                  </a:cubicBezTo>
                  <a:cubicBezTo>
                    <a:pt x="63505" y="139142"/>
                    <a:pt x="50735" y="108891"/>
                    <a:pt x="37515" y="79477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24337A6-6EF0-4E1B-B147-6B1136510048}"/>
                </a:ext>
              </a:extLst>
            </p:cNvPr>
            <p:cNvSpPr/>
            <p:nvPr/>
          </p:nvSpPr>
          <p:spPr>
            <a:xfrm>
              <a:off x="10158280" y="319114"/>
              <a:ext cx="1658492" cy="435972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966" h="2405195">
                  <a:moveTo>
                    <a:pt x="654357" y="0"/>
                  </a:moveTo>
                  <a:lnTo>
                    <a:pt x="914966" y="0"/>
                  </a:lnTo>
                  <a:lnTo>
                    <a:pt x="914966" y="10916"/>
                  </a:lnTo>
                  <a:lnTo>
                    <a:pt x="855447" y="83291"/>
                  </a:lnTo>
                  <a:cubicBezTo>
                    <a:pt x="810749" y="134761"/>
                    <a:pt x="766845" y="182634"/>
                    <a:pt x="728943" y="221329"/>
                  </a:cubicBezTo>
                  <a:cubicBezTo>
                    <a:pt x="577337" y="376110"/>
                    <a:pt x="340799" y="391192"/>
                    <a:pt x="228880" y="602329"/>
                  </a:cubicBezTo>
                  <a:cubicBezTo>
                    <a:pt x="116961" y="813466"/>
                    <a:pt x="39968" y="1216692"/>
                    <a:pt x="57430" y="1488154"/>
                  </a:cubicBezTo>
                  <a:cubicBezTo>
                    <a:pt x="74892" y="1759616"/>
                    <a:pt x="234436" y="2148554"/>
                    <a:pt x="333655" y="2231104"/>
                  </a:cubicBezTo>
                  <a:cubicBezTo>
                    <a:pt x="432874" y="2313654"/>
                    <a:pt x="578924" y="2030285"/>
                    <a:pt x="652743" y="1983454"/>
                  </a:cubicBezTo>
                  <a:cubicBezTo>
                    <a:pt x="726562" y="1936623"/>
                    <a:pt x="751962" y="2052510"/>
                    <a:pt x="776568" y="1950117"/>
                  </a:cubicBezTo>
                  <a:cubicBezTo>
                    <a:pt x="801174" y="1847724"/>
                    <a:pt x="774186" y="1510380"/>
                    <a:pt x="800380" y="1369092"/>
                  </a:cubicBezTo>
                  <a:cubicBezTo>
                    <a:pt x="823300" y="1245466"/>
                    <a:pt x="857766" y="1273160"/>
                    <a:pt x="910159" y="1160245"/>
                  </a:cubicBezTo>
                  <a:lnTo>
                    <a:pt x="914966" y="1148447"/>
                  </a:lnTo>
                  <a:lnTo>
                    <a:pt x="914966" y="1249462"/>
                  </a:lnTo>
                  <a:lnTo>
                    <a:pt x="906681" y="1268447"/>
                  </a:lnTo>
                  <a:cubicBezTo>
                    <a:pt x="871471" y="1351977"/>
                    <a:pt x="842052" y="1429020"/>
                    <a:pt x="824193" y="1492917"/>
                  </a:cubicBezTo>
                  <a:cubicBezTo>
                    <a:pt x="752756" y="1748504"/>
                    <a:pt x="894837" y="1908048"/>
                    <a:pt x="795618" y="2054892"/>
                  </a:cubicBezTo>
                  <a:cubicBezTo>
                    <a:pt x="696399" y="2201736"/>
                    <a:pt x="361436" y="2502567"/>
                    <a:pt x="228880" y="2373979"/>
                  </a:cubicBezTo>
                  <a:cubicBezTo>
                    <a:pt x="96324" y="2245392"/>
                    <a:pt x="-6070" y="1596104"/>
                    <a:pt x="280" y="1283367"/>
                  </a:cubicBezTo>
                  <a:cubicBezTo>
                    <a:pt x="6630" y="970630"/>
                    <a:pt x="170936" y="681704"/>
                    <a:pt x="266980" y="497554"/>
                  </a:cubicBezTo>
                  <a:cubicBezTo>
                    <a:pt x="363024" y="313404"/>
                    <a:pt x="488437" y="313405"/>
                    <a:pt x="576543" y="178467"/>
                  </a:cubicBezTo>
                  <a:cubicBezTo>
                    <a:pt x="598570" y="144733"/>
                    <a:pt x="617421" y="102466"/>
                    <a:pt x="634772" y="56726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0B24603-9383-47DF-82E4-DF93739C8E5D}"/>
                </a:ext>
              </a:extLst>
            </p:cNvPr>
            <p:cNvSpPr/>
            <p:nvPr/>
          </p:nvSpPr>
          <p:spPr>
            <a:xfrm>
              <a:off x="10390328" y="651060"/>
              <a:ext cx="1417914" cy="3328155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6714" h="2715060">
                  <a:moveTo>
                    <a:pt x="1156714" y="0"/>
                  </a:moveTo>
                  <a:lnTo>
                    <a:pt x="1154407" y="201881"/>
                  </a:lnTo>
                  <a:lnTo>
                    <a:pt x="914966" y="320781"/>
                  </a:lnTo>
                  <a:lnTo>
                    <a:pt x="855447" y="393156"/>
                  </a:lnTo>
                  <a:cubicBezTo>
                    <a:pt x="810749" y="444626"/>
                    <a:pt x="766845" y="492499"/>
                    <a:pt x="728943" y="531194"/>
                  </a:cubicBezTo>
                  <a:cubicBezTo>
                    <a:pt x="577337" y="685975"/>
                    <a:pt x="340799" y="701057"/>
                    <a:pt x="228880" y="912194"/>
                  </a:cubicBezTo>
                  <a:cubicBezTo>
                    <a:pt x="116961" y="1123331"/>
                    <a:pt x="45445" y="1545336"/>
                    <a:pt x="57430" y="1798019"/>
                  </a:cubicBezTo>
                  <a:cubicBezTo>
                    <a:pt x="69415" y="2050702"/>
                    <a:pt x="213310" y="2310529"/>
                    <a:pt x="300791" y="2428291"/>
                  </a:cubicBezTo>
                  <a:cubicBezTo>
                    <a:pt x="388272" y="2546053"/>
                    <a:pt x="503023" y="2532641"/>
                    <a:pt x="582319" y="2504590"/>
                  </a:cubicBezTo>
                  <a:cubicBezTo>
                    <a:pt x="661615" y="2476539"/>
                    <a:pt x="740225" y="2397588"/>
                    <a:pt x="776568" y="2259982"/>
                  </a:cubicBezTo>
                  <a:cubicBezTo>
                    <a:pt x="812912" y="2122377"/>
                    <a:pt x="774186" y="1820245"/>
                    <a:pt x="800380" y="1678957"/>
                  </a:cubicBezTo>
                  <a:cubicBezTo>
                    <a:pt x="823300" y="1555331"/>
                    <a:pt x="857766" y="1583025"/>
                    <a:pt x="910159" y="1470110"/>
                  </a:cubicBezTo>
                  <a:lnTo>
                    <a:pt x="1145017" y="1293990"/>
                  </a:lnTo>
                  <a:lnTo>
                    <a:pt x="914966" y="1559327"/>
                  </a:lnTo>
                  <a:lnTo>
                    <a:pt x="906681" y="1578312"/>
                  </a:lnTo>
                  <a:cubicBezTo>
                    <a:pt x="871471" y="1661842"/>
                    <a:pt x="842052" y="1738885"/>
                    <a:pt x="824193" y="1802782"/>
                  </a:cubicBezTo>
                  <a:cubicBezTo>
                    <a:pt x="752756" y="2058369"/>
                    <a:pt x="894837" y="2217913"/>
                    <a:pt x="795618" y="2364757"/>
                  </a:cubicBezTo>
                  <a:cubicBezTo>
                    <a:pt x="696399" y="2511601"/>
                    <a:pt x="361436" y="2812432"/>
                    <a:pt x="228880" y="2683844"/>
                  </a:cubicBezTo>
                  <a:cubicBezTo>
                    <a:pt x="96324" y="2555257"/>
                    <a:pt x="-6070" y="1905969"/>
                    <a:pt x="280" y="1593232"/>
                  </a:cubicBezTo>
                  <a:cubicBezTo>
                    <a:pt x="6630" y="1280495"/>
                    <a:pt x="170936" y="991569"/>
                    <a:pt x="266980" y="807419"/>
                  </a:cubicBezTo>
                  <a:cubicBezTo>
                    <a:pt x="363024" y="623269"/>
                    <a:pt x="488437" y="623270"/>
                    <a:pt x="576543" y="488332"/>
                  </a:cubicBezTo>
                  <a:cubicBezTo>
                    <a:pt x="598570" y="454598"/>
                    <a:pt x="617421" y="412331"/>
                    <a:pt x="634772" y="366591"/>
                  </a:cubicBezTo>
                  <a:cubicBezTo>
                    <a:pt x="641300" y="347682"/>
                    <a:pt x="1150186" y="18909"/>
                    <a:pt x="1156714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CB1FDA7-1E6B-4309-9FAE-3A510CFECDBA}"/>
                </a:ext>
              </a:extLst>
            </p:cNvPr>
            <p:cNvSpPr/>
            <p:nvPr/>
          </p:nvSpPr>
          <p:spPr>
            <a:xfrm>
              <a:off x="10685513" y="1158951"/>
              <a:ext cx="1123660" cy="200171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507774 w 1507774"/>
                <a:gd name="connsiteY0" fmla="*/ 0 h 2760068"/>
                <a:gd name="connsiteX1" fmla="*/ 1154407 w 1507774"/>
                <a:gd name="connsiteY1" fmla="*/ 246889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237780 w 1507774"/>
                <a:gd name="connsiteY7" fmla="*/ 2554314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741038 w 1519869"/>
                <a:gd name="connsiteY4" fmla="*/ 576202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736882 w 1519869"/>
                <a:gd name="connsiteY21" fmla="*/ 411599 h 2743267"/>
                <a:gd name="connsiteX22" fmla="*/ 1519869 w 1519869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10616 w 1508231"/>
                <a:gd name="connsiteY11" fmla="*/ 1515118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64626 w 1508231"/>
                <a:gd name="connsiteY11" fmla="*/ 1569129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77025 w 1508231"/>
                <a:gd name="connsiteY9" fmla="*/ 2304990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05012 w 1508231"/>
                <a:gd name="connsiteY9" fmla="*/ 2241979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82776 w 1508231"/>
                <a:gd name="connsiteY8" fmla="*/ 2549598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46769 w 1508231"/>
                <a:gd name="connsiteY8" fmla="*/ 2513592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231" h="2739453">
                  <a:moveTo>
                    <a:pt x="1508231" y="0"/>
                  </a:moveTo>
                  <a:cubicBezTo>
                    <a:pt x="1507462" y="31288"/>
                    <a:pt x="1506692" y="62575"/>
                    <a:pt x="1505923" y="93863"/>
                  </a:cubicBezTo>
                  <a:lnTo>
                    <a:pt x="915423" y="365789"/>
                  </a:lnTo>
                  <a:lnTo>
                    <a:pt x="855904" y="438164"/>
                  </a:lnTo>
                  <a:cubicBezTo>
                    <a:pt x="811206" y="489634"/>
                    <a:pt x="713293" y="501500"/>
                    <a:pt x="675391" y="540195"/>
                  </a:cubicBezTo>
                  <a:cubicBezTo>
                    <a:pt x="523785" y="694976"/>
                    <a:pt x="332254" y="740063"/>
                    <a:pt x="229337" y="957202"/>
                  </a:cubicBezTo>
                  <a:cubicBezTo>
                    <a:pt x="126420" y="1174341"/>
                    <a:pt x="56404" y="1576842"/>
                    <a:pt x="57887" y="1843027"/>
                  </a:cubicBezTo>
                  <a:cubicBezTo>
                    <a:pt x="59370" y="2109212"/>
                    <a:pt x="156757" y="2442553"/>
                    <a:pt x="238237" y="2554314"/>
                  </a:cubicBezTo>
                  <a:cubicBezTo>
                    <a:pt x="319717" y="2666075"/>
                    <a:pt x="468973" y="2565648"/>
                    <a:pt x="546769" y="2513592"/>
                  </a:cubicBezTo>
                  <a:cubicBezTo>
                    <a:pt x="624565" y="2461536"/>
                    <a:pt x="662667" y="2373584"/>
                    <a:pt x="705012" y="2241979"/>
                  </a:cubicBezTo>
                  <a:cubicBezTo>
                    <a:pt x="747357" y="2110375"/>
                    <a:pt x="757568" y="1836107"/>
                    <a:pt x="800837" y="1723965"/>
                  </a:cubicBezTo>
                  <a:cubicBezTo>
                    <a:pt x="844106" y="1611823"/>
                    <a:pt x="912233" y="1682044"/>
                    <a:pt x="964626" y="1569129"/>
                  </a:cubicBezTo>
                  <a:lnTo>
                    <a:pt x="1505535" y="1338998"/>
                  </a:lnTo>
                  <a:lnTo>
                    <a:pt x="1491521" y="1469312"/>
                  </a:lnTo>
                  <a:lnTo>
                    <a:pt x="1060164" y="1632321"/>
                  </a:lnTo>
                  <a:cubicBezTo>
                    <a:pt x="1024954" y="1715851"/>
                    <a:pt x="949678" y="1740721"/>
                    <a:pt x="905663" y="1865794"/>
                  </a:cubicBezTo>
                  <a:cubicBezTo>
                    <a:pt x="861648" y="1990867"/>
                    <a:pt x="928298" y="2241917"/>
                    <a:pt x="796074" y="2382760"/>
                  </a:cubicBezTo>
                  <a:cubicBezTo>
                    <a:pt x="663850" y="2523603"/>
                    <a:pt x="244873" y="2834936"/>
                    <a:pt x="112317" y="2710850"/>
                  </a:cubicBezTo>
                  <a:cubicBezTo>
                    <a:pt x="-20239" y="2586764"/>
                    <a:pt x="1888" y="1929974"/>
                    <a:pt x="737" y="1638240"/>
                  </a:cubicBezTo>
                  <a:cubicBezTo>
                    <a:pt x="-414" y="1346506"/>
                    <a:pt x="9366" y="1144596"/>
                    <a:pt x="105410" y="960446"/>
                  </a:cubicBezTo>
                  <a:cubicBezTo>
                    <a:pt x="201454" y="776296"/>
                    <a:pt x="488894" y="668278"/>
                    <a:pt x="577000" y="533340"/>
                  </a:cubicBezTo>
                  <a:cubicBezTo>
                    <a:pt x="599027" y="499606"/>
                    <a:pt x="707893" y="457339"/>
                    <a:pt x="725244" y="411599"/>
                  </a:cubicBezTo>
                  <a:cubicBezTo>
                    <a:pt x="731772" y="392690"/>
                    <a:pt x="1501703" y="18909"/>
                    <a:pt x="1508231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5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1.Introduction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2.Lightweight lidar odometry and mapping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3.Experiment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4.conclusion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CONTENTS </a:t>
            </a:r>
          </a:p>
        </p:txBody>
      </p:sp>
    </p:spTree>
    <p:extLst>
      <p:ext uri="{BB962C8B-B14F-4D97-AF65-F5344CB8AC3E}">
        <p14:creationId xmlns:p14="http://schemas.microsoft.com/office/powerpoint/2010/main" val="10017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1.LOAM</a:t>
              </a:r>
              <a:r>
                <a:rPr lang="ko-KR" altLang="en-US" dirty="0">
                  <a:solidFill>
                    <a:schemeClr val="tx1"/>
                  </a:solidFill>
                </a:rPr>
                <a:t>과 차이점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  <a:r>
                <a:rPr lang="ko-KR" altLang="en-US" dirty="0">
                  <a:solidFill>
                    <a:schemeClr val="tx1"/>
                  </a:solidFill>
                </a:rPr>
                <a:t>많은</a:t>
              </a:r>
              <a:r>
                <a:rPr lang="en-US" altLang="ko-KR" dirty="0">
                  <a:solidFill>
                    <a:schemeClr val="tx1"/>
                  </a:solidFill>
                </a:rPr>
                <a:t> UGV</a:t>
              </a:r>
              <a:r>
                <a:rPr lang="ko-KR" altLang="en-US" dirty="0">
                  <a:solidFill>
                    <a:schemeClr val="tx1"/>
                  </a:solidFill>
                </a:rPr>
                <a:t>들은 </a:t>
              </a:r>
              <a:r>
                <a:rPr lang="en-US" altLang="ko-KR" dirty="0">
                  <a:solidFill>
                    <a:schemeClr val="tx1"/>
                  </a:solidFill>
                </a:rPr>
                <a:t>computational unit</a:t>
              </a:r>
              <a:r>
                <a:rPr lang="ko-KR" altLang="en-US" dirty="0">
                  <a:solidFill>
                    <a:schemeClr val="tx1"/>
                  </a:solidFill>
                </a:rPr>
                <a:t>이 강력하지 않다 </a:t>
              </a:r>
              <a:r>
                <a:rPr lang="en-US" altLang="ko-KR" dirty="0">
                  <a:solidFill>
                    <a:schemeClr val="tx1"/>
                  </a:solidFill>
                </a:rPr>
                <a:t>-&gt; </a:t>
              </a:r>
              <a:r>
                <a:rPr lang="ko-KR" altLang="en-US" dirty="0">
                  <a:solidFill>
                    <a:schemeClr val="tx1"/>
                  </a:solidFill>
                </a:rPr>
                <a:t>처리해야할 데이터를 줄여야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a) lightweight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: segmentation</a:t>
              </a:r>
              <a:r>
                <a:rPr lang="ko-KR" altLang="en-US" dirty="0">
                  <a:solidFill>
                    <a:schemeClr val="tx1"/>
                  </a:solidFill>
                </a:rPr>
                <a:t> 과정을 추가하여 처리해야 할 데이터 양을 줄였다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                                -&gt; ground</a:t>
              </a:r>
              <a:r>
                <a:rPr lang="ko-KR" altLang="en-US" dirty="0">
                  <a:solidFill>
                    <a:schemeClr val="tx1"/>
                  </a:solidFill>
                </a:rPr>
                <a:t>와 </a:t>
              </a:r>
              <a:r>
                <a:rPr lang="en-US" altLang="ko-KR" dirty="0">
                  <a:solidFill>
                    <a:schemeClr val="tx1"/>
                  </a:solidFill>
                </a:rPr>
                <a:t>nonground</a:t>
              </a:r>
              <a:r>
                <a:rPr lang="ko-KR" altLang="en-US" dirty="0">
                  <a:solidFill>
                    <a:schemeClr val="tx1"/>
                  </a:solidFill>
                </a:rPr>
                <a:t>로 분리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  segmentation</a:t>
              </a:r>
              <a:r>
                <a:rPr lang="ko-KR" altLang="en-US" dirty="0">
                  <a:solidFill>
                    <a:schemeClr val="tx1"/>
                  </a:solidFill>
                </a:rPr>
                <a:t>을 통해 필요하지 않는 </a:t>
              </a:r>
              <a:r>
                <a:rPr lang="en-US" altLang="ko-KR" dirty="0">
                  <a:solidFill>
                    <a:schemeClr val="tx1"/>
                  </a:solidFill>
                </a:rPr>
                <a:t>segment</a:t>
              </a:r>
              <a:r>
                <a:rPr lang="ko-KR" altLang="en-US" dirty="0">
                  <a:solidFill>
                    <a:schemeClr val="tx1"/>
                  </a:solidFill>
                </a:rPr>
                <a:t>를 걸러 </a:t>
              </a:r>
              <a:r>
                <a:rPr lang="ko-KR" altLang="en-US" dirty="0" err="1">
                  <a:solidFill>
                    <a:schemeClr val="tx1"/>
                  </a:solidFill>
                </a:rPr>
                <a:t>내었다</a:t>
              </a:r>
              <a:r>
                <a:rPr lang="en-US" altLang="ko-KR" dirty="0">
                  <a:solidFill>
                    <a:schemeClr val="tx1"/>
                  </a:solidFill>
                </a:rPr>
                <a:t>.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          		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					         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b) ground-optimized: pose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estimation</a:t>
              </a:r>
              <a:r>
                <a:rPr lang="ko-KR" altLang="en-US" dirty="0">
                  <a:solidFill>
                    <a:schemeClr val="tx1"/>
                  </a:solidFill>
                </a:rPr>
                <a:t>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단계의 최적화를 적용하였다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Introduction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6D61D-9A18-C0F6-E820-0BB2948E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16" y="4379632"/>
            <a:ext cx="3892192" cy="18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4A92-3C5E-C47E-C5A1-B17F6B458C4A}"/>
              </a:ext>
            </a:extLst>
          </p:cNvPr>
          <p:cNvSpPr txBox="1"/>
          <p:nvPr/>
        </p:nvSpPr>
        <p:spPr>
          <a:xfrm>
            <a:off x="721453" y="1158951"/>
            <a:ext cx="22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ko-KR" dirty="0"/>
              <a:t>System overview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8E6D99-FE56-1197-F6DE-45F90FE8A86E}"/>
              </a:ext>
            </a:extLst>
          </p:cNvPr>
          <p:cNvSpPr/>
          <p:nvPr/>
        </p:nvSpPr>
        <p:spPr>
          <a:xfrm>
            <a:off x="4163804" y="2558691"/>
            <a:ext cx="3246540" cy="1560353"/>
          </a:xfrm>
          <a:prstGeom prst="roundRect">
            <a:avLst/>
          </a:prstGeom>
          <a:solidFill>
            <a:srgbClr val="B9ADA1"/>
          </a:solidFill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CE0A29-F7DD-0FEA-25EA-B6F0341EF34A}"/>
              </a:ext>
            </a:extLst>
          </p:cNvPr>
          <p:cNvSpPr/>
          <p:nvPr/>
        </p:nvSpPr>
        <p:spPr>
          <a:xfrm>
            <a:off x="839856" y="2807888"/>
            <a:ext cx="1240613" cy="1171327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LiDAR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CE75B22-B822-B1D7-7AC7-4591CB396ED9}"/>
              </a:ext>
            </a:extLst>
          </p:cNvPr>
          <p:cNvSpPr/>
          <p:nvPr/>
        </p:nvSpPr>
        <p:spPr>
          <a:xfrm>
            <a:off x="2723903" y="3051384"/>
            <a:ext cx="1031846" cy="574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64F8ACE-57F4-2F52-0AB8-D01A427CF04E}"/>
              </a:ext>
            </a:extLst>
          </p:cNvPr>
          <p:cNvSpPr/>
          <p:nvPr/>
        </p:nvSpPr>
        <p:spPr>
          <a:xfrm>
            <a:off x="7965489" y="3051384"/>
            <a:ext cx="1031846" cy="574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426C43-4DEE-049E-382C-5F6983BA7C19}"/>
              </a:ext>
            </a:extLst>
          </p:cNvPr>
          <p:cNvSpPr/>
          <p:nvPr/>
        </p:nvSpPr>
        <p:spPr>
          <a:xfrm>
            <a:off x="9518298" y="2574838"/>
            <a:ext cx="1819858" cy="1611265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6DOF pose estimation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4A92-3C5E-C47E-C5A1-B17F6B458C4A}"/>
              </a:ext>
            </a:extLst>
          </p:cNvPr>
          <p:cNvSpPr txBox="1"/>
          <p:nvPr/>
        </p:nvSpPr>
        <p:spPr>
          <a:xfrm>
            <a:off x="721453" y="1158951"/>
            <a:ext cx="22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ko-KR" dirty="0"/>
              <a:t>System overview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5FEF59-BFB8-304C-6274-507D3E69EAD5}"/>
              </a:ext>
            </a:extLst>
          </p:cNvPr>
          <p:cNvSpPr/>
          <p:nvPr/>
        </p:nvSpPr>
        <p:spPr>
          <a:xfrm>
            <a:off x="3125564" y="2244769"/>
            <a:ext cx="1124125" cy="796954"/>
          </a:xfrm>
          <a:prstGeom prst="rightArrow">
            <a:avLst/>
          </a:prstGeom>
          <a:solidFill>
            <a:srgbClr val="B9ADA1"/>
          </a:solidFill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D6E7DE-0B0E-4439-27FD-92820EA4FFAF}"/>
              </a:ext>
            </a:extLst>
          </p:cNvPr>
          <p:cNvSpPr/>
          <p:nvPr/>
        </p:nvSpPr>
        <p:spPr>
          <a:xfrm>
            <a:off x="4635579" y="1589060"/>
            <a:ext cx="2275816" cy="2108372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A610171-928E-AC6C-210F-22E5748C03FB}"/>
              </a:ext>
            </a:extLst>
          </p:cNvPr>
          <p:cNvSpPr/>
          <p:nvPr/>
        </p:nvSpPr>
        <p:spPr>
          <a:xfrm>
            <a:off x="505325" y="1589060"/>
            <a:ext cx="2275816" cy="2108372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B78A296-C13F-A3AC-CAD1-0FCD587B674E}"/>
              </a:ext>
            </a:extLst>
          </p:cNvPr>
          <p:cNvSpPr/>
          <p:nvPr/>
        </p:nvSpPr>
        <p:spPr>
          <a:xfrm>
            <a:off x="7420927" y="2241907"/>
            <a:ext cx="1124125" cy="796954"/>
          </a:xfrm>
          <a:prstGeom prst="rightArrow">
            <a:avLst/>
          </a:prstGeom>
          <a:solidFill>
            <a:srgbClr val="B9ADA1"/>
          </a:solidFill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70817C2-687D-26C0-DAC0-0391D659FF63}"/>
              </a:ext>
            </a:extLst>
          </p:cNvPr>
          <p:cNvSpPr/>
          <p:nvPr/>
        </p:nvSpPr>
        <p:spPr>
          <a:xfrm>
            <a:off x="9213349" y="1575744"/>
            <a:ext cx="2275816" cy="2108372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LIDAR ODOMETRY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B4E7BAA-BA74-F478-D9CA-DA37D58BC862}"/>
              </a:ext>
            </a:extLst>
          </p:cNvPr>
          <p:cNvSpPr/>
          <p:nvPr/>
        </p:nvSpPr>
        <p:spPr>
          <a:xfrm flipH="1">
            <a:off x="9810387" y="5042762"/>
            <a:ext cx="1116254" cy="796954"/>
          </a:xfrm>
          <a:prstGeom prst="rightArrow">
            <a:avLst/>
          </a:prstGeom>
          <a:solidFill>
            <a:srgbClr val="B9ADA1"/>
          </a:solidFill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38F984-8199-DC93-379E-49EDA8CD03B4}"/>
              </a:ext>
            </a:extLst>
          </p:cNvPr>
          <p:cNvSpPr/>
          <p:nvPr/>
        </p:nvSpPr>
        <p:spPr>
          <a:xfrm>
            <a:off x="6991799" y="4305614"/>
            <a:ext cx="2275816" cy="2108372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LIDAR MAPPING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FA437DD-1F04-FCAB-F303-6994654CA141}"/>
              </a:ext>
            </a:extLst>
          </p:cNvPr>
          <p:cNvSpPr/>
          <p:nvPr/>
        </p:nvSpPr>
        <p:spPr>
          <a:xfrm flipH="1">
            <a:off x="5194637" y="5032114"/>
            <a:ext cx="1116254" cy="796954"/>
          </a:xfrm>
          <a:prstGeom prst="rightArrow">
            <a:avLst/>
          </a:prstGeom>
          <a:solidFill>
            <a:srgbClr val="B9ADA1"/>
          </a:solidFill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D43854F-FAE7-9402-A0C4-9E9C961C0C98}"/>
              </a:ext>
            </a:extLst>
          </p:cNvPr>
          <p:cNvSpPr/>
          <p:nvPr/>
        </p:nvSpPr>
        <p:spPr>
          <a:xfrm>
            <a:off x="2150185" y="4329197"/>
            <a:ext cx="2363544" cy="2108372"/>
          </a:xfrm>
          <a:prstGeom prst="ellipse">
            <a:avLst/>
          </a:prstGeom>
          <a:solidFill>
            <a:srgbClr val="4C6055"/>
          </a:solidFill>
          <a:ln>
            <a:solidFill>
              <a:srgbClr val="4C6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</a:t>
            </a:r>
          </a:p>
          <a:p>
            <a:pPr algn="ctr"/>
            <a:r>
              <a:rPr lang="en-US" altLang="ko-KR" dirty="0"/>
              <a:t>INTEGRATION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2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4A92-3C5E-C47E-C5A1-B17F6B458C4A}"/>
              </a:ext>
            </a:extLst>
          </p:cNvPr>
          <p:cNvSpPr txBox="1"/>
          <p:nvPr/>
        </p:nvSpPr>
        <p:spPr>
          <a:xfrm>
            <a:off x="973192" y="1435275"/>
            <a:ext cx="95129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B. Segmentation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Point Cloud</a:t>
            </a:r>
            <a:r>
              <a:rPr lang="ko-KR" altLang="en-US" dirty="0"/>
              <a:t>를</a:t>
            </a:r>
            <a:r>
              <a:rPr lang="en-US" altLang="ko-KR" dirty="0"/>
              <a:t> 1800x16 </a:t>
            </a:r>
            <a:r>
              <a:rPr lang="ko-KR" altLang="en-US" dirty="0"/>
              <a:t>크기의 </a:t>
            </a:r>
            <a:r>
              <a:rPr lang="en-US" altLang="ko-KR" dirty="0"/>
              <a:t>range image</a:t>
            </a:r>
            <a:r>
              <a:rPr lang="ko-KR" altLang="en-US" dirty="0"/>
              <a:t>로 변환하고 </a:t>
            </a:r>
            <a:r>
              <a:rPr lang="en-US" altLang="ko-KR" dirty="0"/>
              <a:t>range image</a:t>
            </a:r>
            <a:r>
              <a:rPr lang="ko-KR" altLang="en-US" dirty="0"/>
              <a:t>에서의 </a:t>
            </a:r>
            <a:r>
              <a:rPr lang="en-US" altLang="ko-KR" dirty="0"/>
              <a:t>pixel value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Point</a:t>
            </a:r>
            <a:r>
              <a:rPr lang="ko-KR" altLang="en-US" dirty="0"/>
              <a:t>의 </a:t>
            </a:r>
            <a:r>
              <a:rPr lang="en-US" altLang="ko-KR" dirty="0"/>
              <a:t>sensor</a:t>
            </a:r>
            <a:r>
              <a:rPr lang="ko-KR" altLang="en-US" dirty="0"/>
              <a:t>로 부터의 </a:t>
            </a:r>
            <a:r>
              <a:rPr lang="en-US" altLang="ko-KR" dirty="0"/>
              <a:t>Euclidean distance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Ground</a:t>
            </a:r>
            <a:r>
              <a:rPr lang="ko-KR" altLang="en-US" dirty="0"/>
              <a:t>가 </a:t>
            </a:r>
            <a:r>
              <a:rPr lang="en-US" altLang="ko-KR" dirty="0"/>
              <a:t>flat </a:t>
            </a:r>
            <a:r>
              <a:rPr lang="ko-KR" altLang="en-US" dirty="0"/>
              <a:t>하다는 가정을 하지 않고 </a:t>
            </a:r>
            <a:r>
              <a:rPr lang="en-US" altLang="ko-KR" dirty="0"/>
              <a:t>Column-wise evaluation</a:t>
            </a:r>
            <a:r>
              <a:rPr lang="ko-KR" altLang="en-US" dirty="0"/>
              <a:t>을 통해 </a:t>
            </a:r>
            <a:r>
              <a:rPr lang="en-US" altLang="ko-KR" dirty="0"/>
              <a:t>ground</a:t>
            </a:r>
            <a:r>
              <a:rPr lang="ko-KR" altLang="en-US" dirty="0"/>
              <a:t>를 추출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Ground</a:t>
            </a:r>
            <a:r>
              <a:rPr lang="ko-KR" altLang="en-US" dirty="0"/>
              <a:t>로 결정된 </a:t>
            </a:r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/>
              <a:t>segmentation</a:t>
            </a:r>
            <a:r>
              <a:rPr lang="ko-KR" altLang="en-US" dirty="0"/>
              <a:t>을 수행하지 않아 처리해야할 데이터 양을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Point </a:t>
            </a:r>
            <a:r>
              <a:rPr lang="ko-KR" altLang="en-US" dirty="0"/>
              <a:t>개수가 너무 적은 </a:t>
            </a:r>
            <a:r>
              <a:rPr lang="en-US" altLang="ko-KR" dirty="0"/>
              <a:t>segment</a:t>
            </a:r>
            <a:r>
              <a:rPr lang="ko-KR" altLang="en-US" dirty="0"/>
              <a:t>는 사용하지 않는다</a:t>
            </a:r>
            <a:r>
              <a:rPr lang="en-US" altLang="ko-KR" dirty="0"/>
              <a:t>.(30</a:t>
            </a:r>
            <a:r>
              <a:rPr lang="ko-KR" altLang="en-US" dirty="0"/>
              <a:t>개 기준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59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4A92-3C5E-C47E-C5A1-B17F6B458C4A}"/>
              </a:ext>
            </a:extLst>
          </p:cNvPr>
          <p:cNvSpPr txBox="1"/>
          <p:nvPr/>
        </p:nvSpPr>
        <p:spPr>
          <a:xfrm>
            <a:off x="816069" y="1345969"/>
            <a:ext cx="33136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C. Feature Extraction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Smoothness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를 뽑기 위해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몇 개의 </a:t>
            </a:r>
            <a:r>
              <a:rPr lang="en-US" altLang="ko-KR" dirty="0"/>
              <a:t>sub image</a:t>
            </a:r>
            <a:r>
              <a:rPr lang="ko-KR" altLang="en-US" dirty="0"/>
              <a:t>로 나눈다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C&gt;</a:t>
            </a:r>
            <a:r>
              <a:rPr lang="en-US" altLang="ko-KR" dirty="0" err="1"/>
              <a:t>Cth</a:t>
            </a:r>
            <a:r>
              <a:rPr lang="en-US" altLang="ko-KR" dirty="0"/>
              <a:t> -&gt; edge point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C&lt;</a:t>
            </a:r>
            <a:r>
              <a:rPr lang="en-US" altLang="ko-KR" dirty="0" err="1"/>
              <a:t>Cth</a:t>
            </a:r>
            <a:r>
              <a:rPr lang="en-US" altLang="ko-KR" dirty="0"/>
              <a:t> -&gt; </a:t>
            </a:r>
            <a:r>
              <a:rPr lang="en-US" altLang="ko-KR" dirty="0" err="1"/>
              <a:t>palanar</a:t>
            </a:r>
            <a:r>
              <a:rPr lang="en-US" altLang="ko-KR" dirty="0"/>
              <a:t> point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1E348E-8E5D-2A69-87F7-8658B238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71" y="2288554"/>
            <a:ext cx="6735074" cy="20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4A92-3C5E-C47E-C5A1-B17F6B458C4A}"/>
              </a:ext>
            </a:extLst>
          </p:cNvPr>
          <p:cNvSpPr txBox="1"/>
          <p:nvPr/>
        </p:nvSpPr>
        <p:spPr>
          <a:xfrm>
            <a:off x="1238402" y="1499732"/>
            <a:ext cx="103412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D. Lidar Odometry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</a:t>
            </a:r>
            <a:r>
              <a:rPr lang="en-US" altLang="ko-KR" dirty="0"/>
              <a:t>Consecutive scans </a:t>
            </a:r>
            <a:r>
              <a:rPr lang="ko-KR" altLang="en-US" dirty="0"/>
              <a:t>사이의 </a:t>
            </a:r>
            <a:r>
              <a:rPr lang="en-US" altLang="ko-KR" dirty="0"/>
              <a:t>motion</a:t>
            </a:r>
            <a:r>
              <a:rPr lang="ko-KR" altLang="en-US" dirty="0"/>
              <a:t>을 측정한다</a:t>
            </a:r>
            <a:r>
              <a:rPr lang="en-US" altLang="ko-KR" dirty="0"/>
              <a:t>.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	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		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과정의 정확도와 효율성을 높여주는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r>
              <a:rPr lang="en-US" altLang="ko-KR" dirty="0"/>
              <a:t>: Label matching, Two-step L-M optimization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6B6C18-E006-B52B-F7B5-6A7EA7BEB961}"/>
                  </a:ext>
                </a:extLst>
              </p:cNvPr>
              <p:cNvSpPr txBox="1"/>
              <p:nvPr/>
            </p:nvSpPr>
            <p:spPr>
              <a:xfrm>
                <a:off x="1325021" y="3824236"/>
                <a:ext cx="6040500" cy="309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corresponding features</a:t>
                </a:r>
                <a:r>
                  <a:rPr lang="ko-KR" altLang="en-US" dirty="0"/>
                  <a:t>를 찾아야한다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6B6C18-E006-B52B-F7B5-6A7EA7BE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21" y="3824236"/>
                <a:ext cx="6040500" cy="309957"/>
              </a:xfrm>
              <a:prstGeom prst="rect">
                <a:avLst/>
              </a:prstGeom>
              <a:blipFill>
                <a:blip r:embed="rId2"/>
                <a:stretch>
                  <a:fillRect l="-1312" t="-23529" r="-2523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69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8" y="297177"/>
            <a:ext cx="667736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C6055"/>
                </a:solidFill>
              </a:rPr>
              <a:t>Lightweight Lidar Odometry And Mapping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C4A92-3C5E-C47E-C5A1-B17F6B458C4A}"/>
                  </a:ext>
                </a:extLst>
              </p:cNvPr>
              <p:cNvSpPr txBox="1"/>
              <p:nvPr/>
            </p:nvSpPr>
            <p:spPr>
              <a:xfrm>
                <a:off x="1238402" y="1499732"/>
                <a:ext cx="9938426" cy="4285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1)Label matching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Matching</a:t>
                </a:r>
                <a:r>
                  <a:rPr lang="ko-KR" altLang="en-US" dirty="0"/>
                  <a:t>의 효율성을 위해서 모든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match</a:t>
                </a:r>
                <a:r>
                  <a:rPr lang="ko-KR" altLang="en-US" dirty="0"/>
                  <a:t>에 이용하지 않는다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Segmented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point</a:t>
                </a:r>
                <a:r>
                  <a:rPr lang="ko-KR" altLang="en-US" dirty="0"/>
                  <a:t>에서는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사</m:t>
                    </m:r>
                  </m:oMath>
                </a14:m>
                <a:r>
                  <a:rPr lang="ko-KR" altLang="en-US" dirty="0"/>
                  <a:t>이의 </a:t>
                </a:r>
                <a:r>
                  <a:rPr lang="en-US" altLang="ko-KR" dirty="0"/>
                  <a:t>correspondence</a:t>
                </a:r>
                <a:r>
                  <a:rPr lang="ko-KR" altLang="en-US" dirty="0"/>
                  <a:t>만 찾고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Ground point</a:t>
                </a:r>
                <a:r>
                  <a:rPr lang="ko-KR" altLang="en-US" dirty="0"/>
                  <a:t>에서는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사</m:t>
                    </m:r>
                  </m:oMath>
                </a14:m>
                <a:r>
                  <a:rPr lang="ko-KR" altLang="en-US" dirty="0"/>
                  <a:t>이의 </a:t>
                </a:r>
                <a:r>
                  <a:rPr lang="en-US" altLang="ko-KR" dirty="0"/>
                  <a:t>correspondence</a:t>
                </a:r>
                <a:r>
                  <a:rPr lang="ko-KR" altLang="en-US" dirty="0"/>
                  <a:t>만 </a:t>
                </a:r>
                <a:r>
                  <a:rPr lang="en-US" altLang="ko-KR" dirty="0"/>
                  <a:t>LOAM</a:t>
                </a:r>
                <a:r>
                  <a:rPr lang="ko-KR" altLang="en-US" dirty="0"/>
                  <a:t>에서와 같은 방식으로 찾는다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 방식은 효율성과 정확도를 모두 증가시킨다</a:t>
                </a:r>
                <a:r>
                  <a:rPr lang="en-US" altLang="ko-KR" dirty="0"/>
                  <a:t>.	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C4A92-3C5E-C47E-C5A1-B17F6B45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02" y="1499732"/>
                <a:ext cx="9938426" cy="4285469"/>
              </a:xfrm>
              <a:prstGeom prst="rect">
                <a:avLst/>
              </a:prstGeom>
              <a:blipFill>
                <a:blip r:embed="rId2"/>
                <a:stretch>
                  <a:fillRect l="-491" t="-711" b="-1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97975"/>
      </p:ext>
    </p:extLst>
  </p:cSld>
  <p:clrMapOvr>
    <a:masterClrMapping/>
  </p:clrMapOvr>
</p:sld>
</file>

<file path=ppt/theme/theme1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917</Words>
  <Application>Microsoft Office PowerPoint</Application>
  <PresentationFormat>와이드스크린</PresentationFormat>
  <Paragraphs>349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맑은 고딕</vt:lpstr>
      <vt:lpstr>Arial</vt:lpstr>
      <vt:lpstr>Cambria Math</vt:lpstr>
      <vt:lpstr>31_Office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(학생) 탁승준 (전기전자공학과)</cp:lastModifiedBy>
  <cp:revision>2</cp:revision>
  <dcterms:created xsi:type="dcterms:W3CDTF">2021-11-26T03:43:52Z</dcterms:created>
  <dcterms:modified xsi:type="dcterms:W3CDTF">2022-07-20T14:52:16Z</dcterms:modified>
</cp:coreProperties>
</file>