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76" r:id="rId12"/>
    <p:sldId id="275" r:id="rId13"/>
    <p:sldId id="27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67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57C5-F01D-4DFD-80CB-EB3DE30A5CC1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477F-E0C1-4771-85CB-5B024A31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7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정확한 </a:t>
            </a:r>
            <a:r>
              <a:rPr lang="en-US" altLang="ko-KR" dirty="0" smtClean="0"/>
              <a:t>extrema</a:t>
            </a:r>
            <a:r>
              <a:rPr lang="ko-KR" altLang="en-US" dirty="0" smtClean="0"/>
              <a:t>를 얻기 위해 </a:t>
            </a:r>
            <a:r>
              <a:rPr lang="ko-KR" altLang="en-US" dirty="0" err="1" smtClean="0"/>
              <a:t>테일러</a:t>
            </a:r>
            <a:r>
              <a:rPr lang="ko-KR" altLang="en-US" dirty="0" smtClean="0"/>
              <a:t> 전개를 통해 </a:t>
            </a:r>
            <a:r>
              <a:rPr lang="ko-KR" altLang="en-US" dirty="0" err="1" smtClean="0"/>
              <a:t>그점의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contrast</a:t>
            </a:r>
            <a:r>
              <a:rPr lang="ko-KR" altLang="en-US" dirty="0" smtClean="0"/>
              <a:t>를 구해서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걸러냅니다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477F-E0C1-4771-85CB-5B024A3112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1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히스토그램에서 가장 높은 피크가 감지된 다음 가장 높은 피크의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있는 다른 로컬 피크를 사용하여 해당 방향의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키포인트도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비슷한 크기의 여러 봉우리가 있는 위치의 경우 동일한 위치와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 방향이 다른 여러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키포인트가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9AA8-C6E5-4FE6-B7BB-0345D034D4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1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5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5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2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F6A5-A561-4E56-8453-D0D0C0043D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B8DF-0536-4F5A-AC04-834C9CA2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1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Distinctive Image Features</a:t>
            </a:r>
            <a:br>
              <a:rPr lang="en-US" altLang="ko-KR" dirty="0" smtClean="0"/>
            </a:br>
            <a:r>
              <a:rPr lang="en-US" altLang="ko-KR" dirty="0" smtClean="0"/>
              <a:t>from Scale-Invariant </a:t>
            </a:r>
            <a:r>
              <a:rPr lang="en-US" altLang="ko-KR" dirty="0" err="1" smtClean="0"/>
              <a:t>Keypoints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2022. 07. 28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Jungyun</a:t>
            </a:r>
            <a:r>
              <a:rPr lang="en-US" altLang="ko-KR" dirty="0" smtClean="0">
                <a:solidFill>
                  <a:schemeClr val="tx1"/>
                </a:solidFill>
              </a:rPr>
              <a:t> Kim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Keypoint</a:t>
            </a:r>
            <a:r>
              <a:rPr lang="en-US" altLang="ko-KR" dirty="0" smtClean="0"/>
              <a:t> Localization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4208" y="1772816"/>
            <a:ext cx="2699792" cy="4281339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en-US" altLang="ko-KR" sz="1400" dirty="0" smtClean="0"/>
              <a:t>233x189               original image</a:t>
            </a:r>
          </a:p>
          <a:p>
            <a:pPr marL="514350" indent="-514350">
              <a:buAutoNum type="alphaLcParenBoth"/>
            </a:pPr>
            <a:endParaRPr lang="en-US" altLang="ko-KR" sz="1400" dirty="0" smtClean="0"/>
          </a:p>
          <a:p>
            <a:pPr marL="514350" indent="-514350">
              <a:buAutoNum type="alphaLcParenBoth"/>
            </a:pPr>
            <a:r>
              <a:rPr lang="en-US" altLang="ko-KR" sz="1400" dirty="0" smtClean="0"/>
              <a:t>Initial 832           </a:t>
            </a:r>
            <a:r>
              <a:rPr lang="en-US" altLang="ko-KR" sz="1400" dirty="0" err="1" smtClean="0"/>
              <a:t>keypoints</a:t>
            </a:r>
            <a:r>
              <a:rPr lang="en-US" altLang="ko-KR" sz="1400" dirty="0" smtClean="0"/>
              <a:t> locations          (maxima/minima)</a:t>
            </a:r>
          </a:p>
          <a:p>
            <a:pPr marL="514350" indent="-514350">
              <a:buAutoNum type="alphaLcParenBoth"/>
            </a:pPr>
            <a:endParaRPr lang="en-US" altLang="ko-KR" sz="1400" dirty="0"/>
          </a:p>
          <a:p>
            <a:pPr marL="514350" indent="-514350">
              <a:buAutoNum type="alphaLcParenBoth"/>
            </a:pPr>
            <a:r>
              <a:rPr lang="en-US" altLang="ko-KR" sz="1400" dirty="0" smtClean="0"/>
              <a:t>After applying a threshold                 729 </a:t>
            </a:r>
            <a:r>
              <a:rPr lang="en-US" altLang="ko-KR" sz="1400" dirty="0" err="1" smtClean="0"/>
              <a:t>keypoints</a:t>
            </a:r>
            <a:endParaRPr lang="en-US" altLang="ko-KR" sz="1400" dirty="0" smtClean="0"/>
          </a:p>
          <a:p>
            <a:pPr marL="514350" indent="-514350">
              <a:buAutoNum type="alphaLcParenBoth"/>
            </a:pPr>
            <a:endParaRPr lang="en-US" altLang="ko-KR" sz="1400" dirty="0"/>
          </a:p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US" altLang="ko-KR" sz="1400" dirty="0" smtClean="0"/>
              <a:t>After </a:t>
            </a:r>
            <a:r>
              <a:rPr lang="en-US" altLang="ko-KR" sz="1400" dirty="0"/>
              <a:t>applying a threshold on minimum </a:t>
            </a:r>
            <a:r>
              <a:rPr lang="en-US" altLang="ko-KR" sz="1400" dirty="0" smtClean="0"/>
              <a:t>contrast                                 536 </a:t>
            </a:r>
            <a:r>
              <a:rPr lang="en-US" altLang="ko-KR" sz="1400" dirty="0" err="1" smtClean="0"/>
              <a:t>keypoints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67486928" descr="EMB000021647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26110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Orientation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상당히 많은 후보 </a:t>
            </a:r>
            <a:r>
              <a:rPr lang="en-US" altLang="ko-KR" sz="2400" dirty="0" err="1" smtClean="0"/>
              <a:t>keypoint</a:t>
            </a:r>
            <a:r>
              <a:rPr lang="ko-KR" altLang="en-US" sz="2400" dirty="0" smtClean="0"/>
              <a:t>들이 제거되고 유의미한 </a:t>
            </a:r>
            <a:r>
              <a:rPr lang="en-US" altLang="ko-KR" sz="2400" dirty="0" err="1" smtClean="0"/>
              <a:t>keypoint</a:t>
            </a:r>
            <a:r>
              <a:rPr lang="ko-KR" altLang="en-US" sz="2400" dirty="0" smtClean="0"/>
              <a:t>만 남았습니다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Compute gradient magnitude and orientation around </a:t>
            </a:r>
            <a:r>
              <a:rPr lang="en-US" altLang="ko-KR" sz="2400" dirty="0" err="1" smtClean="0"/>
              <a:t>keypoints</a:t>
            </a: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67489728" descr="EMB0000216471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85" y="3212976"/>
            <a:ext cx="6480175" cy="10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5647972" cy="232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4509120"/>
            <a:ext cx="313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Any peak within 80% of the highest peak is used to create another </a:t>
            </a:r>
            <a:r>
              <a:rPr lang="en-US" altLang="ko-KR" dirty="0" err="1" smtClean="0"/>
              <a:t>keypoint</a:t>
            </a:r>
            <a:r>
              <a:rPr lang="en-US" altLang="ko-KR" dirty="0" smtClean="0"/>
              <a:t> with that orientation</a:t>
            </a:r>
          </a:p>
          <a:p>
            <a:pPr algn="ctr"/>
            <a:r>
              <a:rPr lang="en-US" altLang="ko-KR" dirty="0" smtClean="0"/>
              <a:t>(Generating multiple candidates)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5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Keypoint</a:t>
            </a:r>
            <a:r>
              <a:rPr lang="en-US" altLang="ko-KR" dirty="0" smtClean="0"/>
              <a:t>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Build a histogram</a:t>
            </a:r>
          </a:p>
          <a:p>
            <a:pPr lvl="1"/>
            <a:r>
              <a:rPr lang="en-US" altLang="ko-KR" sz="2400" dirty="0" smtClean="0"/>
              <a:t>128dimension</a:t>
            </a:r>
          </a:p>
          <a:p>
            <a:pPr lvl="1"/>
            <a:r>
              <a:rPr lang="en-US" altLang="ko-KR" sz="2400" dirty="0" smtClean="0"/>
              <a:t>Angle histogram binning starts from the most dominant </a:t>
            </a:r>
            <a:r>
              <a:rPr lang="en-US" altLang="ko-KR" sz="2400" dirty="0" err="1" smtClean="0"/>
              <a:t>orentation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Normalized to </a:t>
            </a:r>
            <a:r>
              <a:rPr lang="en-US" altLang="ko-KR" sz="2400" dirty="0" err="1" smtClean="0"/>
              <a:t>unist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length</a:t>
            </a:r>
            <a:endParaRPr lang="en-US" altLang="ko-KR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6624736" cy="284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Keypoint</a:t>
            </a:r>
            <a:r>
              <a:rPr lang="en-US" altLang="ko-KR" smtClean="0"/>
              <a:t>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91662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64" y="2636912"/>
            <a:ext cx="5203761" cy="26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2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708920"/>
            <a:ext cx="2160240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Computer</a:t>
            </a:r>
          </a:p>
          <a:p>
            <a:pPr algn="ctr"/>
            <a:r>
              <a:rPr lang="en-US" altLang="ko-KR" sz="3200" dirty="0" smtClean="0"/>
              <a:t>Vision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70034" y="198884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bject or scene</a:t>
            </a:r>
          </a:p>
          <a:p>
            <a:pPr algn="ctr"/>
            <a:r>
              <a:rPr lang="en-US" altLang="ko-KR" dirty="0" smtClean="0"/>
              <a:t>recognition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32408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olving for 3D structure</a:t>
            </a:r>
          </a:p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rom multiple images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231200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otion</a:t>
            </a:r>
          </a:p>
          <a:p>
            <a:pPr algn="ctr"/>
            <a:r>
              <a:rPr lang="en-US" altLang="ko-KR" dirty="0" smtClean="0"/>
              <a:t>tracking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9792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bject or scene</a:t>
            </a:r>
          </a:p>
          <a:p>
            <a:pPr algn="ctr"/>
            <a:r>
              <a:rPr lang="en-US" altLang="ko-KR" dirty="0" smtClean="0"/>
              <a:t>recognition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72688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tereo correspondence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501491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i</a:t>
            </a:r>
            <a:r>
              <a:rPr lang="en-US" altLang="ko-KR" dirty="0" smtClean="0">
                <a:solidFill>
                  <a:srgbClr val="7030A0"/>
                </a:solidFill>
              </a:rPr>
              <a:t>mage</a:t>
            </a:r>
          </a:p>
          <a:p>
            <a:pPr algn="ctr"/>
            <a:r>
              <a:rPr lang="en-US" altLang="ko-KR" dirty="0" smtClean="0">
                <a:solidFill>
                  <a:srgbClr val="7030A0"/>
                </a:solidFill>
              </a:rPr>
              <a:t>matching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Generate the set of image features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523428" y="1268760"/>
            <a:ext cx="1224136" cy="4968552"/>
          </a:xfrm>
          <a:prstGeom prst="homePlate">
            <a:avLst>
              <a:gd name="adj" fmla="val 135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Features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1659432" y="1268760"/>
            <a:ext cx="1816324" cy="4968552"/>
          </a:xfrm>
          <a:prstGeom prst="chevron">
            <a:avLst>
              <a:gd name="adj" fmla="val 917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Scale-space</a:t>
            </a:r>
          </a:p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Extrema</a:t>
            </a:r>
          </a:p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detection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403748" y="1268760"/>
            <a:ext cx="1816324" cy="4968552"/>
          </a:xfrm>
          <a:prstGeom prst="chevron">
            <a:avLst>
              <a:gd name="adj" fmla="val 917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Keypoint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localization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5131940" y="1268760"/>
            <a:ext cx="1816324" cy="4968552"/>
          </a:xfrm>
          <a:prstGeom prst="chevron">
            <a:avLst>
              <a:gd name="adj" fmla="val 9178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Orientation</a:t>
            </a:r>
          </a:p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assignment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6860132" y="1268760"/>
            <a:ext cx="1816324" cy="4968552"/>
          </a:xfrm>
          <a:prstGeom prst="chevron">
            <a:avLst>
              <a:gd name="adj" fmla="val 917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Keypoint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descriptor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7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Detection of Scale-Space Extrema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32040" y="1412776"/>
            <a:ext cx="2736304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Scale Space</a:t>
            </a:r>
            <a:endParaRPr lang="ko-KR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556176" cy="508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68550"/>
            <a:ext cx="4680520" cy="4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78744" y="207586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</a:p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206084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Variable-scale Gaussian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206258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blurred</a:t>
            </a:r>
          </a:p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155401" y="2708920"/>
            <a:ext cx="0" cy="50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8" idx="2"/>
          </p:cNvCxnSpPr>
          <p:nvPr/>
        </p:nvCxnSpPr>
        <p:spPr>
          <a:xfrm rot="5400000" flipH="1" flipV="1">
            <a:off x="7856191" y="2750373"/>
            <a:ext cx="418782" cy="362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10" idx="2"/>
          </p:cNvCxnSpPr>
          <p:nvPr/>
        </p:nvCxnSpPr>
        <p:spPr>
          <a:xfrm rot="5400000" flipH="1" flipV="1">
            <a:off x="4131900" y="2807770"/>
            <a:ext cx="502945" cy="3052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61048"/>
            <a:ext cx="3756075" cy="70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52839"/>
            <a:ext cx="5204889" cy="66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173568" y="4797152"/>
            <a:ext cx="464690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</a:t>
            </a:r>
            <a:r>
              <a:rPr lang="en-US" altLang="ko-KR" sz="12800" b="1" dirty="0" smtClean="0"/>
              <a:t>Difference-of-Gaussian</a:t>
            </a:r>
            <a:endParaRPr lang="ko-KR" altLang="en-US" sz="12800" b="1" dirty="0"/>
          </a:p>
        </p:txBody>
      </p:sp>
    </p:spTree>
    <p:extLst>
      <p:ext uri="{BB962C8B-B14F-4D97-AF65-F5344CB8AC3E}">
        <p14:creationId xmlns:p14="http://schemas.microsoft.com/office/powerpoint/2010/main" val="4736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Detection of Scale-Space Extrema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84851"/>
            <a:ext cx="4680520" cy="336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t1.daumcdn.net/cfile/tistory/2752BA4B5926EF2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33" y="1628800"/>
            <a:ext cx="4322463" cy="441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Keypoint</a:t>
            </a:r>
            <a:r>
              <a:rPr lang="en-US" altLang="ko-KR" dirty="0" smtClean="0"/>
              <a:t> Localization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" y="1610116"/>
            <a:ext cx="4557523" cy="40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11408"/>
            <a:ext cx="4552087" cy="55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167500928" descr="EMB0000216471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89" y="1323062"/>
            <a:ext cx="7284021" cy="14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3335" y="27089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Brown and Low. 2002</a:t>
            </a:r>
            <a:endParaRPr lang="ko-KR" altLang="en-US" dirty="0"/>
          </a:p>
        </p:txBody>
      </p:sp>
      <p:pic>
        <p:nvPicPr>
          <p:cNvPr id="7" name="_x167500928" descr="EMB0000216471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89" y="1323662"/>
            <a:ext cx="7284021" cy="14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67501248" descr="EMB0000216471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99" y="5258096"/>
            <a:ext cx="31942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167486128" descr="EMB0000216472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16000" r="40056" b="98601"/>
          <a:stretch>
            <a:fillRect/>
          </a:stretch>
        </p:blipFill>
        <p:spPr bwMode="auto">
          <a:xfrm>
            <a:off x="609600" y="1066800"/>
            <a:ext cx="3641725" cy="1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C:\Users\admission\Desktop\noname0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78252"/>
            <a:ext cx="4248472" cy="21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167486128" descr="EMB0000216471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59" y="5280794"/>
            <a:ext cx="4004211" cy="10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Keypoint</a:t>
            </a:r>
            <a:r>
              <a:rPr lang="en-US" altLang="ko-KR" dirty="0" smtClean="0"/>
              <a:t> Localization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Harris </a:t>
            </a:r>
            <a:r>
              <a:rPr lang="en-US" altLang="ko-KR" dirty="0"/>
              <a:t>C</a:t>
            </a:r>
            <a:r>
              <a:rPr lang="en-US" altLang="ko-KR" dirty="0" smtClean="0"/>
              <a:t>orner Detector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67485488" descr="EMB000021647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47" y="1556792"/>
            <a:ext cx="34169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67486688" descr="EMB0000216471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4" y="3140968"/>
            <a:ext cx="679703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167486848" descr="EMB000021647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5064501"/>
            <a:ext cx="9073008" cy="11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368" y="5661248"/>
            <a:ext cx="8291264" cy="89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To </a:t>
            </a:r>
            <a:r>
              <a:rPr lang="en-US" altLang="ko-KR" dirty="0"/>
              <a:t>check that the ratio of principal curvatures is below some threshold, r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_x167487808" descr="EMB000021647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4033440" cy="13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591391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165723"/>
            <a:ext cx="5762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244</Words>
  <Application>Microsoft Office PowerPoint</Application>
  <PresentationFormat>화면 슬라이드 쇼(4:3)</PresentationFormat>
  <Paragraphs>65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Distinctive Image Features from Scale-Invariant Keypoints</vt:lpstr>
      <vt:lpstr>PowerPoint 프레젠테이션</vt:lpstr>
      <vt:lpstr>Generate the set of image features</vt:lpstr>
      <vt:lpstr>Detection of Scale-Space Extrema</vt:lpstr>
      <vt:lpstr>Detection of Scale-Space Extrema</vt:lpstr>
      <vt:lpstr>Keypoint Localization</vt:lpstr>
      <vt:lpstr>Keypoint Localization</vt:lpstr>
      <vt:lpstr>Harris Corner Detector</vt:lpstr>
      <vt:lpstr>PowerPoint 프레젠테이션</vt:lpstr>
      <vt:lpstr>Keypoint Localization</vt:lpstr>
      <vt:lpstr>Orientation Assignment</vt:lpstr>
      <vt:lpstr>Keypoint Descriptor</vt:lpstr>
      <vt:lpstr>Keypoint Descriptor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SIFT, SURF, ORB feautres</dc:title>
  <dc:creator>입학</dc:creator>
  <cp:lastModifiedBy>입학</cp:lastModifiedBy>
  <cp:revision>6</cp:revision>
  <dcterms:created xsi:type="dcterms:W3CDTF">2022-07-27T06:15:45Z</dcterms:created>
  <dcterms:modified xsi:type="dcterms:W3CDTF">2022-07-27T10:11:24Z</dcterms:modified>
</cp:coreProperties>
</file>