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0" r:id="rId3"/>
    <p:sldId id="257" r:id="rId4"/>
    <p:sldId id="261" r:id="rId5"/>
    <p:sldId id="258" r:id="rId6"/>
    <p:sldId id="259" r:id="rId7"/>
    <p:sldId id="260" r:id="rId8"/>
    <p:sldId id="265" r:id="rId9"/>
    <p:sldId id="266" r:id="rId10"/>
    <p:sldId id="268" r:id="rId11"/>
    <p:sldId id="267" r:id="rId12"/>
    <p:sldId id="270" r:id="rId13"/>
    <p:sldId id="269" r:id="rId14"/>
    <p:sldId id="282" r:id="rId15"/>
    <p:sldId id="271" r:id="rId16"/>
    <p:sldId id="272" r:id="rId17"/>
    <p:sldId id="273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68A56-3F79-469E-BFCA-0FF3B60E29B8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870F8-C35B-43C5-9F84-7C5276948F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7B8A8-B8EE-8A07-72A1-4986A4742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508853-C0C3-5F4C-4032-271636761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7507D-6045-C97C-7579-D8C54CC0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BE3E8-A5D4-26F9-E9D8-BC4324E4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2DCF9-4E7F-C45A-4B63-5B58D456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5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096A6-9104-C232-8B7A-2AA53629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71431-093B-56AC-9B62-BA4FDCC51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60EF1-422F-2F64-BFD2-53DFF708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6555F-F190-60D3-9EFB-1D837FF2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9B521-5E65-80DD-E5A4-65441656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1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1B85F0-98AB-059F-F120-C09752720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4CBD3-0659-E4EF-CB87-4A9C377A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CE4EF-96FB-4478-4594-72A053AF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5D035-D916-CB8E-4842-4A742986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7661B-1190-A445-6EA0-47EF442B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4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3751-8476-6273-7CDA-C0CADBAD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55D1E-DC0D-D8FA-5927-3578333F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C751D-9EB2-17C5-9C3A-E9B9DB00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61894-4A5C-1546-A9C6-EF871C1C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63C0A-2ABD-4F52-A610-BCDEBB09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48738-BE3A-DE33-B78D-8EB3D728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E57AB-57E4-FA25-9CEC-1303D08D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BAAC7-966F-0D26-68F5-747300AF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B18B1-6A5F-1567-31FB-541ACA77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41888-AEBF-1F87-A20E-FA0A5A32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2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37DCF-A537-12D4-2EE8-4A439AFC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FD164-A708-695E-BDA6-FFF2B46D3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30806-A23E-DF5A-6150-2DD99F0B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A77F7-E72F-FF03-1951-FFDAEAFB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710E6-D7C2-C7FD-85D0-BB2C808A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E9B92-F253-CE19-449C-4182F8F3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4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626AA-A6C7-4D85-D4BE-08480EB1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9FF36-9A11-E52F-C608-DDD51923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0287A-35EC-1B7D-F125-F1173244C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2C2DFC-421B-6888-B044-9CBBD2B80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C475F-FAD5-8318-C3A4-9579A5C1E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47C8A7-DBE2-F4EB-FDE9-FCF80F3B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13AC22-5447-D959-017B-D554BBAA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942C3-C4C0-0B68-E929-EF6D095E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9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00DC-DA1F-6F8F-4F77-401794AF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5760B9-C634-F2AE-805A-A781E046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8376B-24CB-A0FD-83F4-699660B3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1077D8-AF7F-35FB-CF15-CDA30636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183DCF-B2AB-A106-EAEA-CD5ADB51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33D0E-45CB-D6D7-178A-E7F202A1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171FF-BD0C-9A57-5306-E2FE5092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2079C-021E-C8E5-D619-6CDFC29F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1CF7C-B1CC-A18D-98EE-6C4A5994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9A91A-784F-2408-3E94-B1F420C9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0D762-C1ED-4077-0E93-07AE3FFF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3A751-5A92-DE5A-4AE0-DB07534C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5208A-E5E8-15D9-5A4E-4BA16906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6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36178-1D8C-C032-CDF6-1F3591B2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C31939-5E3A-0ECE-2CF0-B59325DA4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86164-96E7-E161-F45B-022610E5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D39F0-F495-3152-694D-B0820974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CD432-60A4-987D-B1FB-5A710AB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85351-EAC2-F242-7819-604DA687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0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C13208-9C18-E5E8-66AB-4574782D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8B38F-7EDC-7F0A-6D4D-2913AF328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168D8-EB51-6E2F-967E-242C5D7CF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337A-4C35-4481-BA57-DFFECE621C3B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6D4EB-968A-4F3B-4E17-C98F1F5FC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00EDC-D3C4-82A2-7B0D-1DF6D60F5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4821-C189-4D0B-B84C-ECE2000A4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1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200C9-C157-04C9-E651-DF8D2E282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363145"/>
            <a:ext cx="9144000" cy="993820"/>
          </a:xfrm>
        </p:spPr>
        <p:txBody>
          <a:bodyPr/>
          <a:lstStyle/>
          <a:p>
            <a:r>
              <a:rPr lang="en-US" altLang="ko-KR" dirty="0"/>
              <a:t>ORB-SLAM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728F73-B969-C4A3-0114-FCA04865B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725" y="3840957"/>
            <a:ext cx="2538549" cy="477838"/>
          </a:xfrm>
        </p:spPr>
        <p:txBody>
          <a:bodyPr/>
          <a:lstStyle/>
          <a:p>
            <a:r>
              <a:rPr lang="en-US" altLang="ko-KR" dirty="0" err="1"/>
              <a:t>Jaeman</a:t>
            </a:r>
            <a:r>
              <a:rPr lang="en-US" altLang="ko-KR" dirty="0"/>
              <a:t> Han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08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0164-27FF-B4F4-CAE7-EC72D6E3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445336"/>
            <a:ext cx="10515600" cy="709696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Covisibility</a:t>
            </a:r>
            <a:r>
              <a:rPr lang="en-US" altLang="ko-KR" sz="3600" dirty="0"/>
              <a:t> Graph and Essential Graph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D3BB9-240E-6B25-2C04-671DB58F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14" y="1761179"/>
            <a:ext cx="10567737" cy="35610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800" dirty="0" err="1"/>
              <a:t>Covisibility</a:t>
            </a:r>
            <a:r>
              <a:rPr lang="en-US" altLang="ko-KR" sz="2800" dirty="0"/>
              <a:t> Graph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DA9AE-7A73-9549-CB2E-40C7B8B469B5}"/>
              </a:ext>
            </a:extLst>
          </p:cNvPr>
          <p:cNvSpPr txBox="1"/>
          <p:nvPr/>
        </p:nvSpPr>
        <p:spPr>
          <a:xfrm>
            <a:off x="1572125" y="2334126"/>
            <a:ext cx="10226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Each </a:t>
            </a:r>
            <a:r>
              <a:rPr lang="en-US" altLang="ko-KR" dirty="0">
                <a:solidFill>
                  <a:srgbClr val="FF0000"/>
                </a:solidFill>
              </a:rPr>
              <a:t>node is a keyframe</a:t>
            </a:r>
            <a:r>
              <a:rPr lang="en-US" altLang="ko-KR" dirty="0"/>
              <a:t>, and an edge between two keyframes exists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they </a:t>
            </a:r>
            <a:r>
              <a:rPr lang="en-US" altLang="ko-KR" dirty="0">
                <a:solidFill>
                  <a:srgbClr val="FF0000"/>
                </a:solidFill>
              </a:rPr>
              <a:t>share observations</a:t>
            </a:r>
            <a:r>
              <a:rPr lang="en-US" altLang="ko-KR" dirty="0"/>
              <a:t> of the same </a:t>
            </a:r>
            <a:r>
              <a:rPr lang="en-US" altLang="ko-KR" dirty="0">
                <a:solidFill>
                  <a:srgbClr val="FF0000"/>
                </a:solidFill>
              </a:rPr>
              <a:t>map points</a:t>
            </a:r>
            <a:r>
              <a:rPr lang="en-US" altLang="ko-KR" dirty="0"/>
              <a:t> (at least 15)-&gt;</a:t>
            </a:r>
            <a:r>
              <a:rPr lang="en-US" altLang="ko-KR" dirty="0">
                <a:solidFill>
                  <a:srgbClr val="FF0000"/>
                </a:solidFill>
              </a:rPr>
              <a:t>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weight θ of the edge the number of common map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order to </a:t>
            </a:r>
            <a:r>
              <a:rPr lang="en-US" altLang="ko-KR" dirty="0">
                <a:solidFill>
                  <a:srgbClr val="FF0000"/>
                </a:solidFill>
              </a:rPr>
              <a:t>correct a loop</a:t>
            </a:r>
            <a:r>
              <a:rPr lang="en-US" altLang="ko-KR" dirty="0"/>
              <a:t>, we perform </a:t>
            </a:r>
            <a:r>
              <a:rPr lang="en-US" altLang="ko-KR" dirty="0">
                <a:solidFill>
                  <a:srgbClr val="FF0000"/>
                </a:solidFill>
              </a:rPr>
              <a:t>a pose graph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9D1FB-1828-076D-69A1-D1E527898D08}"/>
              </a:ext>
            </a:extLst>
          </p:cNvPr>
          <p:cNvSpPr txBox="1"/>
          <p:nvPr/>
        </p:nvSpPr>
        <p:spPr>
          <a:xfrm>
            <a:off x="996614" y="4052156"/>
            <a:ext cx="400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Essential Graph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530C4-097C-77B7-9942-68C89A35783E}"/>
              </a:ext>
            </a:extLst>
          </p:cNvPr>
          <p:cNvSpPr txBox="1"/>
          <p:nvPr/>
        </p:nvSpPr>
        <p:spPr>
          <a:xfrm>
            <a:off x="1572125" y="4754523"/>
            <a:ext cx="9416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retains all the nodes (</a:t>
            </a:r>
            <a:r>
              <a:rPr lang="en-US" altLang="ko-KR" dirty="0">
                <a:solidFill>
                  <a:srgbClr val="FF0000"/>
                </a:solidFill>
              </a:rPr>
              <a:t>keyframes</a:t>
            </a:r>
            <a:r>
              <a:rPr lang="en-US" altLang="ko-KR" dirty="0"/>
              <a:t>), but </a:t>
            </a:r>
            <a:r>
              <a:rPr lang="en-US" altLang="ko-KR" dirty="0">
                <a:solidFill>
                  <a:srgbClr val="FF0000"/>
                </a:solidFill>
              </a:rPr>
              <a:t>minimum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preserving a strong network that yields accurate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The system builds incrementally a spanning tree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 subgraph of the </a:t>
            </a:r>
            <a:r>
              <a:rPr lang="en-US" altLang="ko-KR" sz="1800" dirty="0" err="1"/>
              <a:t>covisibility</a:t>
            </a:r>
            <a:r>
              <a:rPr lang="en-US" altLang="ko-KR" sz="1800" dirty="0"/>
              <a:t>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77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B7A5D-102C-4C1C-AF67-F02E7E5F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7" y="485174"/>
            <a:ext cx="10515600" cy="7417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Spanning Tree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9DF743-EEF7-6DB2-A18A-3290B18B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364" y="2346036"/>
            <a:ext cx="6287831" cy="33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9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E8078-F529-F6C3-7C56-553FA138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Covisibility</a:t>
            </a:r>
            <a:r>
              <a:rPr lang="en-US" altLang="ko-KR" sz="3600" dirty="0"/>
              <a:t> Graph and Essential Graph</a:t>
            </a:r>
            <a:endParaRPr lang="ko-KR" altLang="en-US" sz="36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3239514-D89B-89F2-89D4-C74904AC7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379" y="1681245"/>
            <a:ext cx="7967990" cy="4863934"/>
          </a:xfrm>
        </p:spPr>
      </p:pic>
    </p:spTree>
    <p:extLst>
      <p:ext uri="{BB962C8B-B14F-4D97-AF65-F5344CB8AC3E}">
        <p14:creationId xmlns:p14="http://schemas.microsoft.com/office/powerpoint/2010/main" val="100196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72F55-BCAF-A108-A47E-3C775CA8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691"/>
            <a:ext cx="10515600" cy="90220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Bags of Words Place Recognition</a:t>
            </a:r>
            <a:endParaRPr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3735FB-FA23-AB45-3F6E-8D0CD500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326"/>
            <a:ext cx="6067425" cy="31723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1B1C38-EE53-DDEC-839E-CD3C6748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340" y="2490891"/>
            <a:ext cx="2412460" cy="2176870"/>
          </a:xfrm>
          <a:prstGeom prst="rect">
            <a:avLst/>
          </a:prstGeom>
        </p:spPr>
      </p:pic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BA62A511-9CAE-EE19-400A-7FD5EE1B0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8" y="1204184"/>
            <a:ext cx="10515600" cy="646221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Visual Vocabulary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F6200-5D98-394E-5752-583425FF6C8A}"/>
              </a:ext>
            </a:extLst>
          </p:cNvPr>
          <p:cNvSpPr txBox="1"/>
          <p:nvPr/>
        </p:nvSpPr>
        <p:spPr>
          <a:xfrm>
            <a:off x="3222171" y="1850405"/>
            <a:ext cx="879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Offline vocabulary of ORB descriptors extracted from a large set of images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2310D8-7FA0-62E5-4744-B19B8B873F8F}"/>
              </a:ext>
            </a:extLst>
          </p:cNvPr>
          <p:cNvSpPr/>
          <p:nvPr/>
        </p:nvSpPr>
        <p:spPr>
          <a:xfrm>
            <a:off x="9053522" y="3070456"/>
            <a:ext cx="2040313" cy="717088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9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07E5E-1757-B32C-C5B9-15E5487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2" y="346363"/>
            <a:ext cx="10515600" cy="66934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Bags of Words Place Recognition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1B5A8-6815-5EF5-3A82-4878A7B7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771266"/>
            <a:ext cx="4038600" cy="511175"/>
          </a:xfrm>
        </p:spPr>
        <p:txBody>
          <a:bodyPr>
            <a:normAutofit/>
          </a:bodyPr>
          <a:lstStyle/>
          <a:p>
            <a:r>
              <a:rPr lang="en-US" altLang="ko-KR" dirty="0"/>
              <a:t>Recognition Database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066FCE-9FA7-7814-A471-C9E9088B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844" y="1532226"/>
            <a:ext cx="4509155" cy="479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34B49-099E-1918-B6CA-BE75BF747789}"/>
              </a:ext>
            </a:extLst>
          </p:cNvPr>
          <p:cNvSpPr txBox="1"/>
          <p:nvPr/>
        </p:nvSpPr>
        <p:spPr>
          <a:xfrm>
            <a:off x="548119" y="2853315"/>
            <a:ext cx="7134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Database built incrementally, which stores for each visual word in the vocabulary, in which keyframes it has been seen.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Vocabulary tree using hierarchical k--‐means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73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4BD91-4724-85FE-6CBD-6C88291A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>
            <a:normAutofit/>
          </a:bodyPr>
          <a:lstStyle/>
          <a:p>
            <a:r>
              <a:rPr lang="en-US" altLang="ko-KR" sz="3600" b="1" i="0" dirty="0">
                <a:solidFill>
                  <a:srgbClr val="3D4444"/>
                </a:solidFill>
                <a:effectLst/>
                <a:latin typeface="se-nanumgothic"/>
              </a:rPr>
              <a:t>ORB SLAM</a:t>
            </a:r>
            <a:r>
              <a:rPr lang="ko-KR" altLang="en-US" sz="3600" b="1" i="0" dirty="0">
                <a:solidFill>
                  <a:srgbClr val="3D4444"/>
                </a:solidFill>
                <a:effectLst/>
                <a:latin typeface="se-nanumgothic"/>
              </a:rPr>
              <a:t>에서의 </a:t>
            </a:r>
            <a:r>
              <a:rPr lang="en-US" altLang="ko-KR" sz="3600" b="1" i="0" dirty="0">
                <a:solidFill>
                  <a:srgbClr val="3D4444"/>
                </a:solidFill>
                <a:effectLst/>
                <a:latin typeface="se-nanumgothic"/>
              </a:rPr>
              <a:t>Bag of Words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54F5-1F0B-1E1B-76AB-0644371E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951"/>
            <a:ext cx="10515600" cy="7738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영상에서 추출한  </a:t>
            </a:r>
            <a:r>
              <a:rPr lang="en-US" altLang="ko-KR" sz="1800" dirty="0"/>
              <a:t>ORB feature</a:t>
            </a:r>
            <a:r>
              <a:rPr lang="ko-KR" altLang="en-US" sz="1800" dirty="0"/>
              <a:t>로부터 </a:t>
            </a:r>
            <a:r>
              <a:rPr lang="en-US" altLang="ko-KR" sz="1800" dirty="0"/>
              <a:t>code </a:t>
            </a:r>
            <a:r>
              <a:rPr lang="ko-KR" altLang="en-US" sz="1800" dirty="0"/>
              <a:t>및 </a:t>
            </a:r>
            <a:r>
              <a:rPr lang="en-US" altLang="ko-KR" sz="1800" dirty="0"/>
              <a:t>codebook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-ORB SLAM</a:t>
            </a:r>
            <a:r>
              <a:rPr lang="ko-KR" altLang="en-US" sz="1800" dirty="0"/>
              <a:t>을 이루는 </a:t>
            </a:r>
            <a:r>
              <a:rPr lang="en-US" altLang="ko-KR" sz="1800" dirty="0"/>
              <a:t>3</a:t>
            </a:r>
            <a:r>
              <a:rPr lang="ko-KR" altLang="en-US" sz="1800" dirty="0"/>
              <a:t>가지 시스템인 </a:t>
            </a:r>
            <a:r>
              <a:rPr lang="en-US" altLang="ko-KR" sz="1800" dirty="0"/>
              <a:t>Tracking, Local Mapping, Loop Closing, </a:t>
            </a:r>
            <a:r>
              <a:rPr lang="ko-KR" altLang="en-US" sz="1800" dirty="0"/>
              <a:t>전반에 </a:t>
            </a:r>
            <a:r>
              <a:rPr lang="ko-KR" altLang="en-US" sz="1800" dirty="0" err="1"/>
              <a:t>걸처</a:t>
            </a:r>
            <a:r>
              <a:rPr lang="ko-KR" altLang="en-US" sz="1800" dirty="0"/>
              <a:t> 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DD1D-AE3F-378A-2039-D74E96512D45}"/>
              </a:ext>
            </a:extLst>
          </p:cNvPr>
          <p:cNvSpPr txBox="1"/>
          <p:nvPr/>
        </p:nvSpPr>
        <p:spPr>
          <a:xfrm>
            <a:off x="838200" y="2598821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1. Tracking</a:t>
            </a:r>
          </a:p>
          <a:p>
            <a:pPr algn="l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- </a:t>
            </a:r>
            <a:r>
              <a:rPr lang="en-US" altLang="ko-KR" b="0" i="0" dirty="0" err="1">
                <a:solidFill>
                  <a:srgbClr val="3D4444"/>
                </a:solidFill>
                <a:effectLst/>
                <a:latin typeface="se-nanumgothic"/>
              </a:rPr>
              <a:t>Traking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과정에서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lost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가 발생한 경우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새로 들어오는 영상의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ORB feature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를 이전에 생성된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keyframe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의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map point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로 구성된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bag of words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와 비교하는 과정인 </a:t>
            </a:r>
            <a:r>
              <a:rPr lang="en-US" altLang="ko-KR" b="1" i="0" dirty="0">
                <a:solidFill>
                  <a:srgbClr val="36851E"/>
                </a:solidFill>
                <a:effectLst/>
                <a:latin typeface="inherit"/>
              </a:rPr>
              <a:t>global </a:t>
            </a:r>
            <a:r>
              <a:rPr lang="en-US" altLang="ko-KR" b="1" i="0" dirty="0" err="1">
                <a:solidFill>
                  <a:srgbClr val="36851E"/>
                </a:solidFill>
                <a:effectLst/>
                <a:latin typeface="inherit"/>
              </a:rPr>
              <a:t>relocalization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을 거친다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. </a:t>
            </a:r>
          </a:p>
          <a:p>
            <a:pPr marL="285750" indent="-285750" algn="l" fontAlgn="base">
              <a:buFontTx/>
              <a:buChar char="-"/>
            </a:pP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이후 충분히 유효한 값이 나오면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tracking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을 이어서 실시한다</a:t>
            </a:r>
            <a:endParaRPr lang="en-US" altLang="ko-KR" b="0" i="0" dirty="0">
              <a:solidFill>
                <a:srgbClr val="3D4444"/>
              </a:solidFill>
              <a:effectLst/>
              <a:latin typeface="se-nanumgothic"/>
            </a:endParaRPr>
          </a:p>
          <a:p>
            <a:pPr marL="285750" indent="-285750" algn="l" fontAlgn="base">
              <a:buFontTx/>
              <a:buChar char="-"/>
            </a:pPr>
            <a:endParaRPr lang="en-US" altLang="ko-KR" dirty="0">
              <a:solidFill>
                <a:srgbClr val="3D4444"/>
              </a:solidFill>
              <a:latin typeface="se-nanumgothic"/>
              <a:ea typeface="Dotum" panose="020B0600000101010101" pitchFamily="50" charset="-127"/>
            </a:endParaRPr>
          </a:p>
          <a:p>
            <a:pPr algn="l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2. Local Mapping</a:t>
            </a:r>
          </a:p>
          <a:p>
            <a:pPr algn="l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-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새로운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keyframe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이 생성되는 경우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keyframe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을 나타내는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bag of words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를 계산해 새로운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map point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의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triangulation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의 계산을 돕는다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.</a:t>
            </a:r>
          </a:p>
          <a:p>
            <a:pPr algn="l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​</a:t>
            </a:r>
          </a:p>
          <a:p>
            <a:pPr algn="l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3. Loop Closing</a:t>
            </a:r>
          </a:p>
          <a:p>
            <a:pPr algn="l" fontAlgn="base"/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-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새로운 </a:t>
            </a:r>
            <a:r>
              <a:rPr lang="en-US" altLang="ko-KR" b="0" i="0" dirty="0" err="1">
                <a:solidFill>
                  <a:srgbClr val="3D4444"/>
                </a:solidFill>
                <a:effectLst/>
                <a:latin typeface="se-nanumgothic"/>
              </a:rPr>
              <a:t>keyfream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이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Local Mapping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과정에서 만들어진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keyframe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의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bag of words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내의 값과 유사하다면 이전에 지나온 장소라고 판단해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Loop Closing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이 일어날 수 있는 후보로 분류한다</a:t>
            </a:r>
            <a:endParaRPr lang="ko-KR" altLang="en-US" b="0" i="0" dirty="0">
              <a:solidFill>
                <a:srgbClr val="3D4444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6466A-A9CD-B643-F892-7A182C81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390357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AUTOMATIC MAP INITIALIZATION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0DC04-7D2E-BE43-6CD5-913C9ED61DFD}"/>
              </a:ext>
            </a:extLst>
          </p:cNvPr>
          <p:cNvSpPr txBox="1"/>
          <p:nvPr/>
        </p:nvSpPr>
        <p:spPr>
          <a:xfrm>
            <a:off x="645695" y="1397675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goal of the map initialization is to compute the relative pose between two frames to triangulate an initial set of map points.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propose to compute in </a:t>
            </a:r>
            <a:r>
              <a:rPr lang="en-US" altLang="ko-KR" dirty="0">
                <a:solidFill>
                  <a:srgbClr val="0070C0"/>
                </a:solidFill>
              </a:rPr>
              <a:t>parallel two geometrical models</a:t>
            </a:r>
            <a:r>
              <a:rPr lang="en-US" altLang="ko-KR" dirty="0"/>
              <a:t>: a </a:t>
            </a:r>
            <a:r>
              <a:rPr lang="en-US" altLang="ko-KR" dirty="0" err="1"/>
              <a:t>homography</a:t>
            </a:r>
            <a:r>
              <a:rPr lang="en-US" altLang="ko-KR" dirty="0"/>
              <a:t> assuming a planar scene and a fundamental matrix assuming a nonplanar scene.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heuristic to select a model and try to recover the </a:t>
            </a:r>
            <a:r>
              <a:rPr lang="en-US" altLang="ko-KR" dirty="0">
                <a:solidFill>
                  <a:schemeClr val="accent1"/>
                </a:solidFill>
              </a:rPr>
              <a:t>relative 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16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E095E-7E76-D75C-BD1A-DEF636BE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147"/>
            <a:ext cx="2530642" cy="741780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algorithm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13A99-782A-F72A-3CEA-24E348D47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1617077"/>
            <a:ext cx="10515600" cy="5325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Find initial correspondences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EE9E73-23AD-0FE4-CE0E-112418BB7F17}"/>
                  </a:ext>
                </a:extLst>
              </p:cNvPr>
              <p:cNvSpPr txBox="1"/>
              <p:nvPr/>
            </p:nvSpPr>
            <p:spPr>
              <a:xfrm>
                <a:off x="1078831" y="2149642"/>
                <a:ext cx="92562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Extract ORB features (only at the finest scale) in the current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search for matches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←→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 the reference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EE9E73-23AD-0FE4-CE0E-112418BB7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31" y="2149642"/>
                <a:ext cx="9256296" cy="923330"/>
              </a:xfrm>
              <a:prstGeom prst="rect">
                <a:avLst/>
              </a:prstGeom>
              <a:blipFill>
                <a:blip r:embed="rId2"/>
                <a:stretch>
                  <a:fillRect l="-461" t="-3974" r="-1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7A17987-2B05-4DF5-6782-A4AA20EC42B0}"/>
              </a:ext>
            </a:extLst>
          </p:cNvPr>
          <p:cNvSpPr txBox="1"/>
          <p:nvPr/>
        </p:nvSpPr>
        <p:spPr>
          <a:xfrm>
            <a:off x="501316" y="3045676"/>
            <a:ext cx="688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Parallel computation of the two models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B5DCF8-9247-340C-0514-6885AE5D44DC}"/>
                  </a:ext>
                </a:extLst>
              </p:cNvPr>
              <p:cNvSpPr txBox="1"/>
              <p:nvPr/>
            </p:nvSpPr>
            <p:spPr>
              <a:xfrm>
                <a:off x="1078831" y="3605537"/>
                <a:ext cx="9621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Compute in parallel threads a </a:t>
                </a:r>
                <a:r>
                  <a:rPr lang="en-US" altLang="ko-KR" dirty="0" err="1"/>
                  <a:t>homography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a fundamental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B5DCF8-9247-340C-0514-6885AE5D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31" y="3605537"/>
                <a:ext cx="9621253" cy="369332"/>
              </a:xfrm>
              <a:prstGeom prst="rect">
                <a:avLst/>
              </a:prstGeom>
              <a:blipFill>
                <a:blip r:embed="rId3"/>
                <a:stretch>
                  <a:fillRect l="-44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D6BED75B-FF98-E8E3-CE58-485922BD8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362" y="4784251"/>
            <a:ext cx="3499183" cy="91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5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4927E-82AA-35AB-B1D3-EE8C5AA2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387199"/>
            <a:ext cx="2466474" cy="709696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254775-581E-2C11-3CC0-20EF16E05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2698"/>
                <a:ext cx="10515600" cy="287471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>
                    <a:latin typeface="Abadi" panose="020B0604020104020204" pitchFamily="34" charset="0"/>
                  </a:rPr>
                  <a:t>Compute a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Abadi" panose="020B0604020104020204" pitchFamily="34" charset="0"/>
                  </a:rPr>
                  <a:t> </a:t>
                </a:r>
                <a:r>
                  <a:rPr lang="en-US" altLang="ko-KR" sz="2000" dirty="0">
                    <a:latin typeface="Abadi" panose="020B0604020104020204" pitchFamily="34" charset="0"/>
                  </a:rPr>
                  <a:t>for each model M (H for the </a:t>
                </a:r>
                <a:r>
                  <a:rPr lang="en-US" altLang="ko-KR" sz="2000" dirty="0" err="1">
                    <a:latin typeface="Abadi" panose="020B0604020104020204" pitchFamily="34" charset="0"/>
                  </a:rPr>
                  <a:t>homography</a:t>
                </a:r>
                <a:r>
                  <a:rPr lang="en-US" altLang="ko-KR" sz="2000" dirty="0">
                    <a:latin typeface="Abadi" panose="020B0604020104020204" pitchFamily="34" charset="0"/>
                  </a:rPr>
                  <a:t>, F for the fundamental matrix)</a:t>
                </a:r>
                <a:endParaRPr lang="ko-KR" altLang="en-US" sz="2000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254775-581E-2C11-3CC0-20EF16E05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2698"/>
                <a:ext cx="10515600" cy="2874713"/>
              </a:xfrm>
              <a:blipFill>
                <a:blip r:embed="rId2"/>
                <a:stretch>
                  <a:fillRect l="-522" t="-2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2A08A29-E9EF-3359-F751-647D018BF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64" y="2011915"/>
            <a:ext cx="3800243" cy="21924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7EF1E2-3226-3052-099E-DDEC2076D6CA}"/>
                  </a:ext>
                </a:extLst>
              </p:cNvPr>
              <p:cNvSpPr txBox="1"/>
              <p:nvPr/>
            </p:nvSpPr>
            <p:spPr>
              <a:xfrm>
                <a:off x="6096000" y="2461827"/>
                <a:ext cx="50853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𝑟𝑐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 symmetric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transfer errors </a:t>
                </a:r>
              </a:p>
              <a:p>
                <a:r>
                  <a:rPr lang="en-US" altLang="ko-KR" dirty="0"/>
                  <a:t>    from one frame to the other.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outlier</a:t>
                </a:r>
                <a:r>
                  <a:rPr lang="en-US" altLang="ko-KR" dirty="0"/>
                  <a:t> rejection threshold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altLang="ko-KR" dirty="0"/>
                  <a:t>Γ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7EF1E2-3226-3052-099E-DDEC2076D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61827"/>
                <a:ext cx="5085347" cy="1200329"/>
              </a:xfrm>
              <a:prstGeom prst="rect">
                <a:avLst/>
              </a:prstGeom>
              <a:blipFill>
                <a:blip r:embed="rId4"/>
                <a:stretch>
                  <a:fillRect l="-719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CB3DE8-054F-3E4D-6583-3DB68243F15F}"/>
              </a:ext>
            </a:extLst>
          </p:cNvPr>
          <p:cNvSpPr txBox="1"/>
          <p:nvPr/>
        </p:nvSpPr>
        <p:spPr>
          <a:xfrm>
            <a:off x="1130599" y="4886628"/>
            <a:ext cx="106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no model could be found (</a:t>
            </a:r>
            <a:r>
              <a:rPr lang="en-US" altLang="ko-KR" dirty="0">
                <a:solidFill>
                  <a:schemeClr val="accent1"/>
                </a:solidFill>
              </a:rPr>
              <a:t>not enough inliers</a:t>
            </a:r>
            <a:r>
              <a:rPr lang="en-US" altLang="ko-KR" dirty="0"/>
              <a:t>), we restart the process again from step 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28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8D4E1-429B-F67A-E064-D6D4A5B2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3" y="310147"/>
            <a:ext cx="3621505" cy="7417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Model selection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A0133-5E8F-BD42-9A61-AC391F58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351338"/>
          </a:xfrm>
        </p:spPr>
        <p:txBody>
          <a:bodyPr/>
          <a:lstStyle/>
          <a:p>
            <a:r>
              <a:rPr lang="en-US" altLang="ko-KR" sz="2000" dirty="0"/>
              <a:t>If the scene is planar </a:t>
            </a:r>
            <a:r>
              <a:rPr lang="en-US" altLang="ko-KR" sz="2000" dirty="0">
                <a:sym typeface="Wingdings" panose="05000000000000000000" pitchFamily="2" charset="2"/>
              </a:rPr>
              <a:t>using </a:t>
            </a:r>
            <a:r>
              <a:rPr lang="en-US" altLang="ko-KR" sz="2000" dirty="0"/>
              <a:t> </a:t>
            </a:r>
            <a:r>
              <a:rPr lang="en-US" altLang="ko-KR" sz="2000" dirty="0" err="1"/>
              <a:t>homography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sz="2000" dirty="0"/>
              <a:t>a fundamental matrix is not well constrained</a:t>
            </a:r>
          </a:p>
          <a:p>
            <a:r>
              <a:rPr lang="en-US" altLang="ko-KR" sz="2000" dirty="0"/>
              <a:t>recover the motion from the fundamental matrix would yield wrong results</a:t>
            </a:r>
          </a:p>
          <a:p>
            <a:endParaRPr lang="en-US" altLang="ko-KR" sz="2000" dirty="0"/>
          </a:p>
          <a:p>
            <a:r>
              <a:rPr lang="en-US" altLang="ko-KR" sz="1800" dirty="0"/>
              <a:t>We should select the </a:t>
            </a:r>
            <a:r>
              <a:rPr lang="en-US" altLang="ko-KR" sz="1800" dirty="0" err="1"/>
              <a:t>homography</a:t>
            </a:r>
            <a:r>
              <a:rPr lang="en-US" altLang="ko-KR" sz="1800" dirty="0"/>
              <a:t> as the reconstruction method will correctly initialize from a plane</a:t>
            </a:r>
          </a:p>
          <a:p>
            <a:r>
              <a:rPr lang="en-US" altLang="ko-KR" sz="1800" dirty="0"/>
              <a:t> it will detect the low parallax case and refuse the initialization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01C826-B216-D5DC-2661-155C9C4D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5241925"/>
            <a:ext cx="3160295" cy="1305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A6BE63-831B-DE88-721C-E457D4F0A9AE}"/>
              </a:ext>
            </a:extLst>
          </p:cNvPr>
          <p:cNvSpPr txBox="1"/>
          <p:nvPr/>
        </p:nvSpPr>
        <p:spPr>
          <a:xfrm>
            <a:off x="6262438" y="5347524"/>
            <a:ext cx="570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RH &gt; 0.45, which adequately captures the planar and low parallax cases. </a:t>
            </a:r>
          </a:p>
          <a:p>
            <a:endParaRPr lang="en-US" altLang="ko-KR" dirty="0"/>
          </a:p>
          <a:p>
            <a:r>
              <a:rPr lang="en-US" altLang="ko-KR" dirty="0"/>
              <a:t>Otherwise, we select the fundamental matrix.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12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64B34-A870-EEDA-A7D9-8BE04DB8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8198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EE791B-3408-3D66-38AD-DD369383D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922" y="1805355"/>
            <a:ext cx="8557847" cy="4359274"/>
          </a:xfrm>
        </p:spPr>
      </p:pic>
    </p:spTree>
    <p:extLst>
      <p:ext uri="{BB962C8B-B14F-4D97-AF65-F5344CB8AC3E}">
        <p14:creationId xmlns:p14="http://schemas.microsoft.com/office/powerpoint/2010/main" val="2974185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013C7-51BF-3A5A-8998-C1C48F2D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850232"/>
            <a:ext cx="10515600" cy="49730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sz="4000" b="1" i="0" dirty="0">
                <a:effectLst/>
                <a:latin typeface="inherit"/>
              </a:rPr>
              <a:t>Motion and structure from motion recovery</a:t>
            </a:r>
            <a:br>
              <a:rPr lang="ko-KR" altLang="en-US" b="0" i="0" dirty="0">
                <a:solidFill>
                  <a:srgbClr val="777777"/>
                </a:solidFill>
                <a:effectLst/>
                <a:latin typeface="se-nanumgothic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AEE40-1596-1736-BD57-5BD21307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sz="2000" b="0" i="0" dirty="0">
                <a:effectLst/>
                <a:latin typeface="se-nanumgothic"/>
              </a:rPr>
              <a:t>2</a:t>
            </a:r>
            <a:r>
              <a:rPr lang="ko-KR" altLang="en-US" sz="2000" b="0" i="0" dirty="0">
                <a:effectLst/>
                <a:latin typeface="se-nanumgothic"/>
              </a:rPr>
              <a:t>차원 이미지 </a:t>
            </a:r>
            <a:r>
              <a:rPr lang="en-US" altLang="ko-KR" sz="2000" b="0" i="0" dirty="0">
                <a:effectLst/>
                <a:latin typeface="se-nanumgothic"/>
              </a:rPr>
              <a:t>sequence</a:t>
            </a:r>
            <a:r>
              <a:rPr lang="ko-KR" altLang="en-US" sz="2000" b="0" i="0" dirty="0">
                <a:effectLst/>
                <a:latin typeface="se-nanumgothic"/>
              </a:rPr>
              <a:t>로 부터 </a:t>
            </a:r>
            <a:r>
              <a:rPr lang="en-US" altLang="ko-KR" sz="2000" b="0" i="0" dirty="0">
                <a:effectLst/>
                <a:latin typeface="se-nanumgothic"/>
              </a:rPr>
              <a:t>3d structure</a:t>
            </a:r>
            <a:r>
              <a:rPr lang="ko-KR" altLang="en-US" sz="2000" b="0" i="0" dirty="0">
                <a:effectLst/>
                <a:latin typeface="se-nanumgothic"/>
              </a:rPr>
              <a:t>를 </a:t>
            </a:r>
            <a:r>
              <a:rPr lang="en-US" altLang="ko-KR" sz="2000" b="0" i="0" dirty="0">
                <a:effectLst/>
                <a:latin typeface="se-nanumgothic"/>
              </a:rPr>
              <a:t>recovery</a:t>
            </a:r>
            <a:r>
              <a:rPr lang="ko-KR" altLang="en-US" sz="2000" b="0" i="0" dirty="0">
                <a:effectLst/>
                <a:latin typeface="se-nanumgothic"/>
              </a:rPr>
              <a:t>하는 과정</a:t>
            </a:r>
            <a:endParaRPr lang="en-US" altLang="ko-KR" sz="2000" b="0" i="0" dirty="0">
              <a:effectLst/>
              <a:latin typeface="se-nanumgothic"/>
            </a:endParaRPr>
          </a:p>
          <a:p>
            <a:pPr algn="l" fontAlgn="base"/>
            <a:r>
              <a:rPr lang="en-US" altLang="ko-KR" sz="1800" dirty="0"/>
              <a:t>We propose to directly triangulate the eight solutions</a:t>
            </a:r>
          </a:p>
          <a:p>
            <a:pPr algn="l" fontAlgn="base"/>
            <a:endParaRPr lang="en-US" altLang="ko-KR" sz="1800" dirty="0"/>
          </a:p>
          <a:p>
            <a:pPr algn="l" fontAlgn="base"/>
            <a:endParaRPr lang="en-US" altLang="ko-KR" sz="1800" dirty="0"/>
          </a:p>
          <a:p>
            <a:pPr algn="l" fontAlgn="base"/>
            <a:r>
              <a:rPr lang="en-US" altLang="ko-KR" sz="2000" dirty="0"/>
              <a:t>In the case of the fundamental matrix, we convert it in an essential matrix using the calibration matrix K as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B90113-8272-B490-25B7-84050287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903" y="4840362"/>
            <a:ext cx="3614795" cy="8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8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B3D84-31EB-6BB9-2352-212929A5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36" y="289667"/>
            <a:ext cx="2393005" cy="821649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Tracking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E7A3C8-2D5E-E2FD-BB4E-02C5A11A5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445" y="2116822"/>
            <a:ext cx="9349092" cy="19628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7243B6-4511-1B58-568B-3124CCFA345A}"/>
              </a:ext>
            </a:extLst>
          </p:cNvPr>
          <p:cNvSpPr txBox="1"/>
          <p:nvPr/>
        </p:nvSpPr>
        <p:spPr>
          <a:xfrm>
            <a:off x="914400" y="1295173"/>
            <a:ext cx="10778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Localize the camera with every frame and decide when to insert a new keyframe.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7860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12A5B-AD9B-6F9B-8913-13A9112F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7" y="404035"/>
            <a:ext cx="10515600" cy="899471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Tracking: </a:t>
            </a:r>
            <a:r>
              <a:rPr lang="en-US" altLang="ko-KR" sz="3600" dirty="0">
                <a:latin typeface="Abadi" panose="020B0604020104020204" pitchFamily="34" charset="0"/>
              </a:rPr>
              <a:t>ORB Extraction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5DE5E-283F-4EE4-D924-488C599E8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4656"/>
          </a:xfrm>
        </p:spPr>
        <p:txBody>
          <a:bodyPr/>
          <a:lstStyle/>
          <a:p>
            <a:r>
              <a:rPr lang="en-US" altLang="ko-KR" dirty="0"/>
              <a:t>Extremely fast to compute than SIFT or SURF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128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89B48-48E8-C620-238A-040AE141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17" y="267849"/>
            <a:ext cx="11107366" cy="1325563"/>
          </a:xfrm>
        </p:spPr>
        <p:txBody>
          <a:bodyPr/>
          <a:lstStyle/>
          <a:p>
            <a:r>
              <a:rPr lang="en-US" altLang="ko-KR" dirty="0"/>
              <a:t>Tracking: </a:t>
            </a:r>
            <a:r>
              <a:rPr lang="en-US" altLang="ko-KR" sz="3200" dirty="0"/>
              <a:t>Initial Pose Estimation or  </a:t>
            </a:r>
            <a:r>
              <a:rPr lang="en-US" altLang="ko-KR" sz="3200" dirty="0">
                <a:latin typeface="Abadi" panose="020B0604020104020204" pitchFamily="34" charset="0"/>
              </a:rPr>
              <a:t> </a:t>
            </a:r>
            <a:r>
              <a:rPr lang="en-US" altLang="ko-KR" sz="3200" dirty="0" err="1">
                <a:latin typeface="Abadi" panose="020B0604020104020204" pitchFamily="34" charset="0"/>
              </a:rPr>
              <a:t>Relocalization</a:t>
            </a:r>
            <a:endParaRPr lang="ko-KR" altLang="en-US" sz="3200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1A321-8F8F-C8BF-2860-697EF453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013"/>
          </a:xfrm>
        </p:spPr>
        <p:txBody>
          <a:bodyPr/>
          <a:lstStyle/>
          <a:p>
            <a:r>
              <a:rPr lang="en-US" altLang="ko-KR" dirty="0">
                <a:latin typeface="Abadi" panose="020B0604020104020204" pitchFamily="34" charset="0"/>
              </a:rPr>
              <a:t> Pose Estimation From last Frame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906B4-1053-2A84-CAF8-DB75D77E9085}"/>
              </a:ext>
            </a:extLst>
          </p:cNvPr>
          <p:cNvSpPr txBox="1"/>
          <p:nvPr/>
        </p:nvSpPr>
        <p:spPr>
          <a:xfrm>
            <a:off x="1614790" y="2529191"/>
            <a:ext cx="8852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constant velocity motion model to predict the camera 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a guided search of the map points observed in the last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Pose optimization using Motion-only 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C4635-8E7F-24EE-6EEF-7769A0CA4AD4}"/>
              </a:ext>
            </a:extLst>
          </p:cNvPr>
          <p:cNvSpPr txBox="1"/>
          <p:nvPr/>
        </p:nvSpPr>
        <p:spPr>
          <a:xfrm>
            <a:off x="838200" y="3621797"/>
            <a:ext cx="942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badi" panose="020B0604020104020204" pitchFamily="34" charset="0"/>
              </a:rPr>
              <a:t>Pose Estimation via Global </a:t>
            </a:r>
            <a:r>
              <a:rPr lang="en-US" altLang="ko-KR" sz="2400" dirty="0" err="1">
                <a:latin typeface="Abadi" panose="020B0604020104020204" pitchFamily="34" charset="0"/>
              </a:rPr>
              <a:t>Relocalization</a:t>
            </a:r>
            <a:r>
              <a:rPr lang="en-US" altLang="ko-KR" sz="2400" dirty="0">
                <a:latin typeface="Abadi" panose="020B0604020104020204" pitchFamily="34" charset="0"/>
              </a:rPr>
              <a:t> (if tracking lost)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8541C-B760-BDD8-2ADE-96C221357837}"/>
              </a:ext>
            </a:extLst>
          </p:cNvPr>
          <p:cNvSpPr txBox="1"/>
          <p:nvPr/>
        </p:nvSpPr>
        <p:spPr>
          <a:xfrm>
            <a:off x="2178996" y="4241260"/>
            <a:ext cx="8088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</a:rPr>
              <a:t>Convert the frame into bag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query the recognition database for global </a:t>
            </a:r>
            <a:r>
              <a:rPr lang="en-US" altLang="ko-KR" dirty="0" err="1"/>
              <a:t>relocalization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Outlier rejection: RANSAC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PnP to get 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Pose optimization</a:t>
            </a: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552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B1AFE-1B28-AE67-E58F-013667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688"/>
            <a:ext cx="12456268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Tracking: Initial Pose Estimation or  </a:t>
            </a:r>
            <a:r>
              <a:rPr lang="en-US" altLang="ko-KR" sz="3600" dirty="0">
                <a:latin typeface="Abadi" panose="020B0604020104020204" pitchFamily="34" charset="0"/>
              </a:rPr>
              <a:t> </a:t>
            </a:r>
            <a:r>
              <a:rPr lang="en-US" altLang="ko-KR" sz="3600" dirty="0" err="1">
                <a:latin typeface="Abadi" panose="020B0604020104020204" pitchFamily="34" charset="0"/>
              </a:rPr>
              <a:t>Relocalization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F19AB-8895-A2BA-2547-D11BB7CC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70" y="1822450"/>
            <a:ext cx="10515600" cy="60946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Pose Optimization using Motion-only bundle adjustment: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ED3B3-BD13-95DF-9BAB-8F863252BD93}"/>
              </a:ext>
            </a:extLst>
          </p:cNvPr>
          <p:cNvSpPr txBox="1"/>
          <p:nvPr/>
        </p:nvSpPr>
        <p:spPr>
          <a:xfrm>
            <a:off x="1361872" y="2431915"/>
            <a:ext cx="100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Optimize camera Rotation R and position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Minimizing error between matched 3D points in world coordinates and 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Levenberg-</a:t>
            </a:r>
            <a:r>
              <a:rPr lang="en-US" altLang="ko-KR" dirty="0" err="1"/>
              <a:t>Marquadt</a:t>
            </a:r>
            <a:r>
              <a:rPr lang="en-US" altLang="ko-KR" dirty="0"/>
              <a:t> for non-linear optimization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D7A97B-0108-3924-5ED6-81E45F4B9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68" y="4233909"/>
            <a:ext cx="8006067" cy="12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0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EDC82-9AB0-AC69-F705-DE4C8A2F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212"/>
            <a:ext cx="10515600" cy="821649"/>
          </a:xfrm>
        </p:spPr>
        <p:txBody>
          <a:bodyPr/>
          <a:lstStyle/>
          <a:p>
            <a:r>
              <a:rPr lang="en-US" altLang="ko-KR" dirty="0"/>
              <a:t>Tracking: </a:t>
            </a:r>
            <a:r>
              <a:rPr lang="en-US" altLang="ko-KR" sz="4000" dirty="0"/>
              <a:t>Track Local Map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4FE8D-A772-F01A-5C20-AC9CCAB4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29"/>
            <a:ext cx="10515600" cy="1373137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Once we have an estimation of the camera pose and an initial set of feature matches</a:t>
            </a:r>
          </a:p>
          <a:p>
            <a:r>
              <a:rPr lang="en-US" altLang="ko-KR" sz="1800" dirty="0"/>
              <a:t> we can project the map into the frame and search more map point correspondences.</a:t>
            </a:r>
          </a:p>
          <a:p>
            <a:r>
              <a:rPr lang="en-US" altLang="ko-KR" sz="1800" dirty="0"/>
              <a:t>the complexity in large maps,  project a local map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8CA3F-E5D2-8A01-62C6-F1EC3BF5382E}"/>
              </a:ext>
            </a:extLst>
          </p:cNvPr>
          <p:cNvSpPr txBox="1"/>
          <p:nvPr/>
        </p:nvSpPr>
        <p:spPr>
          <a:xfrm>
            <a:off x="838200" y="3009995"/>
            <a:ext cx="2702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" panose="020B0604020104020204" pitchFamily="34" charset="0"/>
              </a:rPr>
              <a:t>local map</a:t>
            </a:r>
            <a:endParaRPr lang="ko-KR" altLang="en-US" sz="2800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F479B-CDA4-7733-96A0-23F8015A5921}"/>
              </a:ext>
            </a:extLst>
          </p:cNvPr>
          <p:cNvSpPr txBox="1"/>
          <p:nvPr/>
        </p:nvSpPr>
        <p:spPr>
          <a:xfrm>
            <a:off x="1673157" y="3741644"/>
            <a:ext cx="8560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set of keyframes K1 : share map points with the </a:t>
            </a:r>
            <a:r>
              <a:rPr lang="en-US" altLang="ko-KR" dirty="0">
                <a:solidFill>
                  <a:schemeClr val="accent1"/>
                </a:solidFill>
              </a:rPr>
              <a:t>current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set K2 with </a:t>
            </a:r>
            <a:r>
              <a:rPr lang="en-US" altLang="ko-KR" dirty="0">
                <a:solidFill>
                  <a:schemeClr val="accent1"/>
                </a:solidFill>
              </a:rPr>
              <a:t>neighbors</a:t>
            </a:r>
            <a:r>
              <a:rPr lang="en-US" altLang="ko-KR" dirty="0"/>
              <a:t> to the keyframes K1 ( in the </a:t>
            </a:r>
            <a:r>
              <a:rPr lang="en-US" altLang="ko-KR" dirty="0" err="1"/>
              <a:t>covisibility</a:t>
            </a:r>
            <a:r>
              <a:rPr lang="en-US" altLang="ko-KR" dirty="0"/>
              <a:t> 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reference keyframe </a:t>
            </a:r>
            <a:r>
              <a:rPr lang="en-US" altLang="ko-KR" dirty="0" err="1"/>
              <a:t>Kref</a:t>
            </a:r>
            <a:r>
              <a:rPr lang="en-US" altLang="ko-KR" dirty="0"/>
              <a:t> ∈ K1, shares most map points with current frame.</a:t>
            </a:r>
          </a:p>
        </p:txBody>
      </p:sp>
    </p:spTree>
    <p:extLst>
      <p:ext uri="{BB962C8B-B14F-4D97-AF65-F5344CB8AC3E}">
        <p14:creationId xmlns:p14="http://schemas.microsoft.com/office/powerpoint/2010/main" val="274306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26893-D308-FCA1-8C8A-E9D44E18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298770"/>
            <a:ext cx="10515600" cy="764534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badi" panose="020B0604020104020204" pitchFamily="34" charset="0"/>
              </a:rPr>
              <a:t>Tracking: Track Local Map</a:t>
            </a:r>
            <a:endParaRPr lang="ko-KR" altLang="en-US" sz="3200" dirty="0">
              <a:latin typeface="Abadi" panose="020B0604020104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CA30AA-5C95-63E4-2951-ABFFF4D10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053" y="1567660"/>
            <a:ext cx="7270491" cy="499156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5C942D-1A0E-74E6-A9FF-327405FCB318}"/>
              </a:ext>
            </a:extLst>
          </p:cNvPr>
          <p:cNvSpPr/>
          <p:nvPr/>
        </p:nvSpPr>
        <p:spPr>
          <a:xfrm>
            <a:off x="5511567" y="5771626"/>
            <a:ext cx="3808602" cy="764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B6162-8CB5-7767-117E-DB69FD75CACE}"/>
              </a:ext>
            </a:extLst>
          </p:cNvPr>
          <p:cNvSpPr txBox="1"/>
          <p:nvPr/>
        </p:nvSpPr>
        <p:spPr>
          <a:xfrm>
            <a:off x="7558481" y="6035642"/>
            <a:ext cx="4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The camera pose is finally optimized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400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CC237-7D8D-279A-E20F-91E37072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322509"/>
            <a:ext cx="10515600" cy="717055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Tracking: New Keyframe Decision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E6454-FAE3-6658-3C2B-5B7221CC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1) More than 20 frames must have passed from the last global </a:t>
            </a:r>
            <a:r>
              <a:rPr lang="en-US" altLang="ko-KR" sz="2400" dirty="0" err="1"/>
              <a:t>relocalization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2) Local mapping is idle, or more than 20 frames have passed from last keyframe insertion. </a:t>
            </a:r>
          </a:p>
          <a:p>
            <a:r>
              <a:rPr lang="en-US" altLang="ko-KR" sz="2400" dirty="0"/>
              <a:t>3) Current frame tracks at least 50 points. </a:t>
            </a:r>
          </a:p>
          <a:p>
            <a:r>
              <a:rPr lang="en-US" altLang="ko-KR" sz="2400" dirty="0"/>
              <a:t>4) Current frame tracks less than 90% points than </a:t>
            </a:r>
            <a:r>
              <a:rPr lang="en-US" altLang="ko-KR" sz="2400" dirty="0" err="1"/>
              <a:t>Kref</a:t>
            </a:r>
            <a:r>
              <a:rPr lang="en-US" altLang="ko-KR" sz="2400" dirty="0"/>
              <a:t> 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13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AC210-BF38-BA57-BE21-597E3C38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r>
              <a:rPr lang="en-US" altLang="ko-KR" dirty="0"/>
              <a:t>Local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D8532-3FA2-65A2-FD23-FEE8F8BF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Process new keyframes and performs local BA to optimize the map points and the poses of the keyframes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B4249F-D25E-0410-5C34-FE5C96E8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29" y="3429000"/>
            <a:ext cx="9372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31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0A929-6D40-7142-5751-0629D5E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6120"/>
            <a:ext cx="10515600" cy="73459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Local Mapping: </a:t>
            </a:r>
            <a:r>
              <a:rPr lang="en-US" altLang="ko-KR" sz="3200" dirty="0"/>
              <a:t>Keyframe Insertion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280AD-43DE-4BB4-A138-717E4586D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131"/>
            <a:ext cx="10515600" cy="612775"/>
          </a:xfrm>
        </p:spPr>
        <p:txBody>
          <a:bodyPr/>
          <a:lstStyle/>
          <a:p>
            <a:r>
              <a:rPr lang="en-US" altLang="ko-KR" dirty="0"/>
              <a:t>Update the </a:t>
            </a:r>
            <a:r>
              <a:rPr lang="en-US" altLang="ko-KR" dirty="0" err="1"/>
              <a:t>covisibility</a:t>
            </a:r>
            <a:r>
              <a:rPr lang="en-US" altLang="ko-KR" dirty="0"/>
              <a:t> graph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7186D-A4D0-58DB-F5E9-7162B4AD6D99}"/>
              </a:ext>
            </a:extLst>
          </p:cNvPr>
          <p:cNvSpPr txBox="1"/>
          <p:nvPr/>
        </p:nvSpPr>
        <p:spPr>
          <a:xfrm>
            <a:off x="1969169" y="1953144"/>
            <a:ext cx="4507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Add new node and update edges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F6FAB-F5BC-75A7-64C4-908478567BB8}"/>
              </a:ext>
            </a:extLst>
          </p:cNvPr>
          <p:cNvSpPr txBox="1"/>
          <p:nvPr/>
        </p:nvSpPr>
        <p:spPr>
          <a:xfrm>
            <a:off x="854242" y="2424066"/>
            <a:ext cx="723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badi" panose="020B0604020104020204" pitchFamily="34" charset="0"/>
              </a:rPr>
              <a:t>Update the spanning tree in essential graph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6614E-628C-3458-ECB7-2152C97BBBD5}"/>
              </a:ext>
            </a:extLst>
          </p:cNvPr>
          <p:cNvSpPr txBox="1"/>
          <p:nvPr/>
        </p:nvSpPr>
        <p:spPr>
          <a:xfrm>
            <a:off x="2005263" y="3059485"/>
            <a:ext cx="561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Link with the keyframe with most shared points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352FA-6A37-EC9F-F6D2-FB1DBF9BD70E}"/>
              </a:ext>
            </a:extLst>
          </p:cNvPr>
          <p:cNvSpPr txBox="1"/>
          <p:nvPr/>
        </p:nvSpPr>
        <p:spPr>
          <a:xfrm>
            <a:off x="838200" y="3510605"/>
            <a:ext cx="652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Compute the bags of words representation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F54B0-7B9D-D381-67FA-A4201ED8CBB1}"/>
              </a:ext>
            </a:extLst>
          </p:cNvPr>
          <p:cNvSpPr txBox="1"/>
          <p:nvPr/>
        </p:nvSpPr>
        <p:spPr>
          <a:xfrm>
            <a:off x="2005263" y="4068690"/>
            <a:ext cx="54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Help triangulating new points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88F860-5F42-E8C8-AA96-552CFA2B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4903774"/>
            <a:ext cx="9115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3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5175-D02D-270B-B94C-2FF86C11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202823"/>
            <a:ext cx="10515600" cy="6776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85EE7-6C6F-AF4D-AA3C-546117C1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6" y="937543"/>
            <a:ext cx="10515600" cy="677612"/>
          </a:xfrm>
        </p:spPr>
        <p:txBody>
          <a:bodyPr/>
          <a:lstStyle/>
          <a:p>
            <a:r>
              <a:rPr lang="en-US" altLang="ko-KR" sz="3200" dirty="0">
                <a:latin typeface="Abadi" panose="020B0604020104020204" pitchFamily="34" charset="0"/>
              </a:rPr>
              <a:t>BA(Bundle Adjustment)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6DFB3E-43AE-9DA5-5898-82A78E0C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429000"/>
            <a:ext cx="7587916" cy="3226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DC014-38E3-36C0-CB94-A058358D05DB}"/>
              </a:ext>
            </a:extLst>
          </p:cNvPr>
          <p:cNvSpPr txBox="1"/>
          <p:nvPr/>
        </p:nvSpPr>
        <p:spPr>
          <a:xfrm>
            <a:off x="226595" y="1674910"/>
            <a:ext cx="11837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 다수의 프레임에 존재하는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Visual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keypoint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들의 위치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(i.e. 2D pixel location)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를 기반으로 추정할 수 있는 </a:t>
            </a:r>
            <a:endParaRPr lang="en-US" altLang="ko-KR" b="0" i="0" dirty="0">
              <a:solidFill>
                <a:srgbClr val="555555"/>
              </a:solidFill>
              <a:effectLst/>
              <a:latin typeface="Lato" panose="020B0604020202020204" pitchFamily="34" charset="0"/>
            </a:endParaRPr>
          </a:p>
          <a:p>
            <a:pPr algn="just"/>
            <a:r>
              <a:rPr lang="en-US" altLang="ko-KR" dirty="0">
                <a:solidFill>
                  <a:srgbClr val="555555"/>
                </a:solidFill>
                <a:latin typeface="Lato" panose="020B0604020202020204" pitchFamily="34" charset="0"/>
              </a:rPr>
              <a:t>  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3D landmark position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과 카메라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프레임간의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3D relative motion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을 동시에 최적화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하는 과정</a:t>
            </a:r>
            <a:endParaRPr lang="en-US" altLang="ko-KR" b="0" i="0" dirty="0">
              <a:solidFill>
                <a:srgbClr val="555555"/>
              </a:solidFill>
              <a:effectLst/>
              <a:latin typeface="Lato" panose="020B0604020202020204" pitchFamily="34" charset="0"/>
            </a:endParaRPr>
          </a:p>
          <a:p>
            <a:pPr algn="just"/>
            <a:endParaRPr lang="en-US" altLang="ko-KR" dirty="0">
              <a:solidFill>
                <a:srgbClr val="555555"/>
              </a:solidFill>
              <a:latin typeface="Lato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555555"/>
                </a:solidFill>
                <a:latin typeface="Lato" panose="020B0604020202020204" pitchFamily="34" charset="0"/>
              </a:rPr>
              <a:t>Reprojection error</a:t>
            </a:r>
            <a:r>
              <a:rPr lang="ko-KR" altLang="en-US" dirty="0">
                <a:solidFill>
                  <a:srgbClr val="555555"/>
                </a:solidFill>
                <a:latin typeface="Lato" panose="020B0604020202020204" pitchFamily="34" charset="0"/>
              </a:rPr>
              <a:t>를 보정하기 위해 최적화를 진행</a:t>
            </a:r>
            <a:endParaRPr lang="en-US" altLang="ko-KR" dirty="0">
              <a:solidFill>
                <a:srgbClr val="555555"/>
              </a:solidFill>
              <a:latin typeface="Lato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Abadi" panose="020B0604020104020204" pitchFamily="34" charset="0"/>
              </a:rPr>
              <a:t>Extremely time consuming.</a:t>
            </a:r>
            <a:endParaRPr lang="ko-KR" altLang="en-US" b="0" i="0" dirty="0">
              <a:solidFill>
                <a:srgbClr val="555555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31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91855-4C9F-BBD3-90A9-86D18C3E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1037"/>
            <a:ext cx="11658600" cy="709696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Local Mapping: </a:t>
            </a:r>
            <a:r>
              <a:rPr lang="en-US" altLang="ko-KR" dirty="0"/>
              <a:t>Recent Map Points Culling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AF6D7-DB89-DC44-9052-6BDFDF29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2389" cy="70969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Removal test after creation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0A78C-E701-3863-BF22-FBE7F38DF74B}"/>
              </a:ext>
            </a:extLst>
          </p:cNvPr>
          <p:cNvSpPr txBox="1"/>
          <p:nvPr/>
        </p:nvSpPr>
        <p:spPr>
          <a:xfrm>
            <a:off x="1427747" y="2535321"/>
            <a:ext cx="6144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Can be found in more than 25% of the predicted visible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Can be observed in at least three keyframes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7BBFD-33BA-2287-95A6-33B737DC5630}"/>
              </a:ext>
            </a:extLst>
          </p:cNvPr>
          <p:cNvSpPr txBox="1"/>
          <p:nvPr/>
        </p:nvSpPr>
        <p:spPr>
          <a:xfrm>
            <a:off x="838199" y="3458651"/>
            <a:ext cx="6926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badi" panose="020B0604020104020204" pitchFamily="34" charset="0"/>
              </a:rPr>
              <a:t>Keyframe culling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local BA discards outlier observations.</a:t>
            </a:r>
            <a:endParaRPr lang="en-US" altLang="ko-KR" sz="2800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E749E-21C1-D8B4-A52B-141473A55B67}"/>
              </a:ext>
            </a:extLst>
          </p:cNvPr>
          <p:cNvSpPr txBox="1"/>
          <p:nvPr/>
        </p:nvSpPr>
        <p:spPr>
          <a:xfrm>
            <a:off x="838198" y="4603239"/>
            <a:ext cx="8257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This policy makes our map contain very few outliers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47B57D-3945-BFC0-B0BE-6C40006D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01" y="5336088"/>
            <a:ext cx="8858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52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B3C2-C318-E5E7-DC07-5A11AE0D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349084"/>
            <a:ext cx="11578389" cy="93428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Local Mapping: New Map Point Creation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1BF087-4FE1-FA1C-E493-1C1AFB1B3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4613" y="1555582"/>
                <a:ext cx="10515600" cy="428315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New keyframe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and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connected keyframes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  in 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the </a:t>
                </a:r>
                <a:r>
                  <a:rPr lang="en-US" altLang="ko-KR" sz="1800" dirty="0" err="1"/>
                  <a:t>covisibility</a:t>
                </a:r>
                <a:r>
                  <a:rPr lang="en-US" altLang="ko-KR" sz="1800" dirty="0"/>
                  <a:t> graph</a:t>
                </a:r>
              </a:p>
              <a:p>
                <a:r>
                  <a:rPr lang="en-US" altLang="ko-KR" sz="1800" dirty="0"/>
                  <a:t>For unmatched ORB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, search match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en-US" altLang="ko-KR" sz="2000" dirty="0"/>
                  <a:t>Determine new map point properties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1BF087-4FE1-FA1C-E493-1C1AFB1B3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613" y="1555582"/>
                <a:ext cx="10515600" cy="4283156"/>
              </a:xfrm>
              <a:blipFill>
                <a:blip r:embed="rId2"/>
                <a:stretch>
                  <a:fillRect l="-522" t="-1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DDF3CB-D7FD-9DA4-72D2-645DF68777D8}"/>
              </a:ext>
            </a:extLst>
          </p:cNvPr>
          <p:cNvSpPr txBox="1"/>
          <p:nvPr/>
        </p:nvSpPr>
        <p:spPr>
          <a:xfrm>
            <a:off x="1493240" y="3429000"/>
            <a:ext cx="5251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Mean unit vector of all its viewing directions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Representative descriptor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Observation distance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E0C56A-290E-0D2F-0039-4BB21FA1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440" y="1805032"/>
            <a:ext cx="21907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2D644-CE2E-FE6C-4DD5-CCB0E33A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1" y="574850"/>
            <a:ext cx="11353800" cy="61638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Local Mapping: New Map Point Creation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11AD-696F-2B91-A6C2-8780DB026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3" y="2412854"/>
            <a:ext cx="5654879" cy="18403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Connected keyframes K1 in </a:t>
            </a:r>
            <a:r>
              <a:rPr lang="en-US" altLang="ko-KR" sz="2000" dirty="0" err="1"/>
              <a:t>covisibility</a:t>
            </a:r>
            <a:r>
              <a:rPr lang="en-US" altLang="ko-KR" sz="2000" dirty="0"/>
              <a:t> graph </a:t>
            </a:r>
          </a:p>
          <a:p>
            <a:r>
              <a:rPr lang="en-US" altLang="ko-KR" sz="2000" dirty="0"/>
              <a:t> Neighbor keyframes K2 to the keyframes K1 </a:t>
            </a:r>
          </a:p>
          <a:p>
            <a:r>
              <a:rPr lang="en-US" altLang="ko-KR" sz="2000" dirty="0"/>
              <a:t> Project new map points to K1 and K2 </a:t>
            </a:r>
          </a:p>
          <a:p>
            <a:r>
              <a:rPr lang="en-US" altLang="ko-KR" sz="2000" dirty="0"/>
              <a:t> Update </a:t>
            </a:r>
            <a:r>
              <a:rPr lang="en-US" altLang="ko-KR" sz="2000" dirty="0" err="1"/>
              <a:t>covisibility</a:t>
            </a:r>
            <a:r>
              <a:rPr lang="en-US" altLang="ko-KR" sz="2000" dirty="0"/>
              <a:t> graph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03480-A400-7B4D-1F33-4ACDB2B2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77" y="2012790"/>
            <a:ext cx="28670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77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F0650-7C9A-2289-BA9D-EBA176FF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" y="474182"/>
            <a:ext cx="11158057" cy="532497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Local Mapping: Local Bundle Adjustment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1A16B-A421-DCC9-84B1-E918F932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495" y="1617078"/>
            <a:ext cx="4975371" cy="53249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Abadi" panose="020B0604020104020204" pitchFamily="34" charset="0"/>
              </a:rPr>
              <a:t>Optimize poses and map points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5B6F4-7F66-7EDB-6AEF-5DBE33440700}"/>
                  </a:ext>
                </a:extLst>
              </p:cNvPr>
              <p:cNvSpPr txBox="1"/>
              <p:nvPr/>
            </p:nvSpPr>
            <p:spPr>
              <a:xfrm>
                <a:off x="1524000" y="2149575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Current keyframe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Connected keyframes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in the </a:t>
                </a:r>
                <a:r>
                  <a:rPr lang="en-US" altLang="ko-KR" dirty="0" err="1"/>
                  <a:t>covisibility</a:t>
                </a:r>
                <a:r>
                  <a:rPr lang="en-US" altLang="ko-KR" dirty="0"/>
                  <a:t> graph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Map points seen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5B6F4-7F66-7EDB-6AEF-5DBE3344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49575"/>
                <a:ext cx="6096000" cy="923330"/>
              </a:xfrm>
              <a:prstGeom prst="rect">
                <a:avLst/>
              </a:prstGeom>
              <a:blipFill>
                <a:blip r:embed="rId2"/>
                <a:stretch>
                  <a:fillRect l="-600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A269C12-8F12-D12F-25FF-1E08C6B13111}"/>
              </a:ext>
            </a:extLst>
          </p:cNvPr>
          <p:cNvSpPr txBox="1"/>
          <p:nvPr/>
        </p:nvSpPr>
        <p:spPr>
          <a:xfrm>
            <a:off x="1078832" y="3415764"/>
            <a:ext cx="588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badi" panose="020B0604020104020204" pitchFamily="34" charset="0"/>
              </a:rPr>
              <a:t>Fixed constraint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0435D-2E5F-FD48-9EF0-D5562F9435EB}"/>
              </a:ext>
            </a:extLst>
          </p:cNvPr>
          <p:cNvSpPr txBox="1"/>
          <p:nvPr/>
        </p:nvSpPr>
        <p:spPr>
          <a:xfrm>
            <a:off x="1524000" y="4031135"/>
            <a:ext cx="734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Keyframes with same map points but not connected to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C0CC1-A5FE-A644-EFB8-2D9D125A8160}"/>
              </a:ext>
            </a:extLst>
          </p:cNvPr>
          <p:cNvSpPr txBox="1"/>
          <p:nvPr/>
        </p:nvSpPr>
        <p:spPr>
          <a:xfrm>
            <a:off x="1078832" y="4728119"/>
            <a:ext cx="8422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Discard map points outliers and modify poses and map point coordinates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9448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8B8E4-0411-06DF-2846-073841EF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358273"/>
            <a:ext cx="10515600" cy="64552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Local Mapping: Local Keyframe Culling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23D2D-45CC-8A4A-B20E-5FE2347D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488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the local mapping tries to delete redundant keyframes</a:t>
            </a:r>
          </a:p>
          <a:p>
            <a:r>
              <a:rPr lang="en-US" altLang="ko-KR" sz="2400" dirty="0">
                <a:latin typeface="Abadi" panose="020B0604020104020204" pitchFamily="34" charset="0"/>
              </a:rPr>
              <a:t>Reduce BA complexity and limit the number of keyframes</a:t>
            </a:r>
          </a:p>
          <a:p>
            <a:r>
              <a:rPr lang="en-US" altLang="ko-KR" sz="2400" dirty="0">
                <a:latin typeface="Abadi" panose="020B0604020104020204" pitchFamily="34" charset="0"/>
              </a:rPr>
              <a:t>Culling policy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1DC93-9979-371B-E352-579DA55DDE55}"/>
              </a:ext>
            </a:extLst>
          </p:cNvPr>
          <p:cNvSpPr txBox="1"/>
          <p:nvPr/>
        </p:nvSpPr>
        <p:spPr>
          <a:xfrm>
            <a:off x="1684421" y="3240505"/>
            <a:ext cx="675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Any keyframe in Kc whose 90% of the map points can be seen in at least three other keyframes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95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876AE-E98B-F6B5-077C-7A13D106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LOOP CLOSING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E7C52-FA94-6C59-CA61-5CF153B7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last keyframe processed by the local mapping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5AB46D-382B-E605-08CB-54D100F6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07" y="3198395"/>
            <a:ext cx="6036112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16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DED1-FBE3-705B-9D7E-56840DD5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461433"/>
            <a:ext cx="10515600" cy="55766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Loop Candidates Detection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0A9F9B-52AF-97B0-5CE8-8D74A2AE8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666" y="1825624"/>
            <a:ext cx="9244667" cy="491073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504483-8AFD-68D6-A04D-C30B8D1649CF}"/>
              </a:ext>
            </a:extLst>
          </p:cNvPr>
          <p:cNvSpPr/>
          <p:nvPr/>
        </p:nvSpPr>
        <p:spPr>
          <a:xfrm>
            <a:off x="1414298" y="2034868"/>
            <a:ext cx="1890964" cy="375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E21F1C-C188-62F1-031A-AC8BB40596CD}"/>
              </a:ext>
            </a:extLst>
          </p:cNvPr>
          <p:cNvSpPr/>
          <p:nvPr/>
        </p:nvSpPr>
        <p:spPr>
          <a:xfrm>
            <a:off x="1786855" y="1761688"/>
            <a:ext cx="6837028" cy="2088859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21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DED1-FBE3-705B-9D7E-56840DD5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461433"/>
            <a:ext cx="10515600" cy="557664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Abadi" panose="020B0604020104020204" pitchFamily="34" charset="0"/>
              </a:rPr>
              <a:t>Compute the Similarity Transformation</a:t>
            </a:r>
            <a:endParaRPr lang="ko-KR" altLang="en-US" sz="3600" dirty="0">
              <a:latin typeface="Abadi" panose="020B0604020104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0A9F9B-52AF-97B0-5CE8-8D74A2AE8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666" y="1844096"/>
            <a:ext cx="9244667" cy="491073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504483-8AFD-68D6-A04D-C30B8D1649CF}"/>
              </a:ext>
            </a:extLst>
          </p:cNvPr>
          <p:cNvSpPr/>
          <p:nvPr/>
        </p:nvSpPr>
        <p:spPr>
          <a:xfrm>
            <a:off x="1414298" y="2034868"/>
            <a:ext cx="1890964" cy="375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E21F1C-C188-62F1-031A-AC8BB40596CD}"/>
              </a:ext>
            </a:extLst>
          </p:cNvPr>
          <p:cNvSpPr/>
          <p:nvPr/>
        </p:nvSpPr>
        <p:spPr>
          <a:xfrm>
            <a:off x="1473666" y="3796146"/>
            <a:ext cx="6837028" cy="295868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49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25B4B-CA7B-AC5D-6DFD-08FE0288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Loop Correction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700A86-760B-4627-92E8-DB9CAB9DB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704" y="1585480"/>
            <a:ext cx="8399282" cy="4834174"/>
          </a:xfrm>
        </p:spPr>
      </p:pic>
    </p:spTree>
    <p:extLst>
      <p:ext uri="{BB962C8B-B14F-4D97-AF65-F5344CB8AC3E}">
        <p14:creationId xmlns:p14="http://schemas.microsoft.com/office/powerpoint/2010/main" val="104624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5175-D02D-270B-B94C-2FF86C11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202823"/>
            <a:ext cx="10515600" cy="6776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85EE7-6C6F-AF4D-AA3C-546117C1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6" y="937543"/>
            <a:ext cx="10515600" cy="677612"/>
          </a:xfrm>
        </p:spPr>
        <p:txBody>
          <a:bodyPr/>
          <a:lstStyle/>
          <a:p>
            <a:r>
              <a:rPr lang="en-US" altLang="ko-KR" sz="3200" dirty="0">
                <a:latin typeface="Abadi" panose="020B0604020104020204" pitchFamily="34" charset="0"/>
              </a:rPr>
              <a:t>BA(Bundle Adjustment)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DC014-38E3-36C0-CB94-A058358D05DB}"/>
              </a:ext>
            </a:extLst>
          </p:cNvPr>
          <p:cNvSpPr txBox="1"/>
          <p:nvPr/>
        </p:nvSpPr>
        <p:spPr>
          <a:xfrm>
            <a:off x="226595" y="1674910"/>
            <a:ext cx="11837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ko-KR" dirty="0"/>
              <a:t>Corresponding observations of scene features (map points) among a subset of selected frames (keyframes)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dirty="0"/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dirty="0"/>
              <a:t>As complexity grows with the number of keyframes, their selection should avoid unnecessary redundancy.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dirty="0"/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dirty="0"/>
              <a:t>A strong network configuration of keyframes and points to produce accurate results, that is, a well spread set of keyframes observing points with significant parallax and with plenty of loop closure matches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dirty="0"/>
              <a:t>The ability to perform fast global optimizations (e.g., pose graph) to close loops in real time.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ko-KR" dirty="0"/>
          </a:p>
          <a:p>
            <a:pPr marL="342900" indent="-342900" algn="just">
              <a:buFont typeface="+mj-lt"/>
              <a:buAutoNum type="arabicPeriod"/>
            </a:pPr>
            <a:endParaRPr lang="en-US" altLang="ko-KR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555555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0858B-B949-D7CA-E40D-5C53524A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7" y="317291"/>
            <a:ext cx="10515600" cy="709696"/>
          </a:xfrm>
        </p:spPr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4E1C0-08D3-5CE5-38A6-67598ED4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895" y="1390733"/>
            <a:ext cx="6653464" cy="70969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3500" dirty="0"/>
              <a:t>PTAM(Parallel Tracking and Mapping)</a:t>
            </a:r>
            <a:br>
              <a:rPr lang="en-US" altLang="ko-KR" sz="3500" dirty="0"/>
            </a:br>
            <a:endParaRPr lang="en-US" altLang="ko-KR" sz="3500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A85E0-1756-C1CA-3C87-E2C9CAE0F6CF}"/>
              </a:ext>
            </a:extLst>
          </p:cNvPr>
          <p:cNvSpPr txBox="1"/>
          <p:nvPr/>
        </p:nvSpPr>
        <p:spPr>
          <a:xfrm>
            <a:off x="581527" y="2066975"/>
            <a:ext cx="10607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We propose to split tracking and mapping into two separate tasks, processed in parallel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one thread deals with the task of robustly tracking erratic hand-held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other produces a 3D map of point features from previously observed video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8CFAE-792B-2081-2C9D-B25F4110461A}"/>
              </a:ext>
            </a:extLst>
          </p:cNvPr>
          <p:cNvSpPr txBox="1"/>
          <p:nvPr/>
        </p:nvSpPr>
        <p:spPr>
          <a:xfrm>
            <a:off x="581527" y="3661230"/>
            <a:ext cx="5113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Problem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E6C33-149A-3B58-C183-928B3AB010AC}"/>
              </a:ext>
            </a:extLst>
          </p:cNvPr>
          <p:cNvSpPr txBox="1"/>
          <p:nvPr/>
        </p:nvSpPr>
        <p:spPr>
          <a:xfrm>
            <a:off x="1052764" y="4301377"/>
            <a:ext cx="928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system is not designed to close large loops in the SLAM sense.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lack of loop closing and adequate handling of occlusions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low invariance to viewpoint of the </a:t>
            </a:r>
            <a:r>
              <a:rPr lang="en-US" altLang="ko-KR" dirty="0" err="1"/>
              <a:t>relocalization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need of human intervention for map bootstrapping</a:t>
            </a:r>
          </a:p>
        </p:txBody>
      </p:sp>
    </p:spTree>
    <p:extLst>
      <p:ext uri="{BB962C8B-B14F-4D97-AF65-F5344CB8AC3E}">
        <p14:creationId xmlns:p14="http://schemas.microsoft.com/office/powerpoint/2010/main" val="277532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DBDE8-1DBF-83B6-4663-959272BD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93"/>
            <a:ext cx="10515600" cy="773864"/>
          </a:xfrm>
        </p:spPr>
        <p:txBody>
          <a:bodyPr/>
          <a:lstStyle/>
          <a:p>
            <a:r>
              <a:rPr lang="en-US" altLang="ko-KR" dirty="0"/>
              <a:t>ORB-SLAM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E99A-A2DC-8646-0F32-96490E7E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82"/>
            <a:ext cx="10515600" cy="580691"/>
          </a:xfrm>
        </p:spPr>
        <p:txBody>
          <a:bodyPr/>
          <a:lstStyle/>
          <a:p>
            <a:r>
              <a:rPr lang="en-US" altLang="ko-KR" dirty="0"/>
              <a:t>Contribution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3A6B-AB69-71B0-0DA0-1D88B8217CA7}"/>
              </a:ext>
            </a:extLst>
          </p:cNvPr>
          <p:cNvSpPr txBox="1"/>
          <p:nvPr/>
        </p:nvSpPr>
        <p:spPr>
          <a:xfrm>
            <a:off x="1092868" y="1943723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Use of the same features for all tasks: tracking, mapping, </a:t>
            </a:r>
            <a:r>
              <a:rPr lang="en-US" altLang="ko-KR" dirty="0" err="1"/>
              <a:t>relocalization</a:t>
            </a:r>
            <a:r>
              <a:rPr lang="en-US" altLang="ko-KR" dirty="0"/>
              <a:t>, and loop closing.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We use ORB features , which allow real-time performance without GPUs, providing good invariance to changes in viewpoint and illumination.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Real-time loop closing based on the optimization of a pose graph that we call the Essential Graph.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Real-time camera </a:t>
            </a:r>
            <a:r>
              <a:rPr lang="en-US" altLang="ko-KR" dirty="0" err="1"/>
              <a:t>relocalization</a:t>
            </a:r>
            <a:r>
              <a:rPr lang="en-US" altLang="ko-KR" dirty="0"/>
              <a:t> with significant invariance to viewpoint and illumination. This allows recovery from tracking failure and also enhances map reuse.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 new automatic and robust initialization procedure based on model selection that permits to create an initial map of planar and nonplanar scenes.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 survival of the fittest approach to map point and keyframe selection. This policy improves tracking robustness and enhances lifelong operation because redundant keyframes are discarded</a:t>
            </a:r>
          </a:p>
        </p:txBody>
      </p:sp>
    </p:spTree>
    <p:extLst>
      <p:ext uri="{BB962C8B-B14F-4D97-AF65-F5344CB8AC3E}">
        <p14:creationId xmlns:p14="http://schemas.microsoft.com/office/powerpoint/2010/main" val="133830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71D13-9DFA-2829-9319-C44F5CE4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737"/>
            <a:ext cx="10515600" cy="55169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SYSTEM OVERVIEW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15D3EFE-3E8C-376B-3309-319394E99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643" y="1890412"/>
            <a:ext cx="6719174" cy="39864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535F44-0FF4-BDC6-1C5A-BB6C3EACE249}"/>
              </a:ext>
            </a:extLst>
          </p:cNvPr>
          <p:cNvSpPr txBox="1"/>
          <p:nvPr/>
        </p:nvSpPr>
        <p:spPr>
          <a:xfrm>
            <a:off x="657726" y="1588169"/>
            <a:ext cx="4235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Feature-based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Monocular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Loop closing, </a:t>
            </a:r>
            <a:r>
              <a:rPr lang="en-US" altLang="ko-KR" sz="2400" dirty="0" err="1"/>
              <a:t>relocalization</a:t>
            </a:r>
            <a:r>
              <a:rPr lang="en-US" altLang="ko-KR" sz="2400" dirty="0"/>
              <a:t> and map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Three threads running in parallel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EF2B0-8BC2-76F1-82B5-BD836E540EC8}"/>
              </a:ext>
            </a:extLst>
          </p:cNvPr>
          <p:cNvSpPr txBox="1"/>
          <p:nvPr/>
        </p:nvSpPr>
        <p:spPr>
          <a:xfrm>
            <a:off x="1371599" y="4248561"/>
            <a:ext cx="2807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Tracking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Local Mapping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Loop Closing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12AEDF-2877-15EE-1BCD-4A5ABC464F6A}"/>
              </a:ext>
            </a:extLst>
          </p:cNvPr>
          <p:cNvSpPr/>
          <p:nvPr/>
        </p:nvSpPr>
        <p:spPr>
          <a:xfrm>
            <a:off x="6224337" y="1890412"/>
            <a:ext cx="5502442" cy="99716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6C5ADD-917F-43E3-5EA4-655B84A717EE}"/>
              </a:ext>
            </a:extLst>
          </p:cNvPr>
          <p:cNvSpPr/>
          <p:nvPr/>
        </p:nvSpPr>
        <p:spPr>
          <a:xfrm>
            <a:off x="10276514" y="3120705"/>
            <a:ext cx="1640303" cy="265931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EC4F87-54E3-1DA0-0CB4-0BBB1AA0FECA}"/>
              </a:ext>
            </a:extLst>
          </p:cNvPr>
          <p:cNvSpPr/>
          <p:nvPr/>
        </p:nvSpPr>
        <p:spPr>
          <a:xfrm>
            <a:off x="5458691" y="4775200"/>
            <a:ext cx="4553527" cy="110167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7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80DDB-FEF3-4EA3-B4F9-EC97D407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043" y="182823"/>
            <a:ext cx="10515600" cy="100965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	ORB SLAM: MAP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0CB1BD-4546-4391-BDDC-72844C2D0F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229"/>
                <a:ext cx="10515600" cy="612775"/>
              </a:xfrm>
            </p:spPr>
            <p:txBody>
              <a:bodyPr/>
              <a:lstStyle/>
              <a:p>
                <a:r>
                  <a:rPr lang="en-US" altLang="ko-KR" dirty="0"/>
                  <a:t>Each map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stores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0CB1BD-4546-4391-BDDC-72844C2D0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229"/>
                <a:ext cx="10515600" cy="612775"/>
              </a:xfrm>
              <a:blipFill>
                <a:blip r:embed="rId2"/>
                <a:stretch>
                  <a:fillRect l="-1043" t="-18000"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93A0E4-C8C7-E6E6-4115-E6BB4F3CBB85}"/>
                  </a:ext>
                </a:extLst>
              </p:cNvPr>
              <p:cNvSpPr txBox="1"/>
              <p:nvPr/>
            </p:nvSpPr>
            <p:spPr>
              <a:xfrm>
                <a:off x="1096818" y="1863002"/>
                <a:ext cx="9689432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 its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3-D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 the world coordinate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viewing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which is the mean unit vector of all its viewing directions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accent1"/>
                    </a:solidFill>
                  </a:rPr>
                  <a:t> a representative ORB descriptor </a:t>
                </a:r>
                <a:r>
                  <a:rPr lang="en-US" altLang="ko-KR" dirty="0"/>
                  <a:t>Di, which is the associated ORB descriptor whose hamming distance is minimum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distances at which the point can be observed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93A0E4-C8C7-E6E6-4115-E6BB4F3CB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18" y="1863002"/>
                <a:ext cx="9689432" cy="1489510"/>
              </a:xfrm>
              <a:prstGeom prst="rect">
                <a:avLst/>
              </a:prstGeom>
              <a:blipFill>
                <a:blip r:embed="rId3"/>
                <a:stretch>
                  <a:fillRect l="-441" t="-2869" b="-5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02D603-6ABF-B587-13F5-27C7CF243572}"/>
                  </a:ext>
                </a:extLst>
              </p:cNvPr>
              <p:cNvSpPr txBox="1"/>
              <p:nvPr/>
            </p:nvSpPr>
            <p:spPr>
              <a:xfrm>
                <a:off x="838200" y="3476620"/>
                <a:ext cx="90116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Each keyframe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stores :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02D603-6ABF-B587-13F5-27C7CF243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6620"/>
                <a:ext cx="9011653" cy="461665"/>
              </a:xfrm>
              <a:prstGeom prst="rect">
                <a:avLst/>
              </a:prstGeom>
              <a:blipFill>
                <a:blip r:embed="rId4"/>
                <a:stretch>
                  <a:fillRect l="-947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F390D4-03EC-E048-9E7D-B3D456F6B300}"/>
                  </a:ext>
                </a:extLst>
              </p:cNvPr>
              <p:cNvSpPr txBox="1"/>
              <p:nvPr/>
            </p:nvSpPr>
            <p:spPr>
              <a:xfrm>
                <a:off x="966537" y="4062393"/>
                <a:ext cx="95610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camera 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𝑖𝑤</m:t>
                        </m:r>
                      </m:sub>
                    </m:sSub>
                  </m:oMath>
                </a14:m>
                <a:r>
                  <a:rPr lang="en-US" altLang="ko-KR" dirty="0"/>
                  <a:t>, which is a rigid body transformation that transforms points from the world to the camera coordinate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camera </a:t>
                </a:r>
                <a:r>
                  <a:rPr lang="en-US" altLang="ko-KR" dirty="0" err="1">
                    <a:solidFill>
                      <a:schemeClr val="accent1"/>
                    </a:solidFill>
                  </a:rPr>
                  <a:t>intrinsics</a:t>
                </a:r>
                <a:r>
                  <a:rPr lang="en-US" altLang="ko-KR" dirty="0"/>
                  <a:t>, including focal length and principal point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all the 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ORB features extracted in the frame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F390D4-03EC-E048-9E7D-B3D456F6B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37" y="4062393"/>
                <a:ext cx="9561095" cy="1200329"/>
              </a:xfrm>
              <a:prstGeom prst="rect">
                <a:avLst/>
              </a:prstGeom>
              <a:blipFill>
                <a:blip r:embed="rId5"/>
                <a:stretch>
                  <a:fillRect l="-446" t="-2538" r="-114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55301EA-A1CE-EF83-95E6-DDD5036789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871" y="309456"/>
            <a:ext cx="2728001" cy="17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3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09CC0-1737-3431-59F2-FEDBC94F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52" y="302126"/>
            <a:ext cx="10515600" cy="757821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ORB SLAM: MAP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D1F56-2E53-2B6E-83F0-8CE89C89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27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Map points and keyframes are created, while a later very exigent culling mechanism is in charge of detecting redundant keyframes and wrongly matched or not trackable map points.</a:t>
            </a:r>
          </a:p>
          <a:p>
            <a:endParaRPr lang="en-US" altLang="ko-KR" sz="1800" dirty="0"/>
          </a:p>
          <a:p>
            <a:r>
              <a:rPr lang="en-US" altLang="ko-KR" sz="1800" dirty="0"/>
              <a:t>This permits a flexible map expansion during exploration, which boost tracking robustness under hard conditions (e.g., rotations, fast movements)</a:t>
            </a:r>
          </a:p>
          <a:p>
            <a:endParaRPr lang="en-US" altLang="ko-KR" sz="1800" dirty="0"/>
          </a:p>
          <a:p>
            <a:r>
              <a:rPr lang="en-US" altLang="ko-KR" sz="1800" dirty="0"/>
              <a:t>our maps contain very few outliers compared with PTAM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2533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1798</Words>
  <Application>Microsoft Office PowerPoint</Application>
  <PresentationFormat>와이드스크린</PresentationFormat>
  <Paragraphs>217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inherit</vt:lpstr>
      <vt:lpstr>se-nanumgothic</vt:lpstr>
      <vt:lpstr>Dotum</vt:lpstr>
      <vt:lpstr>맑은 고딕</vt:lpstr>
      <vt:lpstr>Abadi</vt:lpstr>
      <vt:lpstr>Arial</vt:lpstr>
      <vt:lpstr>Cambria Math</vt:lpstr>
      <vt:lpstr>Lato</vt:lpstr>
      <vt:lpstr>Wingdings</vt:lpstr>
      <vt:lpstr>Office 테마</vt:lpstr>
      <vt:lpstr>ORB-SLAM</vt:lpstr>
      <vt:lpstr>Introduction</vt:lpstr>
      <vt:lpstr>Introduction</vt:lpstr>
      <vt:lpstr>Introduction</vt:lpstr>
      <vt:lpstr>Introduction </vt:lpstr>
      <vt:lpstr>ORB-SLAM</vt:lpstr>
      <vt:lpstr>SYSTEM OVERVIEW</vt:lpstr>
      <vt:lpstr> ORB SLAM: MAP</vt:lpstr>
      <vt:lpstr>ORB SLAM: MAP</vt:lpstr>
      <vt:lpstr>Covisibility Graph and Essential Graph</vt:lpstr>
      <vt:lpstr>Spanning Tree</vt:lpstr>
      <vt:lpstr>Covisibility Graph and Essential Graph</vt:lpstr>
      <vt:lpstr>Bags of Words Place Recognition</vt:lpstr>
      <vt:lpstr>Bags of Words Place Recognition</vt:lpstr>
      <vt:lpstr>ORB SLAM에서의 Bag of Words</vt:lpstr>
      <vt:lpstr>AUTOMATIC MAP INITIALIZATION</vt:lpstr>
      <vt:lpstr>algorithm</vt:lpstr>
      <vt:lpstr>algorithm</vt:lpstr>
      <vt:lpstr>Model selection</vt:lpstr>
      <vt:lpstr>Motion and structure from motion recovery </vt:lpstr>
      <vt:lpstr>Tracking</vt:lpstr>
      <vt:lpstr>Tracking: ORB Extraction</vt:lpstr>
      <vt:lpstr>Tracking: Initial Pose Estimation or   Relocalization</vt:lpstr>
      <vt:lpstr>Tracking: Initial Pose Estimation or   Relocalization</vt:lpstr>
      <vt:lpstr>Tracking: Track Local Map</vt:lpstr>
      <vt:lpstr>Tracking: Track Local Map</vt:lpstr>
      <vt:lpstr>Tracking: New Keyframe Decision</vt:lpstr>
      <vt:lpstr>Local Mapping</vt:lpstr>
      <vt:lpstr>Local Mapping: Keyframe Insertion</vt:lpstr>
      <vt:lpstr>Local Mapping: Recent Map Points Culling </vt:lpstr>
      <vt:lpstr>Local Mapping: New Map Point Creation</vt:lpstr>
      <vt:lpstr>Local Mapping: New Map Point Creation</vt:lpstr>
      <vt:lpstr>Local Mapping: Local Bundle Adjustment</vt:lpstr>
      <vt:lpstr>Local Mapping: Local Keyframe Culling</vt:lpstr>
      <vt:lpstr>LOOP CLOSING</vt:lpstr>
      <vt:lpstr>Loop Candidates Detection</vt:lpstr>
      <vt:lpstr>Compute the Similarity Transformation</vt:lpstr>
      <vt:lpstr>Loop Correction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ORB-SLAM</dc:title>
  <dc:creator>한재만</dc:creator>
  <cp:lastModifiedBy>한재만</cp:lastModifiedBy>
  <cp:revision>33</cp:revision>
  <dcterms:created xsi:type="dcterms:W3CDTF">2022-07-26T14:48:16Z</dcterms:created>
  <dcterms:modified xsi:type="dcterms:W3CDTF">2022-07-27T20:08:33Z</dcterms:modified>
</cp:coreProperties>
</file>