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1" r:id="rId5"/>
    <p:sldId id="267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5" r:id="rId29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F2028-9763-4897-9545-BDE559BCFF18}" v="142" dt="2022-08-04T00:21:1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86"/>
  </p:normalViewPr>
  <p:slideViewPr>
    <p:cSldViewPr snapToGrid="0" snapToObjects="1">
      <p:cViewPr varScale="1">
        <p:scale>
          <a:sx n="54" d="100"/>
          <a:sy n="54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9383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DTAM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9578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August 4, 2022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Energy and Chemical Engineering</a:t>
            </a:r>
            <a:endParaRPr lang="en-US" altLang="ko-KR" sz="2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1st Engineering Building Room 201</a:t>
            </a:r>
            <a:endParaRPr lang="en-US" altLang="ko-KR" sz="2200" dirty="0">
              <a:solidFill>
                <a:srgbClr val="002856"/>
              </a:solidFill>
              <a:latin typeface="Geomanist Light" charset="0"/>
              <a:ea typeface="Geomanist Light" charset="0"/>
              <a:cs typeface="Geomanist Light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Tel.  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+82 52 217 3542         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http://eche.unist.ac.krAddress</a:t>
            </a: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626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Depth map estimation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939B7-C464-4B93-4EB1-EBAFCDEC85E6}"/>
              </a:ext>
            </a:extLst>
          </p:cNvPr>
          <p:cNvSpPr txBox="1"/>
          <p:nvPr/>
        </p:nvSpPr>
        <p:spPr>
          <a:xfrm>
            <a:off x="1252809" y="4060139"/>
            <a:ext cx="13108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Principle:</a:t>
            </a:r>
          </a:p>
          <a:p>
            <a:r>
              <a:rPr lang="en-US" altLang="ko-KR" dirty="0"/>
              <a:t>-S depth hypothesis are considered for each pixel of the reference image </a:t>
            </a:r>
            <a:r>
              <a:rPr lang="en-US" altLang="ko-KR" dirty="0" err="1"/>
              <a:t>Ir</a:t>
            </a:r>
            <a:endParaRPr lang="en-US" altLang="ko-KR" dirty="0"/>
          </a:p>
          <a:p>
            <a:r>
              <a:rPr lang="en-US" altLang="ko-KR" dirty="0"/>
              <a:t>-Each corresponding 3D point is projected onto a bundle of images </a:t>
            </a:r>
            <a:r>
              <a:rPr lang="en-US" altLang="ko-KR" dirty="0" err="1"/>
              <a:t>Im</a:t>
            </a:r>
            <a:endParaRPr lang="en-US" altLang="ko-KR" dirty="0"/>
          </a:p>
          <a:p>
            <a:r>
              <a:rPr lang="en-US" altLang="ko-KR" dirty="0"/>
              <a:t>-Keep the depth hypothesis that best respects the color consistency from the reference to the bundle of images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81E8-AEBE-EFF8-6D76-35BE723B4F5A}"/>
              </a:ext>
            </a:extLst>
          </p:cNvPr>
          <p:cNvSpPr txBox="1"/>
          <p:nvPr/>
        </p:nvSpPr>
        <p:spPr>
          <a:xfrm>
            <a:off x="1252809" y="8631849"/>
            <a:ext cx="270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Formulation: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77546-740A-8CBC-0256-8EEB70FF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28" y="8291571"/>
            <a:ext cx="17812710" cy="17636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6FD3B4E-C154-EE46-B481-048E7379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10395482"/>
            <a:ext cx="10734331" cy="19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88854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Inverse Depth Map Computation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939B7-C464-4B93-4EB1-EBAFCDEC85E6}"/>
              </a:ext>
            </a:extLst>
          </p:cNvPr>
          <p:cNvSpPr txBox="1"/>
          <p:nvPr/>
        </p:nvSpPr>
        <p:spPr>
          <a:xfrm>
            <a:off x="1252809" y="4060139"/>
            <a:ext cx="1450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Inverse depth map can be computed by minimizing the photometric error</a:t>
            </a:r>
            <a:endParaRPr lang="ko-KR" altLang="en-US" dirty="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50FD4F0-2248-E8C1-7540-7AF031D6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09" y="5516404"/>
            <a:ext cx="12430634" cy="23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0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88854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Inverse Depth Map Computation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2AB21B2-7CA0-C5E7-30FF-3AE62C8D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4040772"/>
            <a:ext cx="8138729" cy="48342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0C11FB-EE50-9263-5553-A49E00054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108" y="6304313"/>
            <a:ext cx="6646079" cy="55458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ED6E8E-7D45-8FB9-84E1-F3AFD8A07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9108" y="1193845"/>
            <a:ext cx="6646079" cy="50139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E866C1-CFEB-FC09-53C6-854475D8F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40712" y="1311533"/>
            <a:ext cx="6357849" cy="50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2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map filtering approach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BF062-8377-C1A8-FE27-2545A2C7966F}"/>
              </a:ext>
            </a:extLst>
          </p:cNvPr>
          <p:cNvSpPr txBox="1"/>
          <p:nvPr/>
        </p:nvSpPr>
        <p:spPr>
          <a:xfrm>
            <a:off x="1187768" y="4168588"/>
            <a:ext cx="1837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Problem: Uniform regions in reference image do not give discriminative enough photometric error</a:t>
            </a:r>
            <a:endParaRPr lang="ko-KR" altLang="en-US" dirty="0"/>
          </a:p>
        </p:txBody>
      </p:sp>
      <p:pic>
        <p:nvPicPr>
          <p:cNvPr id="6" name="그림 5" descr="텍스트, 실외, 하얀색, 오래된이(가) 표시된 사진&#10;&#10;자동 생성된 설명">
            <a:extLst>
              <a:ext uri="{FF2B5EF4-FFF2-40B4-BE49-F238E27FC236}">
                <a16:creationId xmlns:a16="http://schemas.microsoft.com/office/drawing/2014/main" id="{340FD9E2-358E-1238-0618-6ABE6465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7" y="5450635"/>
            <a:ext cx="5885385" cy="4419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91352-D57A-C3BD-103E-D1255F251EFB}"/>
              </a:ext>
            </a:extLst>
          </p:cNvPr>
          <p:cNvSpPr txBox="1"/>
          <p:nvPr/>
        </p:nvSpPr>
        <p:spPr>
          <a:xfrm>
            <a:off x="8801333" y="5971098"/>
            <a:ext cx="698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Solution: Regularization term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A193BB-92C1-F393-230F-E5672A105507}"/>
              </a:ext>
            </a:extLst>
          </p:cNvPr>
          <p:cNvSpPr txBox="1"/>
          <p:nvPr/>
        </p:nvSpPr>
        <p:spPr>
          <a:xfrm>
            <a:off x="8822137" y="7652984"/>
            <a:ext cx="1223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penalize deviation from spatially smooth solution</a:t>
            </a:r>
          </a:p>
          <a:p>
            <a:endParaRPr lang="en-US" altLang="ko-KR" dirty="0"/>
          </a:p>
          <a:p>
            <a:r>
              <a:rPr lang="en-US" altLang="ko-KR" dirty="0"/>
              <a:t>But preserve edges and discontinuities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91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map filtering approach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CDCBE6-5479-B65D-022F-88CD20B0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56" y="4367803"/>
            <a:ext cx="17568213" cy="27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27E0E6-3D3E-5CB9-873A-781C4AAF9AE6}"/>
              </a:ext>
            </a:extLst>
          </p:cNvPr>
          <p:cNvSpPr txBox="1"/>
          <p:nvPr/>
        </p:nvSpPr>
        <p:spPr>
          <a:xfrm>
            <a:off x="2967807" y="7973580"/>
            <a:ext cx="19553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term: regularization constraint, g is defined as 0 for image gradients and 1 for uniform regions.</a:t>
            </a:r>
          </a:p>
          <a:p>
            <a:r>
              <a:rPr lang="en-US" altLang="ko-KR" dirty="0"/>
              <a:t>So that gradient on depth map is penalized for uniform regions.</a:t>
            </a:r>
          </a:p>
          <a:p>
            <a:endParaRPr lang="en-US" altLang="ko-KR" dirty="0"/>
          </a:p>
          <a:p>
            <a:r>
              <a:rPr lang="en-US" altLang="ko-KR" dirty="0"/>
              <a:t>Second term: data term defined by photometric error</a:t>
            </a:r>
          </a:p>
          <a:p>
            <a:endParaRPr lang="en-US" altLang="ko-KR" dirty="0"/>
          </a:p>
          <a:p>
            <a:r>
              <a:rPr lang="en-US" altLang="ko-KR" dirty="0"/>
              <a:t>Huber norm: differentiable replacement to L1 norm that better preserve discontinuities compared to L2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0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map filtering approach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CDCBE6-5479-B65D-022F-88CD20B0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56" y="4367803"/>
            <a:ext cx="17568213" cy="2747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0E3AD6-1045-A354-9068-06F34033B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46" y="7811310"/>
            <a:ext cx="10845421" cy="22906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2E2768F-68E4-ED75-172F-9F741EA95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7767" y="7242800"/>
            <a:ext cx="11672834" cy="3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map filtering approach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2AD90-3984-8406-4137-A7BA0E52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44" y="4831073"/>
            <a:ext cx="21291057" cy="5978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0FD03-4F83-C963-AC20-9E8E5E128189}"/>
              </a:ext>
            </a:extLst>
          </p:cNvPr>
          <p:cNvSpPr txBox="1"/>
          <p:nvPr/>
        </p:nvSpPr>
        <p:spPr>
          <a:xfrm>
            <a:off x="10842171" y="11364686"/>
            <a:ext cx="44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wise </a:t>
            </a:r>
            <a:r>
              <a:rPr lang="en-US" altLang="ko-KR" dirty="0" err="1"/>
              <a:t>optimisable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20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map filtering approach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C8038-E26F-C3A7-A925-A3DD54404113}"/>
              </a:ext>
            </a:extLst>
          </p:cNvPr>
          <p:cNvSpPr txBox="1"/>
          <p:nvPr/>
        </p:nvSpPr>
        <p:spPr>
          <a:xfrm>
            <a:off x="1187768" y="3845059"/>
            <a:ext cx="1309428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</a:t>
            </a:r>
          </a:p>
          <a:p>
            <a:pPr marL="742950" indent="-742950">
              <a:buAutoNum type="arabicPeriod"/>
            </a:pPr>
            <a:r>
              <a:rPr lang="en-US" altLang="ko-KR" dirty="0"/>
              <a:t>Optimization badly conditioned as uniform regions</a:t>
            </a:r>
          </a:p>
          <a:p>
            <a:pPr marL="742950" indent="-742950">
              <a:buAutoNum type="arabicPeriod"/>
            </a:pPr>
            <a:r>
              <a:rPr lang="en-US" altLang="ko-KR" dirty="0"/>
              <a:t>Expensive when doing exhaustive search</a:t>
            </a:r>
          </a:p>
          <a:p>
            <a:pPr marL="742950" indent="-742950">
              <a:buAutoNum type="arabicPeriod"/>
            </a:pPr>
            <a:r>
              <a:rPr lang="en-US" altLang="ko-KR" dirty="0"/>
              <a:t>Accuracy is not good enough</a:t>
            </a:r>
          </a:p>
          <a:p>
            <a:pPr marL="742950" indent="-74295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Solutions</a:t>
            </a:r>
          </a:p>
          <a:p>
            <a:pPr marL="742950" indent="-742950">
              <a:buAutoNum type="arabicPeriod"/>
            </a:pPr>
            <a:r>
              <a:rPr lang="en-US" altLang="ko-KR" dirty="0"/>
              <a:t>Primal- dual approach for convex optimization</a:t>
            </a:r>
          </a:p>
          <a:p>
            <a:pPr marL="742950" indent="-742950">
              <a:buAutoNum type="arabicPeriod"/>
            </a:pPr>
            <a:r>
              <a:rPr lang="en-US" altLang="ko-KR" dirty="0"/>
              <a:t>Acceleration of non-convex search</a:t>
            </a:r>
          </a:p>
          <a:p>
            <a:pPr marL="742950" indent="-742950">
              <a:buAutoNum type="arabicPeriod"/>
            </a:pPr>
            <a:r>
              <a:rPr lang="en-US" altLang="ko-KR" dirty="0"/>
              <a:t>sub-pixel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5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429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Primal-Dual Approach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C8038-E26F-C3A7-A925-A3DD54404113}"/>
              </a:ext>
            </a:extLst>
          </p:cNvPr>
          <p:cNvSpPr txBox="1"/>
          <p:nvPr/>
        </p:nvSpPr>
        <p:spPr>
          <a:xfrm>
            <a:off x="1187768" y="3845059"/>
            <a:ext cx="13094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dirty="0"/>
              <a:t>General Problem formulation: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88982CB-717C-05DC-346F-C493AD1D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712" y="4953054"/>
            <a:ext cx="19961247" cy="64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274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DIscretisation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CAF9021-D8DC-A93B-C4E6-CC49C916D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3825017"/>
            <a:ext cx="15775441" cy="79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5487017"/>
            <a:ext cx="5070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5" y="7315197"/>
            <a:ext cx="3568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Method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75" y="9143377"/>
            <a:ext cx="43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Evaluation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880868" y="5561378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880868" y="7422919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08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880867" y="9240140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3486010" y="5487017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0273176" y="5561378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21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231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adjustment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FAA1D5-FAB1-24B3-912D-153641CF0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24" y="4259347"/>
            <a:ext cx="14170047" cy="2623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6065C4-E248-F91C-E39A-835D1781F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724" y="7293183"/>
            <a:ext cx="16726262" cy="36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29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 Tracking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29B3FB-1389-E82F-538A-8CA8E48E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4" y="3859539"/>
            <a:ext cx="20579460" cy="75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614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Tracking Strategy and Algorithm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FD4824-E39B-0065-D6F1-BE985AA6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3" y="3856657"/>
            <a:ext cx="19961247" cy="88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5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436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Tracking in Two Stages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FC74EBD-29F4-D2E3-E2C5-824DF44B3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3616509"/>
            <a:ext cx="22391413" cy="86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98B8C-7571-4A20-4D99-19C2989CDABF}"/>
              </a:ext>
            </a:extLst>
          </p:cNvPr>
          <p:cNvSpPr txBox="1"/>
          <p:nvPr/>
        </p:nvSpPr>
        <p:spPr>
          <a:xfrm>
            <a:off x="1187768" y="2366078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97481A-C3B9-94F1-5C3B-21FC57EBE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859" y="4239778"/>
            <a:ext cx="14124870" cy="756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992087" y="3788879"/>
            <a:ext cx="5673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Feature based SLAM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F10A7C-322F-B6B5-8E30-71C3D996B3BA}"/>
              </a:ext>
            </a:extLst>
          </p:cNvPr>
          <p:cNvSpPr txBox="1"/>
          <p:nvPr/>
        </p:nvSpPr>
        <p:spPr>
          <a:xfrm>
            <a:off x="992088" y="5784051"/>
            <a:ext cx="11476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단점</a:t>
            </a:r>
            <a:r>
              <a:rPr lang="en-US" altLang="ko-KR" dirty="0"/>
              <a:t>: feature</a:t>
            </a:r>
            <a:r>
              <a:rPr lang="ko-KR" altLang="en-US" dirty="0"/>
              <a:t>가 없거나 적은 곳에서 위치를 잃어버린다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992087" y="8236184"/>
            <a:ext cx="2091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Computing power</a:t>
            </a:r>
            <a:r>
              <a:rPr lang="ko-KR" altLang="en-US" dirty="0"/>
              <a:t>가 좋아졌기 때문에 </a:t>
            </a:r>
            <a:r>
              <a:rPr lang="en-US" altLang="ko-KR" dirty="0"/>
              <a:t>image</a:t>
            </a:r>
            <a:r>
              <a:rPr lang="ko-KR" altLang="en-US" dirty="0"/>
              <a:t>를 모두 사용하여서 계산해보자 </a:t>
            </a:r>
            <a:r>
              <a:rPr lang="en-US" altLang="ko-KR" dirty="0"/>
              <a:t>=&gt; photogrammetric </a:t>
            </a:r>
            <a:r>
              <a:rPr lang="ko-KR" altLang="en-US" dirty="0"/>
              <a:t>방식 사용</a:t>
            </a:r>
          </a:p>
        </p:txBody>
      </p:sp>
    </p:spTree>
    <p:extLst>
      <p:ext uri="{BB962C8B-B14F-4D97-AF65-F5344CB8AC3E}">
        <p14:creationId xmlns:p14="http://schemas.microsoft.com/office/powerpoint/2010/main" val="18573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992088" y="3971130"/>
            <a:ext cx="22883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DTAM: Dense tracking and mapping in Real-time ( PTAM + keyframe selection</a:t>
            </a:r>
            <a:r>
              <a:rPr lang="ko-KR" altLang="en-US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을 이용</a:t>
            </a:r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F10A7C-322F-B6B5-8E30-71C3D996B3BA}"/>
              </a:ext>
            </a:extLst>
          </p:cNvPr>
          <p:cNvSpPr txBox="1"/>
          <p:nvPr/>
        </p:nvSpPr>
        <p:spPr>
          <a:xfrm>
            <a:off x="992088" y="5784051"/>
            <a:ext cx="2193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DTAM is a system for real- time camera tracking and reconstruction which relies not on feature extraction but dense,</a:t>
            </a:r>
          </a:p>
          <a:p>
            <a:r>
              <a:rPr lang="en-US" altLang="ko-KR" dirty="0"/>
              <a:t>every pixel methods.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992087" y="8948228"/>
            <a:ext cx="1032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Simultaneous frame-rate Tracking and Dense Mapping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CC118-6AC9-75BA-9521-2553920EFD28}"/>
              </a:ext>
            </a:extLst>
          </p:cNvPr>
          <p:cNvSpPr txBox="1"/>
          <p:nvPr/>
        </p:nvSpPr>
        <p:spPr>
          <a:xfrm>
            <a:off x="992087" y="10783332"/>
            <a:ext cx="1743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featureless</a:t>
            </a:r>
            <a:r>
              <a:rPr lang="ko-KR" altLang="en-US" dirty="0"/>
              <a:t>한 곳에서도 잘 작동 </a:t>
            </a:r>
            <a:r>
              <a:rPr lang="en-US" altLang="ko-KR" dirty="0"/>
              <a:t>+ motion blur</a:t>
            </a:r>
            <a:r>
              <a:rPr lang="ko-KR" altLang="en-US" dirty="0"/>
              <a:t>가 있는 곳에서도 잘 작동</a:t>
            </a:r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992087" y="4044317"/>
            <a:ext cx="1021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PTAM: Parallel Tracking and Mapping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F10A7C-322F-B6B5-8E30-71C3D996B3BA}"/>
              </a:ext>
            </a:extLst>
          </p:cNvPr>
          <p:cNvSpPr txBox="1"/>
          <p:nvPr/>
        </p:nvSpPr>
        <p:spPr>
          <a:xfrm>
            <a:off x="1119188" y="5154786"/>
            <a:ext cx="636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Keyframe</a:t>
            </a:r>
            <a:r>
              <a:rPr lang="ko-KR" altLang="en-US" dirty="0"/>
              <a:t>을 이용한 </a:t>
            </a:r>
            <a:r>
              <a:rPr lang="en-US" altLang="ko-KR" dirty="0"/>
              <a:t>visual SLAM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1115386" y="6430847"/>
            <a:ext cx="1370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위치를 추적하는 </a:t>
            </a:r>
            <a:r>
              <a:rPr lang="en-US" altLang="ko-KR" dirty="0"/>
              <a:t>tracking </a:t>
            </a:r>
            <a:r>
              <a:rPr lang="ko-KR" altLang="en-US" dirty="0"/>
              <a:t>부분과 특징 </a:t>
            </a:r>
            <a:r>
              <a:rPr lang="ko-KR" altLang="en-US" dirty="0" err="1"/>
              <a:t>맵을</a:t>
            </a:r>
            <a:r>
              <a:rPr lang="ko-KR" altLang="en-US" dirty="0"/>
              <a:t> 생성하는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mapping </a:t>
            </a:r>
            <a:r>
              <a:rPr lang="ko-KR" altLang="en-US" dirty="0"/>
              <a:t>부분을 서로 분리시켜 별도의 </a:t>
            </a:r>
            <a:r>
              <a:rPr lang="en-US" altLang="ko-KR" dirty="0"/>
              <a:t>thread</a:t>
            </a:r>
            <a:r>
              <a:rPr lang="ko-KR" altLang="en-US" dirty="0"/>
              <a:t>로 </a:t>
            </a:r>
            <a:r>
              <a:rPr lang="en-US" altLang="ko-KR" dirty="0"/>
              <a:t>parallel</a:t>
            </a:r>
            <a:r>
              <a:rPr lang="ko-KR" altLang="en-US" dirty="0"/>
              <a:t>하게 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CC118-6AC9-75BA-9521-2553920EFD28}"/>
              </a:ext>
            </a:extLst>
          </p:cNvPr>
          <p:cNvSpPr txBox="1"/>
          <p:nvPr/>
        </p:nvSpPr>
        <p:spPr>
          <a:xfrm>
            <a:off x="1115386" y="8540378"/>
            <a:ext cx="2268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 </a:t>
            </a:r>
            <a:r>
              <a:rPr lang="en-US" altLang="ko-KR" dirty="0"/>
              <a:t>idea:  </a:t>
            </a:r>
            <a:r>
              <a:rPr lang="ko-KR" altLang="en-US" dirty="0"/>
              <a:t>비교적 연산 로드가 적은 카메라 </a:t>
            </a:r>
            <a:r>
              <a:rPr lang="en-US" altLang="ko-KR" dirty="0"/>
              <a:t>tracking</a:t>
            </a:r>
            <a:r>
              <a:rPr lang="ko-KR" altLang="en-US" dirty="0"/>
              <a:t>은 모든 영상 </a:t>
            </a:r>
            <a:r>
              <a:rPr lang="en-US" altLang="ko-KR" dirty="0"/>
              <a:t>frame</a:t>
            </a:r>
            <a:r>
              <a:rPr lang="ko-KR" altLang="en-US" dirty="0"/>
              <a:t>에 적용하여 실시간성을 추구하고</a:t>
            </a:r>
            <a:r>
              <a:rPr lang="en-US" altLang="ko-KR" dirty="0"/>
              <a:t>, </a:t>
            </a:r>
            <a:r>
              <a:rPr lang="ko-KR" altLang="en-US" dirty="0"/>
              <a:t>맵 갱신은 주요 키프레임에만 적용하되 시간이 오래 걸리더라도 정밀한 알고리즘을 사용 </a:t>
            </a:r>
          </a:p>
        </p:txBody>
      </p:sp>
    </p:spTree>
    <p:extLst>
      <p:ext uri="{BB962C8B-B14F-4D97-AF65-F5344CB8AC3E}">
        <p14:creationId xmlns:p14="http://schemas.microsoft.com/office/powerpoint/2010/main" val="243681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5386" y="4114634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System Overview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F10A7C-322F-B6B5-8E30-71C3D996B3BA}"/>
              </a:ext>
            </a:extLst>
          </p:cNvPr>
          <p:cNvSpPr txBox="1"/>
          <p:nvPr/>
        </p:nvSpPr>
        <p:spPr>
          <a:xfrm>
            <a:off x="1115386" y="6061050"/>
            <a:ext cx="693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Single hand held RGB Camera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1115386" y="8917741"/>
            <a:ext cx="815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Objective: Dense Mapping,</a:t>
            </a:r>
            <a:r>
              <a:rPr lang="ko-KR" altLang="en-US" dirty="0"/>
              <a:t> </a:t>
            </a:r>
            <a:r>
              <a:rPr lang="en-US" altLang="ko-KR" dirty="0"/>
              <a:t>Dense</a:t>
            </a:r>
            <a:r>
              <a:rPr lang="ko-KR" altLang="en-US" dirty="0"/>
              <a:t> </a:t>
            </a:r>
            <a:r>
              <a:rPr lang="en-US" altLang="ko-KR" dirty="0"/>
              <a:t>Tracking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87038C-3706-0783-3740-2617B592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961" y="679659"/>
            <a:ext cx="6298025" cy="43639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8FA65E-4944-F71C-5A40-85ECDBCC2CC4}"/>
              </a:ext>
            </a:extLst>
          </p:cNvPr>
          <p:cNvSpPr txBox="1"/>
          <p:nvPr/>
        </p:nvSpPr>
        <p:spPr>
          <a:xfrm>
            <a:off x="14786961" y="5227571"/>
            <a:ext cx="2425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image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CEABFE-32FD-6840-7B98-CAC97A436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6961" y="6410810"/>
            <a:ext cx="6566967" cy="42979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50E014-E8DD-D416-3E76-10F22636231F}"/>
              </a:ext>
            </a:extLst>
          </p:cNvPr>
          <p:cNvSpPr txBox="1"/>
          <p:nvPr/>
        </p:nvSpPr>
        <p:spPr>
          <a:xfrm>
            <a:off x="14786961" y="11005993"/>
            <a:ext cx="286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dense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10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1115386" y="4114634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System Overview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310E0-86D7-4149-85F3-24EA55B5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00" y="5219335"/>
            <a:ext cx="22391412" cy="61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Dense mapping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480B5D-AFEE-CE8E-D8D5-667BD8EE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8" y="4193158"/>
            <a:ext cx="12013142" cy="7559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1451B-A53F-71A3-01BF-8A218D62DA02}"/>
              </a:ext>
            </a:extLst>
          </p:cNvPr>
          <p:cNvSpPr txBox="1"/>
          <p:nvPr/>
        </p:nvSpPr>
        <p:spPr>
          <a:xfrm>
            <a:off x="12191205" y="9309684"/>
            <a:ext cx="991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Estimate inverse depth map from bundles of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8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Dense mapping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939B7-C464-4B93-4EB1-EBAFCDEC85E6}"/>
              </a:ext>
            </a:extLst>
          </p:cNvPr>
          <p:cNvSpPr txBox="1"/>
          <p:nvPr/>
        </p:nvSpPr>
        <p:spPr>
          <a:xfrm>
            <a:off x="1252810" y="4060139"/>
            <a:ext cx="2011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Cost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5EBC5-9C30-6CB2-EFAB-64AE8343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4991531"/>
            <a:ext cx="19149809" cy="1896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181E8-AEBE-EFF8-6D76-35BE723B4F5A}"/>
              </a:ext>
            </a:extLst>
          </p:cNvPr>
          <p:cNvSpPr txBox="1"/>
          <p:nvPr/>
        </p:nvSpPr>
        <p:spPr>
          <a:xfrm>
            <a:off x="1242472" y="6814467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Photometric error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54ABB0-976A-BAA4-34F7-A5BFDFB98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7" y="8067454"/>
            <a:ext cx="19149809" cy="12897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CFE59C-58EB-F91F-B4D3-4CC61A4D2D02}"/>
              </a:ext>
            </a:extLst>
          </p:cNvPr>
          <p:cNvSpPr txBox="1"/>
          <p:nvPr/>
        </p:nvSpPr>
        <p:spPr>
          <a:xfrm>
            <a:off x="1187768" y="9768449"/>
            <a:ext cx="6193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K: intrinsic matrix</a:t>
            </a:r>
          </a:p>
          <a:p>
            <a:r>
              <a:rPr lang="en-US" altLang="ko-KR" dirty="0" err="1"/>
              <a:t>Tmr</a:t>
            </a:r>
            <a:r>
              <a:rPr lang="en-US" altLang="ko-KR" dirty="0"/>
              <a:t>: transformation from m to r</a:t>
            </a:r>
          </a:p>
          <a:p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4A62D087-CA75-BC00-8018-78A4D7909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091" y="9406940"/>
            <a:ext cx="6193362" cy="24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2e19b7-dcfa-4650-b7e7-32df2e69b2e3" xsi:nil="true"/>
    <lcf76f155ced4ddcb4097134ff3c332f xmlns="5afa3191-9b64-4234-a061-67093d974c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9ACB6D265D1439CDA10ADE6D4DEF1" ma:contentTypeVersion="15" ma:contentTypeDescription="Create a new document." ma:contentTypeScope="" ma:versionID="d268694815866b0df7ccc0fc2527b63d">
  <xsd:schema xmlns:xsd="http://www.w3.org/2001/XMLSchema" xmlns:xs="http://www.w3.org/2001/XMLSchema" xmlns:p="http://schemas.microsoft.com/office/2006/metadata/properties" xmlns:ns2="5afa3191-9b64-4234-a061-67093d974c43" xmlns:ns3="fd2e19b7-dcfa-4650-b7e7-32df2e69b2e3" targetNamespace="http://schemas.microsoft.com/office/2006/metadata/properties" ma:root="true" ma:fieldsID="ea2f1d0862e52d1cc17d7322567e87e1" ns2:_="" ns3:_="">
    <xsd:import namespace="5afa3191-9b64-4234-a061-67093d974c43"/>
    <xsd:import namespace="fd2e19b7-dcfa-4650-b7e7-32df2e69b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a3191-9b64-4234-a061-67093d974c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ee9273b-7eaf-47b6-b31d-121af35afd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e19b7-dcfa-4650-b7e7-32df2e69b2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6bf64a3-fec6-456a-b6ab-b2c1febf1781}" ma:internalName="TaxCatchAll" ma:showField="CatchAllData" ma:web="fd2e19b7-dcfa-4650-b7e7-32df2e69b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E4CB6-31D8-4139-AB38-2CF3862F7A82}">
  <ds:schemaRefs>
    <ds:schemaRef ds:uri="http://purl.org/dc/dcmitype/"/>
    <ds:schemaRef ds:uri="http://purl.org/dc/terms/"/>
    <ds:schemaRef ds:uri="5afa3191-9b64-4234-a061-67093d974c4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d2e19b7-dcfa-4650-b7e7-32df2e69b2e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7F1040-CC2F-4C2E-9A33-FEE2CD95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a3191-9b64-4234-a061-67093d974c43"/>
    <ds:schemaRef ds:uri="fd2e19b7-dcfa-4650-b7e7-32df2e69b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EDD687-B361-415F-B486-92DC5C7CAD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511</Words>
  <Application>Microsoft Office PowerPoint</Application>
  <PresentationFormat>사용자 지정</PresentationFormat>
  <Paragraphs>121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Geomanist Light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탁승준 (전기전자공학과)</cp:lastModifiedBy>
  <cp:revision>58</cp:revision>
  <dcterms:created xsi:type="dcterms:W3CDTF">2017-02-16T07:20:56Z</dcterms:created>
  <dcterms:modified xsi:type="dcterms:W3CDTF">2022-08-04T00:21:49Z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0x010100D0F9ACB6D265D1439CDA10ADE6D4DEF1</vt:lpwstr>
  </property>
  <property fmtid="{D5CDD505-2E9C-101B-9397-08002B2CF9AE}" pid="3" name="MediaServiceImageTags">
    <vt:lpwstr/>
  </property>
</Properties>
</file>