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342" r:id="rId3"/>
    <p:sldId id="360" r:id="rId4"/>
    <p:sldId id="343" r:id="rId5"/>
    <p:sldId id="361" r:id="rId6"/>
    <p:sldId id="362" r:id="rId7"/>
    <p:sldId id="364" r:id="rId8"/>
    <p:sldId id="365" r:id="rId9"/>
    <p:sldId id="363" r:id="rId10"/>
    <p:sldId id="366" r:id="rId11"/>
    <p:sldId id="368" r:id="rId12"/>
    <p:sldId id="367" r:id="rId13"/>
    <p:sldId id="359" r:id="rId14"/>
    <p:sldId id="311" r:id="rId15"/>
  </p:sldIdLst>
  <p:sldSz cx="9144000" cy="6858000" type="screen4x3"/>
  <p:notesSz cx="6805613" cy="9939338"/>
  <p:embeddedFontLst>
    <p:embeddedFont>
      <p:font typeface="Cambria Math" panose="02040503050406030204" pitchFamily="18" charset="0"/>
      <p:regular r:id="rId18"/>
    </p:embeddedFont>
    <p:embeddedFont>
      <p:font typeface="나눔고딕" pitchFamily="2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경수" initials="강경" lastIdx="1" clrIdx="0">
    <p:extLst>
      <p:ext uri="{19B8F6BF-5375-455C-9EA6-DF929625EA0E}">
        <p15:presenceInfo xmlns:p15="http://schemas.microsoft.com/office/powerpoint/2012/main" userId="c46516ceea7bb4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4" autoAdjust="0"/>
    <p:restoredTop sz="94788" autoAdjust="0"/>
  </p:normalViewPr>
  <p:slideViewPr>
    <p:cSldViewPr snapToGrid="0">
      <p:cViewPr varScale="1">
        <p:scale>
          <a:sx n="105" d="100"/>
          <a:sy n="105" d="100"/>
        </p:scale>
        <p:origin x="2160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9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1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81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25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8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7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2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8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83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32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altLang="ko-KR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3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2022-08-03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0715" y="2575267"/>
            <a:ext cx="8058095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LSD - SLAM</a:t>
            </a:r>
            <a:endParaRPr lang="ko-KR" altLang="en-US" sz="48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2022.08.04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강경수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428273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1" y="460950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0" y="49570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LSD-slam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562964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se(3) &amp; sim(3)   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94F524-0CDB-D2AD-F181-0256DDA9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562" y="4448599"/>
            <a:ext cx="5153744" cy="5620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6DB018-A610-BE6D-66A8-549FC6009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537" y="1913783"/>
            <a:ext cx="4172532" cy="647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C9D8C5-D2D7-8F34-DABE-D8B931988CA9}"/>
                  </a:ext>
                </a:extLst>
              </p:cNvPr>
              <p:cNvSpPr txBox="1"/>
              <p:nvPr/>
            </p:nvSpPr>
            <p:spPr>
              <a:xfrm>
                <a:off x="1996562" y="3007215"/>
                <a:ext cx="5165006" cy="59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=[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,  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(3)</m:t>
                      </m:r>
                    </m:oMath>
                  </m:oMathPara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C9D8C5-D2D7-8F34-DABE-D8B931988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562" y="3007215"/>
                <a:ext cx="5165006" cy="599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6650A0E-3842-5548-40E0-ADD1D35B8C0A}"/>
              </a:ext>
            </a:extLst>
          </p:cNvPr>
          <p:cNvSpPr txBox="1"/>
          <p:nvPr/>
        </p:nvSpPr>
        <p:spPr>
          <a:xfrm>
            <a:off x="2840645" y="2454516"/>
            <a:ext cx="406195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body transform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085791-D42B-EB49-6137-82B6EEEB07DE}"/>
              </a:ext>
            </a:extLst>
          </p:cNvPr>
          <p:cNvSpPr txBox="1"/>
          <p:nvPr/>
        </p:nvSpPr>
        <p:spPr>
          <a:xfrm>
            <a:off x="2840644" y="4849869"/>
            <a:ext cx="406195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body transform + scale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76BE98-CD60-38C1-E6D2-CD27529976E4}"/>
                  </a:ext>
                </a:extLst>
              </p:cNvPr>
              <p:cNvSpPr txBox="1"/>
              <p:nvPr/>
            </p:nvSpPr>
            <p:spPr>
              <a:xfrm>
                <a:off x="1996562" y="5449848"/>
                <a:ext cx="5165006" cy="59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=[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,  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𝑠𝑖𝑚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(3)</m:t>
                      </m:r>
                    </m:oMath>
                  </m:oMathPara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76BE98-CD60-38C1-E6D2-CD275299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562" y="5449848"/>
                <a:ext cx="5165006" cy="5999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8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LSD-slam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562964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Loop closing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653959-E670-F681-850E-BC8A39DA5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43" y="1948392"/>
            <a:ext cx="6401693" cy="5715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264116-4C4F-7D0E-3BE4-737D3468678B}"/>
              </a:ext>
            </a:extLst>
          </p:cNvPr>
          <p:cNvSpPr txBox="1"/>
          <p:nvPr/>
        </p:nvSpPr>
        <p:spPr>
          <a:xfrm>
            <a:off x="1049143" y="2537548"/>
            <a:ext cx="238401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8590A2-4D51-BD71-8EF5-F5F87F75D2A4}"/>
              </a:ext>
            </a:extLst>
          </p:cNvPr>
          <p:cNvSpPr txBox="1"/>
          <p:nvPr/>
        </p:nvSpPr>
        <p:spPr>
          <a:xfrm>
            <a:off x="1049143" y="2555124"/>
            <a:ext cx="445955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similar of KF candidates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Direct method is hard to loop closing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non-convexity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1B32B2B-1E90-5EF1-A565-600557D91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78" y="2962747"/>
            <a:ext cx="2765938" cy="122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A74973-67E0-5F7D-94E6-6B948AF3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88" y="4662838"/>
            <a:ext cx="5869146" cy="571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42B933-53BA-0F6E-DAE5-2A95A223F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124" y="5495306"/>
            <a:ext cx="4519653" cy="856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D3D743-9E70-A492-534C-5CB8CEE0A222}"/>
              </a:ext>
            </a:extLst>
          </p:cNvPr>
          <p:cNvSpPr txBox="1"/>
          <p:nvPr/>
        </p:nvSpPr>
        <p:spPr>
          <a:xfrm>
            <a:off x="6853409" y="5181826"/>
            <a:ext cx="2030914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45E4FD-1D2D-76F9-FA59-5E793534874C}"/>
              </a:ext>
            </a:extLst>
          </p:cNvPr>
          <p:cNvSpPr txBox="1"/>
          <p:nvPr/>
        </p:nvSpPr>
        <p:spPr>
          <a:xfrm>
            <a:off x="364803" y="5250065"/>
            <a:ext cx="1531589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slambook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3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LSD-slam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562964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map optimization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64116-4C4F-7D0E-3BE4-737D3468678B}"/>
              </a:ext>
            </a:extLst>
          </p:cNvPr>
          <p:cNvSpPr txBox="1"/>
          <p:nvPr/>
        </p:nvSpPr>
        <p:spPr>
          <a:xfrm>
            <a:off x="1049143" y="2537548"/>
            <a:ext cx="238401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54DF28-A19C-9E07-7D2C-39FFAA942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903" y="2771683"/>
            <a:ext cx="6439799" cy="6573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4CA0B3-0F64-E1B2-EA74-5A6E4A4FBA77}"/>
              </a:ext>
            </a:extLst>
          </p:cNvPr>
          <p:cNvSpPr txBox="1"/>
          <p:nvPr/>
        </p:nvSpPr>
        <p:spPr>
          <a:xfrm>
            <a:off x="2662225" y="4429777"/>
            <a:ext cx="406195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optimization sim(3)</a:t>
            </a:r>
          </a:p>
        </p:txBody>
      </p:sp>
    </p:spTree>
    <p:extLst>
      <p:ext uri="{BB962C8B-B14F-4D97-AF65-F5344CB8AC3E}">
        <p14:creationId xmlns:p14="http://schemas.microsoft.com/office/powerpoint/2010/main" val="203455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LSD-slam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Experiment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CD41DA-6A97-23F3-C4D9-605C6AC24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298" y="1426701"/>
            <a:ext cx="5135505" cy="25383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91D20A-C2A7-BD2F-2803-356184187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46" y="3921534"/>
            <a:ext cx="4619065" cy="25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03307" y="3138537"/>
            <a:ext cx="773738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A.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43929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opic –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feature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direct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Feature base Methods 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DFB56-44C3-B2CC-6718-09C118208C32}"/>
              </a:ext>
            </a:extLst>
          </p:cNvPr>
          <p:cNvSpPr txBox="1"/>
          <p:nvPr/>
        </p:nvSpPr>
        <p:spPr>
          <a:xfrm>
            <a:off x="364803" y="1862045"/>
            <a:ext cx="4090772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Extract feature 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computed position and mapping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using feature only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F7EFC3-D432-D726-60F5-1848C94D03A2}"/>
              </a:ext>
            </a:extLst>
          </p:cNvPr>
          <p:cNvCxnSpPr/>
          <p:nvPr/>
        </p:nvCxnSpPr>
        <p:spPr>
          <a:xfrm>
            <a:off x="4222066" y="2573041"/>
            <a:ext cx="8363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AF127C-F2B5-3894-271C-4C70641C475F}"/>
              </a:ext>
            </a:extLst>
          </p:cNvPr>
          <p:cNvSpPr txBox="1"/>
          <p:nvPr/>
        </p:nvSpPr>
        <p:spPr>
          <a:xfrm>
            <a:off x="5163016" y="1907996"/>
            <a:ext cx="3149822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only feature can lose structural (edge) information in scene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59275-AB05-C58D-FF65-F9FD1ABF6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03" y="3593222"/>
            <a:ext cx="3114475" cy="25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8BB05F-C1AE-7F4A-5458-6BBC4413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19" y="3754524"/>
            <a:ext cx="3029747" cy="2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B6B9AC-2507-4B41-E52A-C6EA1859F057}"/>
              </a:ext>
            </a:extLst>
          </p:cNvPr>
          <p:cNvSpPr txBox="1"/>
          <p:nvPr/>
        </p:nvSpPr>
        <p:spPr>
          <a:xfrm>
            <a:off x="1012098" y="6147530"/>
            <a:ext cx="3390188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 feature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B36B02-391C-EE19-8386-30CD3B5389FE}"/>
              </a:ext>
            </a:extLst>
          </p:cNvPr>
          <p:cNvSpPr txBox="1"/>
          <p:nvPr/>
        </p:nvSpPr>
        <p:spPr>
          <a:xfrm>
            <a:off x="5567018" y="6000382"/>
            <a:ext cx="2540844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Harris corner</a:t>
            </a:r>
          </a:p>
        </p:txBody>
      </p:sp>
    </p:spTree>
    <p:extLst>
      <p:ext uri="{BB962C8B-B14F-4D97-AF65-F5344CB8AC3E}">
        <p14:creationId xmlns:p14="http://schemas.microsoft.com/office/powerpoint/2010/main" val="90248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opic –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feature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direct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direct method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DFB56-44C3-B2CC-6718-09C118208C32}"/>
              </a:ext>
            </a:extLst>
          </p:cNvPr>
          <p:cNvSpPr txBox="1"/>
          <p:nvPr/>
        </p:nvSpPr>
        <p:spPr>
          <a:xfrm>
            <a:off x="523011" y="2017326"/>
            <a:ext cx="3759057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position and mapping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all information in the 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B36B02-391C-EE19-8386-30CD3B5389FE}"/>
              </a:ext>
            </a:extLst>
          </p:cNvPr>
          <p:cNvSpPr txBox="1"/>
          <p:nvPr/>
        </p:nvSpPr>
        <p:spPr>
          <a:xfrm>
            <a:off x="5072204" y="5870531"/>
            <a:ext cx="3024030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panorama, Assume that the illuminance does not change while the camera is moving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2C6BEA-29C1-2EAF-D776-53B43FC5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09" y="3916150"/>
            <a:ext cx="4116891" cy="239399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6155FE4-558D-7B72-2AC7-55E847D25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084" y="3625727"/>
            <a:ext cx="3504271" cy="220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EC5B8A-EE4D-39C3-6E3B-A73E285839EE}"/>
              </a:ext>
            </a:extLst>
          </p:cNvPr>
          <p:cNvCxnSpPr/>
          <p:nvPr/>
        </p:nvCxnSpPr>
        <p:spPr>
          <a:xfrm>
            <a:off x="4222066" y="2561889"/>
            <a:ext cx="8363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EA7971-DE24-C179-3724-8D7B1AF9D0FF}"/>
              </a:ext>
            </a:extLst>
          </p:cNvPr>
          <p:cNvSpPr txBox="1"/>
          <p:nvPr/>
        </p:nvSpPr>
        <p:spPr>
          <a:xfrm>
            <a:off x="5230801" y="2011939"/>
            <a:ext cx="363078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structural(edge)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need parallel compute(GPU)</a:t>
            </a:r>
          </a:p>
        </p:txBody>
      </p:sp>
    </p:spTree>
    <p:extLst>
      <p:ext uri="{BB962C8B-B14F-4D97-AF65-F5344CB8AC3E}">
        <p14:creationId xmlns:p14="http://schemas.microsoft.com/office/powerpoint/2010/main" val="123700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Motivat</a:t>
            </a:r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ion &amp; contribute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LSD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DFB56-44C3-B2CC-6718-09C118208C32}"/>
              </a:ext>
            </a:extLst>
          </p:cNvPr>
          <p:cNvSpPr txBox="1"/>
          <p:nvPr/>
        </p:nvSpPr>
        <p:spPr>
          <a:xfrm>
            <a:off x="796819" y="3319787"/>
            <a:ext cx="7352866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 Direct monocular slam framework by semi-dense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estimate similarity transform sim(3) between two keyframe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(2). Estimated depth into tracking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probabilistically consistent incorporation of depth uncertainty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18ADB-1185-22E7-B589-AA010DF5275F}"/>
              </a:ext>
            </a:extLst>
          </p:cNvPr>
          <p:cNvSpPr txBox="1"/>
          <p:nvPr/>
        </p:nvSpPr>
        <p:spPr>
          <a:xfrm>
            <a:off x="1185310" y="1681483"/>
            <a:ext cx="6964375" cy="117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 slam using Semi – Dense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real-time on CPU</a:t>
            </a:r>
          </a:p>
        </p:txBody>
      </p:sp>
    </p:spTree>
    <p:extLst>
      <p:ext uri="{BB962C8B-B14F-4D97-AF65-F5344CB8AC3E}">
        <p14:creationId xmlns:p14="http://schemas.microsoft.com/office/powerpoint/2010/main" val="343339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LSD-slam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7770374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overview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94431C-B2D7-36A9-D1A8-955B26BBA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45" y="1916607"/>
            <a:ext cx="7459116" cy="34485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C58E1B3-5A34-C30C-9C29-FABFA8FF1B72}"/>
              </a:ext>
            </a:extLst>
          </p:cNvPr>
          <p:cNvSpPr/>
          <p:nvPr/>
        </p:nvSpPr>
        <p:spPr>
          <a:xfrm>
            <a:off x="5952848" y="3423426"/>
            <a:ext cx="2352907" cy="15165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325DC4-4859-4003-9648-C503DCE786ED}"/>
              </a:ext>
            </a:extLst>
          </p:cNvPr>
          <p:cNvSpPr/>
          <p:nvPr/>
        </p:nvSpPr>
        <p:spPr>
          <a:xfrm>
            <a:off x="921835" y="3107474"/>
            <a:ext cx="2352907" cy="182136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7A358-D556-4DCD-B40D-CD456DFD0D23}"/>
              </a:ext>
            </a:extLst>
          </p:cNvPr>
          <p:cNvSpPr txBox="1"/>
          <p:nvPr/>
        </p:nvSpPr>
        <p:spPr>
          <a:xfrm>
            <a:off x="414871" y="5783590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pose se(3)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9B2B63-9F44-B7EF-1540-116383725F4B}"/>
              </a:ext>
            </a:extLst>
          </p:cNvPr>
          <p:cNvCxnSpPr/>
          <p:nvPr/>
        </p:nvCxnSpPr>
        <p:spPr>
          <a:xfrm flipV="1">
            <a:off x="1616927" y="4939992"/>
            <a:ext cx="0" cy="84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591B5A-8CB3-239E-36ED-4ACA94F36A2E}"/>
              </a:ext>
            </a:extLst>
          </p:cNvPr>
          <p:cNvSpPr txBox="1"/>
          <p:nvPr/>
        </p:nvSpPr>
        <p:spPr>
          <a:xfrm>
            <a:off x="6678140" y="5821992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pose sim(3) 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734CEC2-8C0C-192F-AB24-F39DC6361F4B}"/>
              </a:ext>
            </a:extLst>
          </p:cNvPr>
          <p:cNvCxnSpPr/>
          <p:nvPr/>
        </p:nvCxnSpPr>
        <p:spPr>
          <a:xfrm flipV="1">
            <a:off x="7880196" y="4959193"/>
            <a:ext cx="0" cy="84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111D07-DF79-96D5-00C9-7C2AE00C89B4}"/>
              </a:ext>
            </a:extLst>
          </p:cNvPr>
          <p:cNvSpPr txBox="1"/>
          <p:nvPr/>
        </p:nvSpPr>
        <p:spPr>
          <a:xfrm>
            <a:off x="3047934" y="5787793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current KF depth 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2385C-A959-2A26-956C-DFA42124036E}"/>
              </a:ext>
            </a:extLst>
          </p:cNvPr>
          <p:cNvCxnSpPr>
            <a:cxnSpLocks/>
          </p:cNvCxnSpPr>
          <p:nvPr/>
        </p:nvCxnSpPr>
        <p:spPr>
          <a:xfrm flipV="1">
            <a:off x="4249990" y="4726172"/>
            <a:ext cx="0" cy="10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LSD-slam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220621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tracking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868FFB-6E06-071F-AEF6-C8F77C50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616" y="2216195"/>
            <a:ext cx="1819529" cy="1247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17703C-B501-07E2-E612-54A8C0F03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037" y="735764"/>
            <a:ext cx="1848108" cy="12670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117D83-95B3-5662-CC9A-86EE12E0E669}"/>
              </a:ext>
            </a:extLst>
          </p:cNvPr>
          <p:cNvSpPr txBox="1"/>
          <p:nvPr/>
        </p:nvSpPr>
        <p:spPr>
          <a:xfrm>
            <a:off x="3406035" y="1931895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frame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C6B6CB-8FAE-7007-C767-D6D519ACF547}"/>
              </a:ext>
            </a:extLst>
          </p:cNvPr>
          <p:cNvSpPr txBox="1"/>
          <p:nvPr/>
        </p:nvSpPr>
        <p:spPr>
          <a:xfrm>
            <a:off x="3420324" y="3389218"/>
            <a:ext cx="2404111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frame depth</a:t>
            </a:r>
            <a:b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frame, random depth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4998E2-F82C-5309-5FDE-8C6CE4DDE499}"/>
              </a:ext>
            </a:extLst>
          </p:cNvPr>
          <p:cNvSpPr txBox="1"/>
          <p:nvPr/>
        </p:nvSpPr>
        <p:spPr>
          <a:xfrm>
            <a:off x="6460013" y="1931895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frame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6CC9A1-95EB-68A1-D095-FB92C42525E3}"/>
              </a:ext>
            </a:extLst>
          </p:cNvPr>
          <p:cNvSpPr txBox="1"/>
          <p:nvPr/>
        </p:nvSpPr>
        <p:spPr>
          <a:xfrm>
            <a:off x="6503547" y="3397134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depth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7707F1-F0B8-CBE3-95E0-5BE6EFECCB1C}"/>
              </a:ext>
            </a:extLst>
          </p:cNvPr>
          <p:cNvCxnSpPr>
            <a:cxnSpLocks/>
          </p:cNvCxnSpPr>
          <p:nvPr/>
        </p:nvCxnSpPr>
        <p:spPr>
          <a:xfrm flipV="1">
            <a:off x="5722576" y="2216195"/>
            <a:ext cx="870213" cy="3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C32443-6373-3A03-0783-1C82087AB467}"/>
              </a:ext>
            </a:extLst>
          </p:cNvPr>
          <p:cNvSpPr/>
          <p:nvPr/>
        </p:nvSpPr>
        <p:spPr>
          <a:xfrm>
            <a:off x="6783220" y="2273588"/>
            <a:ext cx="1757699" cy="11905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9B05EA4-53BF-1A76-0356-BD6536991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220" y="786099"/>
            <a:ext cx="1781424" cy="120984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9A4803C-C23A-FE74-4051-CD5061236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11" y="4225917"/>
            <a:ext cx="3772426" cy="16575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A055CF3-3E2B-DADF-B7C9-8AAB5998FCC8}"/>
              </a:ext>
            </a:extLst>
          </p:cNvPr>
          <p:cNvSpPr txBox="1"/>
          <p:nvPr/>
        </p:nvSpPr>
        <p:spPr>
          <a:xfrm>
            <a:off x="5433084" y="2291327"/>
            <a:ext cx="1449195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se(3)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B497F89-B841-6DEF-9086-D161696F449F}"/>
              </a:ext>
            </a:extLst>
          </p:cNvPr>
          <p:cNvCxnSpPr>
            <a:cxnSpLocks/>
          </p:cNvCxnSpPr>
          <p:nvPr/>
        </p:nvCxnSpPr>
        <p:spPr>
          <a:xfrm>
            <a:off x="2196790" y="5936438"/>
            <a:ext cx="3525786" cy="373703"/>
          </a:xfrm>
          <a:prstGeom prst="bentConnector3">
            <a:avLst>
              <a:gd name="adj1" fmla="val 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800EDB-5FFE-9C78-35B6-F02465D96F11}"/>
              </a:ext>
            </a:extLst>
          </p:cNvPr>
          <p:cNvSpPr txBox="1"/>
          <p:nvPr/>
        </p:nvSpPr>
        <p:spPr>
          <a:xfrm>
            <a:off x="5838865" y="6142082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variance 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3D01FD-7E51-2F76-649D-7D3BA152EB8C}"/>
              </a:ext>
            </a:extLst>
          </p:cNvPr>
          <p:cNvCxnSpPr/>
          <p:nvPr/>
        </p:nvCxnSpPr>
        <p:spPr>
          <a:xfrm>
            <a:off x="4622379" y="5642517"/>
            <a:ext cx="110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BEA687F-0719-4A7E-E0C2-A80741B1F03A}"/>
              </a:ext>
            </a:extLst>
          </p:cNvPr>
          <p:cNvSpPr txBox="1"/>
          <p:nvPr/>
        </p:nvSpPr>
        <p:spPr>
          <a:xfrm>
            <a:off x="5838865" y="5493014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variance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DB5826-31A4-F7C9-0CAD-BE7F9AA99A9F}"/>
              </a:ext>
            </a:extLst>
          </p:cNvPr>
          <p:cNvCxnSpPr/>
          <p:nvPr/>
        </p:nvCxnSpPr>
        <p:spPr>
          <a:xfrm>
            <a:off x="4622379" y="5136996"/>
            <a:ext cx="110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8BCAA05-C642-B81B-EAB9-2FD715773B85}"/>
              </a:ext>
            </a:extLst>
          </p:cNvPr>
          <p:cNvSpPr txBox="1"/>
          <p:nvPr/>
        </p:nvSpPr>
        <p:spPr>
          <a:xfrm>
            <a:off x="5838865" y="4976091"/>
            <a:ext cx="2404111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residual</a:t>
            </a:r>
          </a:p>
        </p:txBody>
      </p:sp>
    </p:spTree>
    <p:extLst>
      <p:ext uri="{BB962C8B-B14F-4D97-AF65-F5344CB8AC3E}">
        <p14:creationId xmlns:p14="http://schemas.microsoft.com/office/powerpoint/2010/main" val="105859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LSD-slam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220621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tracking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769060B-FF83-A59E-6991-7C127093E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71" y="5584559"/>
            <a:ext cx="3991532" cy="724001"/>
          </a:xfrm>
          <a:prstGeom prst="rect">
            <a:avLst/>
          </a:prstGeom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80D3DC8-B8A9-8E58-4513-ABEA214F69B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637382" y="3317235"/>
            <a:ext cx="0" cy="145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05B8DE2-00C9-1CF8-1EE0-344BC5EEC851}"/>
              </a:ext>
            </a:extLst>
          </p:cNvPr>
          <p:cNvCxnSpPr>
            <a:cxnSpLocks/>
          </p:cNvCxnSpPr>
          <p:nvPr/>
        </p:nvCxnSpPr>
        <p:spPr>
          <a:xfrm>
            <a:off x="2062976" y="4772722"/>
            <a:ext cx="0" cy="92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07F0601-BB72-BD4A-40A8-E626D58B7D92}"/>
              </a:ext>
            </a:extLst>
          </p:cNvPr>
          <p:cNvCxnSpPr>
            <a:cxnSpLocks/>
          </p:cNvCxnSpPr>
          <p:nvPr/>
        </p:nvCxnSpPr>
        <p:spPr>
          <a:xfrm flipH="1">
            <a:off x="1637382" y="4772722"/>
            <a:ext cx="425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0AD03D5-20DF-3904-488C-45B266CECE80}"/>
              </a:ext>
            </a:extLst>
          </p:cNvPr>
          <p:cNvGrpSpPr/>
          <p:nvPr/>
        </p:nvGrpSpPr>
        <p:grpSpPr>
          <a:xfrm>
            <a:off x="994301" y="1218052"/>
            <a:ext cx="7467633" cy="2754295"/>
            <a:chOff x="960847" y="2729534"/>
            <a:chExt cx="7467633" cy="275429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641C635-AE1A-123F-360E-FABFF7CE2D70}"/>
                </a:ext>
              </a:extLst>
            </p:cNvPr>
            <p:cNvGrpSpPr/>
            <p:nvPr/>
          </p:nvGrpSpPr>
          <p:grpSpPr>
            <a:xfrm>
              <a:off x="960847" y="2729534"/>
              <a:ext cx="7467633" cy="2754295"/>
              <a:chOff x="203311" y="1681483"/>
              <a:chExt cx="7467633" cy="2754295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AE6C9901-63BA-5E4C-7D5B-BBBA5F55B98A}"/>
                  </a:ext>
                </a:extLst>
              </p:cNvPr>
              <p:cNvGrpSpPr/>
              <p:nvPr/>
            </p:nvGrpSpPr>
            <p:grpSpPr>
              <a:xfrm>
                <a:off x="2266112" y="1681483"/>
                <a:ext cx="5404832" cy="2754295"/>
                <a:chOff x="2132297" y="1681483"/>
                <a:chExt cx="5404832" cy="2754295"/>
              </a:xfrm>
            </p:grpSpPr>
            <p:pic>
              <p:nvPicPr>
                <p:cNvPr id="3076" name="Picture 4">
                  <a:extLst>
                    <a:ext uri="{FF2B5EF4-FFF2-40B4-BE49-F238E27FC236}">
                      <a16:creationId xmlns:a16="http://schemas.microsoft.com/office/drawing/2014/main" id="{06299131-FF66-420F-21D6-D30DF15001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36981" y="1681483"/>
                  <a:ext cx="4595464" cy="25878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CEFDF36-C15C-7C3D-EFC8-D7C529EB37E0}"/>
                    </a:ext>
                  </a:extLst>
                </p:cNvPr>
                <p:cNvSpPr txBox="1"/>
                <p:nvPr/>
              </p:nvSpPr>
              <p:spPr>
                <a:xfrm>
                  <a:off x="5133018" y="4099660"/>
                  <a:ext cx="2404111" cy="336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Current frame 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BF6D2C7-29DF-F1EB-F73E-F1A0DF964125}"/>
                    </a:ext>
                  </a:extLst>
                </p:cNvPr>
                <p:cNvSpPr txBox="1"/>
                <p:nvPr/>
              </p:nvSpPr>
              <p:spPr>
                <a:xfrm>
                  <a:off x="2132297" y="4099660"/>
                  <a:ext cx="2404111" cy="336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Previous frame</a:t>
                  </a:r>
                </a:p>
              </p:txBody>
            </p:sp>
          </p:grp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772B96D2-EB0F-4865-CC91-DA5BD966FB28}"/>
                  </a:ext>
                </a:extLst>
              </p:cNvPr>
              <p:cNvCxnSpPr/>
              <p:nvPr/>
            </p:nvCxnSpPr>
            <p:spPr>
              <a:xfrm flipH="1">
                <a:off x="1416205" y="3055434"/>
                <a:ext cx="2118732" cy="3735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0C3CC17A-298E-90AD-EE74-23EE22C9F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6205" y="3242217"/>
                <a:ext cx="4828478" cy="1867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06E0C5-C063-A9E0-B965-4707C886A956}"/>
                  </a:ext>
                </a:extLst>
              </p:cNvPr>
              <p:cNvSpPr txBox="1"/>
              <p:nvPr/>
            </p:nvSpPr>
            <p:spPr>
              <a:xfrm>
                <a:off x="203311" y="3167549"/>
                <a:ext cx="1286162" cy="61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Intensity level uncertainty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75C9B52-EE97-8B8A-8BA6-230A6A4162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58184" y="2958244"/>
                    <a:ext cx="12861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75C9B52-EE97-8B8A-8BA6-230A6A4162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8184" y="2958244"/>
                    <a:ext cx="128616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9A313C9-D64B-0D8C-7B90-A541069E8D28}"/>
                      </a:ext>
                    </a:extLst>
                  </p:cNvPr>
                  <p:cNvSpPr txBox="1"/>
                  <p:nvPr/>
                </p:nvSpPr>
                <p:spPr>
                  <a:xfrm>
                    <a:off x="1633759" y="3319002"/>
                    <a:ext cx="12861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9A313C9-D64B-0D8C-7B90-A541069E8D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3759" y="3319002"/>
                    <a:ext cx="128616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C2380CD-7E97-A446-F80E-1F89EFB46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59322" y="2060224"/>
                    <a:ext cx="12861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C2380CD-7E97-A446-F80E-1F89EFB46D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9322" y="2060224"/>
                    <a:ext cx="128616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21AFB67-6E87-33FF-801E-11D3E0FFE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6858" y="3012573"/>
              <a:ext cx="1393765" cy="1053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21A79493-3117-BCB7-4985-9FA350FDCE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49453" y="1781458"/>
            <a:ext cx="2456362" cy="467705"/>
          </a:xfrm>
          <a:prstGeom prst="bentConnector3">
            <a:avLst>
              <a:gd name="adj1" fmla="val 704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DF732A4-EE5C-F521-0D74-53221F753522}"/>
              </a:ext>
            </a:extLst>
          </p:cNvPr>
          <p:cNvSpPr txBox="1"/>
          <p:nvPr/>
        </p:nvSpPr>
        <p:spPr>
          <a:xfrm>
            <a:off x="976237" y="2050492"/>
            <a:ext cx="1286162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uncertainty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D4E752B-EC93-7A81-3E34-8C46862D36FB}"/>
              </a:ext>
            </a:extLst>
          </p:cNvPr>
          <p:cNvCxnSpPr>
            <a:cxnSpLocks/>
          </p:cNvCxnSpPr>
          <p:nvPr/>
        </p:nvCxnSpPr>
        <p:spPr>
          <a:xfrm>
            <a:off x="2572037" y="2249163"/>
            <a:ext cx="0" cy="21444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981E0F4-4E6A-A9E1-5EB4-5EF06D3A3CD3}"/>
              </a:ext>
            </a:extLst>
          </p:cNvPr>
          <p:cNvCxnSpPr>
            <a:cxnSpLocks/>
          </p:cNvCxnSpPr>
          <p:nvPr/>
        </p:nvCxnSpPr>
        <p:spPr>
          <a:xfrm flipH="1">
            <a:off x="4177990" y="4414782"/>
            <a:ext cx="14869" cy="117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F5BB4B3-FE2B-E132-EAB8-38110F15DE8A}"/>
              </a:ext>
            </a:extLst>
          </p:cNvPr>
          <p:cNvCxnSpPr>
            <a:cxnSpLocks/>
          </p:cNvCxnSpPr>
          <p:nvPr/>
        </p:nvCxnSpPr>
        <p:spPr>
          <a:xfrm flipH="1" flipV="1">
            <a:off x="2572037" y="4393580"/>
            <a:ext cx="1620822" cy="223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CFA53AC-2DF2-E5AC-4A3D-1354D5210D5C}"/>
              </a:ext>
            </a:extLst>
          </p:cNvPr>
          <p:cNvSpPr txBox="1"/>
          <p:nvPr/>
        </p:nvSpPr>
        <p:spPr>
          <a:xfrm>
            <a:off x="4893393" y="5639948"/>
            <a:ext cx="3991532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rotation no effect residual noise</a:t>
            </a:r>
          </a:p>
        </p:txBody>
      </p:sp>
    </p:spTree>
    <p:extLst>
      <p:ext uri="{BB962C8B-B14F-4D97-AF65-F5344CB8AC3E}">
        <p14:creationId xmlns:p14="http://schemas.microsoft.com/office/powerpoint/2010/main" val="342752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LSD-slam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562964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Depth map estimation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6576BB8F-BCF9-58D5-2C8C-79D7E9143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35" y="3010724"/>
            <a:ext cx="4135568" cy="2638333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E1901AE0-5A51-F0B8-47A2-270581276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980" y="2864939"/>
            <a:ext cx="4735743" cy="2844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DAD9C3-7DC3-1500-6F68-A14BFB40612B}"/>
              </a:ext>
            </a:extLst>
          </p:cNvPr>
          <p:cNvSpPr txBox="1"/>
          <p:nvPr/>
        </p:nvSpPr>
        <p:spPr>
          <a:xfrm>
            <a:off x="1985300" y="1984850"/>
            <a:ext cx="5165006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KF &amp; depth estimation current KF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FD84F1-5657-1073-F563-15E196BAD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932" y="1802799"/>
            <a:ext cx="1617676" cy="32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5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3" y="547859"/>
            <a:ext cx="777037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>
                <a:solidFill>
                  <a:schemeClr val="accent4">
                    <a:lumMod val="50000"/>
                  </a:schemeClr>
                </a:solidFill>
              </a:rPr>
              <a:t>LSD-slam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</a:t>
            </a: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DE3FD0F5-1083-C0C3-DAD6-1498C238F247}"/>
              </a:ext>
            </a:extLst>
          </p:cNvPr>
          <p:cNvSpPr txBox="1">
            <a:spLocks/>
          </p:cNvSpPr>
          <p:nvPr/>
        </p:nvSpPr>
        <p:spPr>
          <a:xfrm>
            <a:off x="782311" y="1100558"/>
            <a:ext cx="562964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</a:rPr>
              <a:t>- Estimate sim(3) KF  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CA07AAE-C86D-E9E1-9743-A9B135B16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90" y="1023567"/>
            <a:ext cx="1790950" cy="2705478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FB290B07-A0D4-D71B-B4D0-72B144E01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79" y="1023567"/>
            <a:ext cx="1781424" cy="2943636"/>
          </a:xfrm>
          <a:prstGeom prst="rect">
            <a:avLst/>
          </a:prstGeom>
        </p:spPr>
      </p:pic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C24D60B-AD68-1759-9DF5-CDA252BA5F2B}"/>
              </a:ext>
            </a:extLst>
          </p:cNvPr>
          <p:cNvCxnSpPr/>
          <p:nvPr/>
        </p:nvCxnSpPr>
        <p:spPr>
          <a:xfrm>
            <a:off x="6133172" y="2410850"/>
            <a:ext cx="789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9B9646C-D3F9-B8AE-472F-613D9C8CBB8D}"/>
              </a:ext>
            </a:extLst>
          </p:cNvPr>
          <p:cNvSpPr txBox="1"/>
          <p:nvPr/>
        </p:nvSpPr>
        <p:spPr>
          <a:xfrm>
            <a:off x="5828216" y="2434966"/>
            <a:ext cx="1449195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sim(3)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E10DAD8B-D650-D8E1-8AFE-E0AADD8E1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14" y="4208531"/>
            <a:ext cx="3877216" cy="781159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FC0041C2-CA39-4A3C-B89D-066F41AB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03" y="5070874"/>
            <a:ext cx="5896798" cy="924054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2F1829E-C390-3EE4-AF1D-B1A554719DBB}"/>
              </a:ext>
            </a:extLst>
          </p:cNvPr>
          <p:cNvSpPr txBox="1"/>
          <p:nvPr/>
        </p:nvSpPr>
        <p:spPr>
          <a:xfrm>
            <a:off x="816800" y="2175359"/>
            <a:ext cx="2384018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scale drift</a:t>
            </a:r>
          </a:p>
        </p:txBody>
      </p:sp>
    </p:spTree>
    <p:extLst>
      <p:ext uri="{BB962C8B-B14F-4D97-AF65-F5344CB8AC3E}">
        <p14:creationId xmlns:p14="http://schemas.microsoft.com/office/powerpoint/2010/main" val="44231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6601</TotalTime>
  <Words>360</Words>
  <Application>Microsoft Office PowerPoint</Application>
  <PresentationFormat>화면 슬라이드 쇼(4:3)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Wingdings</vt:lpstr>
      <vt:lpstr>Cambria Math</vt:lpstr>
      <vt:lpstr>Times New Roman</vt:lpstr>
      <vt:lpstr>나눔고딕</vt:lpstr>
      <vt:lpstr>Office 테마</vt:lpstr>
      <vt:lpstr>LSD - SLAM</vt:lpstr>
      <vt:lpstr>Topic – feature &amp; direct</vt:lpstr>
      <vt:lpstr>Topic – feature &amp; direct</vt:lpstr>
      <vt:lpstr>Motivation &amp; contribute</vt:lpstr>
      <vt:lpstr>LSD-slam</vt:lpstr>
      <vt:lpstr>LSD-slam</vt:lpstr>
      <vt:lpstr>LSD-slam</vt:lpstr>
      <vt:lpstr>LSD-slam</vt:lpstr>
      <vt:lpstr>LSD-slam</vt:lpstr>
      <vt:lpstr>LSD-slam</vt:lpstr>
      <vt:lpstr>LSD-slam</vt:lpstr>
      <vt:lpstr>LSD-slam</vt:lpstr>
      <vt:lpstr>LSD-slam</vt:lpstr>
      <vt:lpstr>Q &amp; 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강경수</cp:lastModifiedBy>
  <cp:revision>798</cp:revision>
  <cp:lastPrinted>2011-08-28T13:13:29Z</cp:lastPrinted>
  <dcterms:created xsi:type="dcterms:W3CDTF">2011-08-24T01:05:33Z</dcterms:created>
  <dcterms:modified xsi:type="dcterms:W3CDTF">2022-08-03T04:50:24Z</dcterms:modified>
</cp:coreProperties>
</file>