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72" r:id="rId8"/>
    <p:sldId id="273" r:id="rId9"/>
    <p:sldId id="261" r:id="rId10"/>
    <p:sldId id="262" r:id="rId11"/>
    <p:sldId id="263" r:id="rId12"/>
    <p:sldId id="275" r:id="rId13"/>
    <p:sldId id="274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85B6-5EE9-E0A5-E13C-4B02F413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E3079-00A0-F62A-6FB0-80ADD439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77C8C-0503-54C1-1CEF-E7E558E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4AB35-CD6E-0F2A-F57B-D10A364B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67B38-6964-A038-D89F-80DA9F7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5C1B-3E0C-EAC9-0B6A-C749E072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12211-A86E-F7B0-BBBE-77832C72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0ABFA-6951-9A23-05A5-A1B2C291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B12A2-9B98-C063-553A-566A34BF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EC546-2FBE-E4FC-D656-44AF0CF7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F1ED85-4DD7-BF46-D3B0-56786E75D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2D79C-690A-AE96-3487-CBFB46B5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9CCF5-788F-63F8-6BE6-9753F9D8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4A6F-D23F-DE5A-32CA-62E0CF93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174D-20F7-E75F-20E3-D5CC2DB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E94E-0AF3-B15B-7FEC-466FC94E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52D87-245F-F6C2-49CD-E3DCEBDD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24752-13EF-3551-FCE6-CD109DDB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30AAD-6B30-82BE-7980-46BDE075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3271D-09D5-298E-7EE9-8933A94E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592A-F2EC-12F0-B629-455E743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33895-CEDA-B029-1723-038F2B64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8800-4FA9-5A5A-62E1-4C344788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D9EA-2E7A-D25B-FEB4-75B0CDD3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B4FA7-B3C3-8586-BBE8-0521AB08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BF0C-70BE-0B3D-2F2B-6E73BF8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75EFB-D842-7D52-06AD-07995FEE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606F2-C978-3804-EC66-DC7B70C0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50ADB-0FD1-6C43-008B-4BC8DFCA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B4654-C0AF-3D50-6AEC-409601ED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2ED55-50E7-9C80-BC89-9E077D1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7F86D-738D-0F0C-6892-C5722281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0DE05-30B0-5C17-EFE8-3D9407FF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96C79-A348-8952-2F6C-21D0B274B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17D9E-0A74-25E8-E808-7989C8F0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0A91C6-C96D-CC0A-C1B8-B719034E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623D6-7BDC-55E0-CCAF-68231C25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7C17-8A11-190A-15A0-8D6FBE5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BF7B9-5860-5C38-81DC-DCCAA3C9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02CA-9622-521E-A0E2-454FF09E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585A0-9169-9814-40B4-6D0E83C7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FA9795-BF1F-57A9-E2A0-F0209E27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3BFE8-2228-735A-B9EC-E62591AF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3E2E4-D486-2D01-F7F5-8D67DDB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F2F59-ABAE-81F4-35FF-F737FDD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7C43-14A9-C1E7-043E-1A30B6D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3DC8-8C1E-4EA3-C8F7-D3C5B3E5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7A6AD-4BBD-6592-F23B-9E26A7A9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D55FC-1198-0094-0A43-9A40596F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87E82-4DA7-30B5-F2D5-2312D93F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069C0-B765-A8BC-4D10-FF5452A3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68BD3-00D8-3694-D2F1-DD8A1F2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BFA0-E88E-5820-9628-64564B7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523C4-3407-6249-9237-FB0FAE9B6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0BD79-80EE-C12C-F69B-7D1D9EC7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63042-222F-6D52-B5DD-88C1F51E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4E4BC-55C3-A829-F48D-578CF9F0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8FBF5-3DF8-37C5-3EB5-AFFB4B5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8A3F6-BE92-A712-C3C2-E0A5E0D9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50385-9478-F52E-C312-93305F0D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A7019-F546-F730-82C7-D1672910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079C-0E28-4640-8A85-26DCF43C11D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6852-4D69-A3BF-D796-ECB8DE134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C1769-7DDA-A9B8-7145-6393337D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A05-972C-40DB-9556-1F6A2A32C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0B9A-3DF3-13C1-145D-E7D748328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210" y="1294062"/>
            <a:ext cx="7459579" cy="1909763"/>
          </a:xfrm>
        </p:spPr>
        <p:txBody>
          <a:bodyPr/>
          <a:lstStyle/>
          <a:p>
            <a:r>
              <a:rPr lang="en-US" altLang="ko-KR" dirty="0"/>
              <a:t>SSD: Single Shot </a:t>
            </a:r>
            <a:r>
              <a:rPr lang="en-US" altLang="ko-KR" dirty="0" err="1"/>
              <a:t>MultiBox</a:t>
            </a:r>
            <a:r>
              <a:rPr lang="en-US" altLang="ko-KR" dirty="0"/>
              <a:t> Detector 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1390F-00E0-3FF4-4B34-3223E284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9151" y="3727873"/>
            <a:ext cx="5413695" cy="491790"/>
          </a:xfrm>
        </p:spPr>
        <p:txBody>
          <a:bodyPr/>
          <a:lstStyle/>
          <a:p>
            <a:r>
              <a:rPr lang="en-US" altLang="ko-KR" dirty="0" err="1"/>
              <a:t>Jaeman</a:t>
            </a:r>
            <a:r>
              <a:rPr lang="en-US" altLang="ko-KR" dirty="0"/>
              <a:t> 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17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E816E-B3F7-277D-E30C-E0EAED98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89"/>
            <a:ext cx="10515600" cy="66157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Matching strategy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7998D-CA01-2714-7EBA-E7DCA06F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4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determine which </a:t>
            </a:r>
            <a:r>
              <a:rPr lang="en-US" altLang="ko-KR" sz="1800" dirty="0">
                <a:solidFill>
                  <a:schemeClr val="accent1"/>
                </a:solidFill>
              </a:rPr>
              <a:t>default boxes correspond to a ground truth detection </a:t>
            </a:r>
            <a:r>
              <a:rPr lang="en-US" altLang="ko-KR" sz="1800" dirty="0"/>
              <a:t>and </a:t>
            </a:r>
            <a:r>
              <a:rPr lang="en-US" altLang="ko-KR" sz="1800" dirty="0">
                <a:solidFill>
                  <a:schemeClr val="accent1"/>
                </a:solidFill>
              </a:rPr>
              <a:t>train the network accordingly.</a:t>
            </a:r>
          </a:p>
          <a:p>
            <a:r>
              <a:rPr lang="en-US" altLang="ko-KR" sz="1800" dirty="0"/>
              <a:t>For each ground truth box we are selecting from default boxes that vary over location, aspect ratio, and scale.</a:t>
            </a:r>
          </a:p>
          <a:p>
            <a:r>
              <a:rPr lang="en-US" altLang="ko-KR" sz="1800" dirty="0"/>
              <a:t>we  match default boxes to any ground truth with </a:t>
            </a:r>
            <a:r>
              <a:rPr lang="en-US" altLang="ko-KR" sz="1800" dirty="0" err="1"/>
              <a:t>jaccard</a:t>
            </a:r>
            <a:r>
              <a:rPr lang="en-US" altLang="ko-KR" sz="1800" dirty="0"/>
              <a:t>(=IOU) overlap higher than a </a:t>
            </a:r>
            <a:r>
              <a:rPr lang="en-US" altLang="ko-KR" sz="1800" dirty="0">
                <a:solidFill>
                  <a:schemeClr val="accent1"/>
                </a:solidFill>
              </a:rPr>
              <a:t>threshold (0.5, labeling  positive or negative ).</a:t>
            </a:r>
          </a:p>
          <a:p>
            <a:r>
              <a:rPr lang="en-US" altLang="ko-KR" sz="1800" dirty="0">
                <a:solidFill>
                  <a:schemeClr val="accent1"/>
                </a:solidFill>
              </a:rPr>
              <a:t>Hard negative</a:t>
            </a:r>
            <a:r>
              <a:rPr lang="ko-KR" altLang="en-US" sz="1800" dirty="0">
                <a:solidFill>
                  <a:schemeClr val="accent1"/>
                </a:solidFill>
              </a:rPr>
              <a:t>는 뒤에</a:t>
            </a:r>
          </a:p>
        </p:txBody>
      </p:sp>
    </p:spTree>
    <p:extLst>
      <p:ext uri="{BB962C8B-B14F-4D97-AF65-F5344CB8AC3E}">
        <p14:creationId xmlns:p14="http://schemas.microsoft.com/office/powerpoint/2010/main" val="98865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217B-2960-E575-5C7E-42BEA359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305"/>
            <a:ext cx="4760495" cy="712120"/>
          </a:xfrm>
        </p:spPr>
        <p:txBody>
          <a:bodyPr/>
          <a:lstStyle/>
          <a:p>
            <a:r>
              <a:rPr lang="en-US" altLang="ko-KR" dirty="0"/>
              <a:t>Training 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D1CB8-6789-AD41-3125-5988F001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overall objective loss function is a weighted sum of the localization loss (loc) and the confidence loss (conf): 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4EB20-8DB8-C6ED-DC62-3660475E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92" y="2386764"/>
            <a:ext cx="4629150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4F23AB-0B5A-25A1-D19F-50A5BE1395AC}"/>
                  </a:ext>
                </a:extLst>
              </p:cNvPr>
              <p:cNvSpPr txBox="1"/>
              <p:nvPr/>
            </p:nvSpPr>
            <p:spPr>
              <a:xfrm>
                <a:off x="1482891" y="3208421"/>
                <a:ext cx="93294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 is the number of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matched default boxes</a:t>
                </a:r>
                <a:r>
                  <a:rPr lang="en-US" altLang="ko-KR" dirty="0"/>
                  <a:t>.( If N = 0, wet set the loss to 0.)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balancing parameter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4F23AB-0B5A-25A1-D19F-50A5BE13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91" y="3208421"/>
                <a:ext cx="9329488" cy="646331"/>
              </a:xfrm>
              <a:prstGeom prst="rect">
                <a:avLst/>
              </a:prstGeom>
              <a:blipFill>
                <a:blip r:embed="rId3"/>
                <a:stretch>
                  <a:fillRect l="-392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B362-AC46-9185-503D-4A6C9622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95194" cy="81772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Training objective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EBCEE-F3A6-3E78-7BFB-CB186925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537792"/>
            <a:ext cx="2685176" cy="456181"/>
          </a:xfrm>
        </p:spPr>
        <p:txBody>
          <a:bodyPr/>
          <a:lstStyle/>
          <a:p>
            <a:r>
              <a:rPr lang="en-US" altLang="ko-KR" sz="2400" dirty="0"/>
              <a:t>localization loss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5DC7-23B5-EB0C-A8BA-EE65EA70B3D2}"/>
              </a:ext>
            </a:extLst>
          </p:cNvPr>
          <p:cNvSpPr txBox="1"/>
          <p:nvPr/>
        </p:nvSpPr>
        <p:spPr>
          <a:xfrm>
            <a:off x="1115736" y="2348917"/>
            <a:ext cx="9353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solidFill>
                  <a:srgbClr val="292929"/>
                </a:solidFill>
                <a:effectLst/>
                <a:latin typeface="charter"/>
              </a:rPr>
              <a:t>L_loc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 is the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the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 sum of Smooth L1 loss across all bounding box properties (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charter"/>
              </a:rPr>
              <a:t>cx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 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charter"/>
              </a:rPr>
              <a:t>cy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 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charter"/>
              </a:rPr>
              <a:t>w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 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charter"/>
              </a:rPr>
              <a:t>h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) for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charter"/>
              </a:rPr>
              <a:t>matched positive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This means that it does not take into account default boxes whose classes are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charter"/>
              </a:rPr>
              <a:t>the background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class or default boxes that do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charter"/>
              </a:rPr>
              <a:t>not matched with any ground truth boxes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altLang="ko-KR" b="0" i="0" dirty="0">
              <a:solidFill>
                <a:schemeClr val="accent1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3AABE-0416-F4E2-43B1-6C2A947B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13" y="4060272"/>
            <a:ext cx="4455326" cy="26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217B-2960-E575-5C7E-42BEA359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305"/>
            <a:ext cx="4760495" cy="712120"/>
          </a:xfrm>
        </p:spPr>
        <p:txBody>
          <a:bodyPr/>
          <a:lstStyle/>
          <a:p>
            <a:r>
              <a:rPr lang="en-US" altLang="ko-KR" dirty="0"/>
              <a:t>Training objective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A5AE3F-BDB4-4477-79D7-ABAF0DF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25" y="2502382"/>
            <a:ext cx="7957304" cy="2205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C457E-7944-F7DD-ED87-4E0491AB2F66}"/>
              </a:ext>
            </a:extLst>
          </p:cNvPr>
          <p:cNvSpPr txBox="1"/>
          <p:nvPr/>
        </p:nvSpPr>
        <p:spPr>
          <a:xfrm>
            <a:off x="1109372" y="1450655"/>
            <a:ext cx="693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localization loss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063B9E-426B-2309-CB10-6741CE970DBE}"/>
                  </a:ext>
                </a:extLst>
              </p:cNvPr>
              <p:cNvSpPr txBox="1"/>
              <p:nvPr/>
            </p:nvSpPr>
            <p:spPr>
              <a:xfrm>
                <a:off x="517027" y="5236463"/>
                <a:ext cx="11758863" cy="203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/>
                  <a:t>={0,1} be an indicator for matching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default box to the j-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ground truth box of category 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The localization loss is a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Smooth L1 l</a:t>
                </a:r>
                <a:r>
                  <a:rPr lang="en-US" altLang="ko-KR" dirty="0"/>
                  <a:t>oss between 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predicted box (l) </a:t>
                </a:r>
                <a:r>
                  <a:rPr lang="en-US" altLang="ko-KR" dirty="0"/>
                  <a:t>and 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ground truth box (g) </a:t>
                </a:r>
                <a:r>
                  <a:rPr lang="en-US" altLang="ko-KR" dirty="0"/>
                  <a:t>parameters</a:t>
                </a:r>
              </a:p>
              <a:p>
                <a:r>
                  <a:rPr lang="en-US" altLang="ko-KR" sz="1400" dirty="0"/>
                  <a:t> L1:</a:t>
                </a:r>
                <a:r>
                  <a:rPr lang="en-US" altLang="ko-KR" sz="1400" b="0" i="0" dirty="0">
                    <a:solidFill>
                      <a:srgbClr val="BDC1C6"/>
                    </a:solidFill>
                    <a:effectLst/>
                    <a:latin typeface="arial" panose="020B0604020202020204" pitchFamily="34" charset="0"/>
                  </a:rPr>
                  <a:t>It is </a:t>
                </a:r>
                <a:r>
                  <a:rPr lang="en-US" altLang="ko-KR" sz="1400" b="1" i="0" dirty="0">
                    <a:solidFill>
                      <a:srgbClr val="BDC1C6"/>
                    </a:solidFill>
                    <a:effectLst/>
                    <a:latin typeface="arial" panose="020B0604020202020204" pitchFamily="34" charset="0"/>
                  </a:rPr>
                  <a:t>used to minimize the error which is the sum of all the absolute differences in between the true  value and the predicted value</a:t>
                </a:r>
                <a:r>
                  <a:rPr lang="en-US" altLang="ko-KR" sz="1400" b="0" i="0" dirty="0">
                    <a:solidFill>
                      <a:srgbClr val="BDC1C6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altLang="ko-KR" dirty="0"/>
                  <a:t>: offset of ground truth box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, default box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063B9E-426B-2309-CB10-6741CE97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7" y="5236463"/>
                <a:ext cx="11758863" cy="2033890"/>
              </a:xfrm>
              <a:prstGeom prst="rect">
                <a:avLst/>
              </a:prstGeom>
              <a:blipFill>
                <a:blip r:embed="rId3"/>
                <a:stretch>
                  <a:fillRect l="-363" t="-1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1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0099-7F7B-6EF8-6411-A3F34CF2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55795"/>
            <a:ext cx="4601547" cy="651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Training objective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ABECEA-FF13-133A-9104-F81ECF2A8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010" y="3041463"/>
            <a:ext cx="8277225" cy="1000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637A8-D79C-DE9E-0166-D47BE9DAB61C}"/>
              </a:ext>
            </a:extLst>
          </p:cNvPr>
          <p:cNvSpPr txBox="1"/>
          <p:nvPr/>
        </p:nvSpPr>
        <p:spPr>
          <a:xfrm>
            <a:off x="934087" y="2032866"/>
            <a:ext cx="98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confidence loss is the </a:t>
            </a:r>
            <a:r>
              <a:rPr lang="en-US" altLang="ko-KR" dirty="0" err="1"/>
              <a:t>softmax</a:t>
            </a:r>
            <a:r>
              <a:rPr lang="en-US" altLang="ko-KR" dirty="0"/>
              <a:t> loss over multiple classes confidences (c)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0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A758-60BC-B511-F20F-CF928DDC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281236"/>
            <a:ext cx="10515600" cy="759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Choosing scales and aspect ratios for default boxes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6AB29-B922-BD04-3923-23A86F5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26" y="1253331"/>
            <a:ext cx="9799041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To handle different object scales, other methods process the image at different sizes and combining the results afterwards</a:t>
            </a:r>
          </a:p>
          <a:p>
            <a:r>
              <a:rPr lang="en-US" altLang="ko-KR" sz="1800" dirty="0"/>
              <a:t>by utilizing feature maps from </a:t>
            </a:r>
            <a:r>
              <a:rPr lang="en-US" altLang="ko-KR" sz="1800" dirty="0">
                <a:solidFill>
                  <a:schemeClr val="accent1"/>
                </a:solidFill>
              </a:rPr>
              <a:t>several different layers </a:t>
            </a:r>
            <a:r>
              <a:rPr lang="en-US" altLang="ko-KR" sz="1800" dirty="0"/>
              <a:t>in a single network for prediction </a:t>
            </a:r>
            <a:r>
              <a:rPr lang="en-US" altLang="ko-KR" sz="1800" dirty="0">
                <a:solidFill>
                  <a:schemeClr val="accent1"/>
                </a:solidFill>
              </a:rPr>
              <a:t>we can mimic the same effect</a:t>
            </a:r>
          </a:p>
          <a:p>
            <a:r>
              <a:rPr lang="en-US" altLang="ko-KR" sz="1800" dirty="0"/>
              <a:t>improve semantic segmentation quality because the </a:t>
            </a:r>
            <a:r>
              <a:rPr lang="en-US" altLang="ko-KR" sz="1800" dirty="0">
                <a:solidFill>
                  <a:schemeClr val="accent1"/>
                </a:solidFill>
              </a:rPr>
              <a:t>lower layers capture more fine details of the input objects</a:t>
            </a:r>
            <a:endParaRPr lang="ko-KR" altLang="en-US" sz="18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A826B-730A-4EFD-42D0-B5B83733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43" y="4134369"/>
            <a:ext cx="8772525" cy="24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5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B49E-9F11-B163-822F-EF527A41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603792"/>
            <a:ext cx="10515600" cy="60799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Choosing scales and aspect ratios for default boxes</a:t>
            </a:r>
            <a:endParaRPr lang="ko-KR" altLang="en-US" sz="2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82BEF9A-FC04-D8CC-66C7-2F9B692C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41" y="3395958"/>
            <a:ext cx="5327512" cy="24196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500915-2099-AD40-0B55-6653ABF550F8}"/>
                  </a:ext>
                </a:extLst>
              </p:cNvPr>
              <p:cNvSpPr txBox="1"/>
              <p:nvPr/>
            </p:nvSpPr>
            <p:spPr>
              <a:xfrm>
                <a:off x="1238755" y="1656569"/>
                <a:ext cx="9854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use m feature maps for prediction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: aspect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lowest layer has a scale of 0.2 and the highest layer has a scale of 0.9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 6 default boxes per feature map location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500915-2099-AD40-0B55-6653ABF5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55" y="1656569"/>
                <a:ext cx="9854986" cy="1200329"/>
              </a:xfrm>
              <a:prstGeom prst="rect">
                <a:avLst/>
              </a:prstGeom>
              <a:blipFill>
                <a:blip r:embed="rId3"/>
                <a:stretch>
                  <a:fillRect l="-371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0FFBC17-E29C-A8E3-CB15-728218C88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82" y="3024749"/>
            <a:ext cx="5106010" cy="30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8D8C5-9E31-7963-6999-E84BED13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2" y="214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Choosing scales and aspect ratios for default boxes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CD96C2-9C13-279A-0CCC-18E94DFF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775" y="2291556"/>
            <a:ext cx="8143875" cy="3419475"/>
          </a:xfrm>
        </p:spPr>
      </p:pic>
    </p:spTree>
    <p:extLst>
      <p:ext uri="{BB962C8B-B14F-4D97-AF65-F5344CB8AC3E}">
        <p14:creationId xmlns:p14="http://schemas.microsoft.com/office/powerpoint/2010/main" val="255542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B43B-9125-89DE-D3DA-EB9D4737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1" y="651166"/>
            <a:ext cx="4220362" cy="590405"/>
          </a:xfrm>
        </p:spPr>
        <p:txBody>
          <a:bodyPr/>
          <a:lstStyle/>
          <a:p>
            <a:r>
              <a:rPr lang="en-US" altLang="ko-KR" dirty="0"/>
              <a:t>Hard negative mining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CE0B4-5B74-9E34-7477-A2C07BF3C3BE}"/>
              </a:ext>
            </a:extLst>
          </p:cNvPr>
          <p:cNvSpPr txBox="1"/>
          <p:nvPr/>
        </p:nvSpPr>
        <p:spPr>
          <a:xfrm>
            <a:off x="1048624" y="1367406"/>
            <a:ext cx="9034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After the matching step, most of the default boxes are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significant imbalance between the positive and negative training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sort them using the </a:t>
            </a:r>
            <a:r>
              <a:rPr lang="en-US" altLang="ko-KR" dirty="0">
                <a:solidFill>
                  <a:schemeClr val="accent1"/>
                </a:solidFill>
              </a:rPr>
              <a:t>highest confidence loss </a:t>
            </a:r>
            <a:r>
              <a:rPr lang="en-US" altLang="ko-KR" dirty="0"/>
              <a:t>for each default box and pick the top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positive : negative = 1:3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733E-5B69-46F8-0CE0-D40706BD4FBE}"/>
              </a:ext>
            </a:extLst>
          </p:cNvPr>
          <p:cNvSpPr txBox="1"/>
          <p:nvPr/>
        </p:nvSpPr>
        <p:spPr>
          <a:xfrm>
            <a:off x="326471" y="3429000"/>
            <a:ext cx="404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augmentation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BC930-97A4-55F4-926F-1B52B49016F3}"/>
              </a:ext>
            </a:extLst>
          </p:cNvPr>
          <p:cNvSpPr txBox="1"/>
          <p:nvPr/>
        </p:nvSpPr>
        <p:spPr>
          <a:xfrm>
            <a:off x="1048624" y="3890665"/>
            <a:ext cx="80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make the model more robust to various input object sizes and shapes, each training image is randomly sampled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C524-AC49-4773-F6D3-ED30CA7D2B52}"/>
              </a:ext>
            </a:extLst>
          </p:cNvPr>
          <p:cNvSpPr txBox="1"/>
          <p:nvPr/>
        </p:nvSpPr>
        <p:spPr>
          <a:xfrm>
            <a:off x="1442906" y="4756558"/>
            <a:ext cx="841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Use the entire original input image.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Sample a patch so that the minimum </a:t>
            </a:r>
            <a:r>
              <a:rPr lang="en-US" altLang="ko-KR" dirty="0" err="1"/>
              <a:t>jaccard</a:t>
            </a:r>
            <a:r>
              <a:rPr lang="en-US" altLang="ko-KR" dirty="0"/>
              <a:t> overlap with the objects is 0.1, 0.3, 0.5, 0.7, or 0.9.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Randomly sample a patch.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0FB71-4911-A7C0-AE3C-9A586B9C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F04BE-3141-A7A9-72A3-882F1C8D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59673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The core of SSD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AC86B-27FB-8D40-B4A4-FD5DCA721B29}"/>
              </a:ext>
            </a:extLst>
          </p:cNvPr>
          <p:cNvSpPr txBox="1"/>
          <p:nvPr/>
        </p:nvSpPr>
        <p:spPr>
          <a:xfrm>
            <a:off x="1568116" y="2461042"/>
            <a:ext cx="978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predicting category scores and box offsets for a fixed set of default bounding boxes using small convolutional filters applied to 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produce predictions of different scales from feature maps of different scales, and explicitly separate predictions by aspect ratio.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047C1-BA7E-2255-2D2B-2B5B9CD66D30}"/>
              </a:ext>
            </a:extLst>
          </p:cNvPr>
          <p:cNvSpPr txBox="1"/>
          <p:nvPr/>
        </p:nvSpPr>
        <p:spPr>
          <a:xfrm>
            <a:off x="938464" y="4708724"/>
            <a:ext cx="1070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These design features lead to simple end-to-end training and high accuracy, even on </a:t>
            </a:r>
            <a:r>
              <a:rPr lang="en-US" altLang="ko-KR" sz="2000" dirty="0">
                <a:solidFill>
                  <a:srgbClr val="FF0000"/>
                </a:solidFill>
              </a:rPr>
              <a:t>low resolution input images</a:t>
            </a:r>
            <a:r>
              <a:rPr lang="en-US" altLang="ko-KR" sz="2000" dirty="0"/>
              <a:t>, further improving </a:t>
            </a:r>
            <a:r>
              <a:rPr lang="en-US" altLang="ko-KR" sz="2000" dirty="0">
                <a:solidFill>
                  <a:srgbClr val="FF0000"/>
                </a:solidFill>
              </a:rPr>
              <a:t>the speed vs accuracy trade-off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586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41FCD-2CD7-2270-9ECC-1E5130AB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85D65F-14F3-F3A3-8B53-B88EAA4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680913"/>
            <a:ext cx="11389895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1800" dirty="0"/>
              <a:t>SSD is simple relative to methods that require object proposals</a:t>
            </a:r>
          </a:p>
          <a:p>
            <a:r>
              <a:rPr lang="en-US" altLang="ko-KR" sz="1800" dirty="0"/>
              <a:t>The fundamental improvement in speed comes from eliminating bounding box proposals and the subsequent pixel or feature resampling stage.</a:t>
            </a:r>
          </a:p>
          <a:p>
            <a:endParaRPr lang="en-US" altLang="ko-KR" sz="1800" dirty="0"/>
          </a:p>
          <a:p>
            <a:r>
              <a:rPr lang="en-US" altLang="ko-KR" sz="1800" dirty="0"/>
              <a:t>faster than the previous state-of-the-art for single shot detectors (</a:t>
            </a:r>
            <a:r>
              <a:rPr lang="en-US" altLang="ko-KR" sz="1800" dirty="0">
                <a:solidFill>
                  <a:schemeClr val="accent1"/>
                </a:solidFill>
              </a:rPr>
              <a:t>YOLO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as accurate as slower techniques that perform explicit region proposals and pooling </a:t>
            </a:r>
          </a:p>
          <a:p>
            <a:pPr marL="0" indent="0">
              <a:buNone/>
            </a:pPr>
            <a:r>
              <a:rPr lang="en-US" altLang="ko-KR" sz="1800"/>
              <a:t>  (</a:t>
            </a:r>
            <a:r>
              <a:rPr lang="en-US" altLang="ko-KR" sz="1800" dirty="0"/>
              <a:t>including </a:t>
            </a:r>
            <a:r>
              <a:rPr lang="en-US" altLang="ko-KR" sz="1800" dirty="0">
                <a:solidFill>
                  <a:schemeClr val="accent1"/>
                </a:solidFill>
              </a:rPr>
              <a:t>Faster R-CNN</a:t>
            </a:r>
            <a:r>
              <a:rPr lang="en-US" altLang="ko-KR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7777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7EDCA-D02E-837D-91C6-213B9FD1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870117"/>
          </a:xfrm>
        </p:spPr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9CDA24-C5FF-98ED-4C05-E4FA11E8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142" y="4553716"/>
            <a:ext cx="6560191" cy="23042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7F7C3-FBF5-BCA6-040F-E1162172C8B1}"/>
              </a:ext>
            </a:extLst>
          </p:cNvPr>
          <p:cNvSpPr txBox="1"/>
          <p:nvPr/>
        </p:nvSpPr>
        <p:spPr>
          <a:xfrm>
            <a:off x="838200" y="1251285"/>
            <a:ext cx="855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Multi-scale feature maps for detection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05CC6-E5F5-32CB-EABA-5C5389C8E0D1}"/>
              </a:ext>
            </a:extLst>
          </p:cNvPr>
          <p:cNvSpPr txBox="1"/>
          <p:nvPr/>
        </p:nvSpPr>
        <p:spPr>
          <a:xfrm>
            <a:off x="1299411" y="1889414"/>
            <a:ext cx="718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These layers decrease in size progressively and allow predictions of detections at multiple scales.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0A43E-C2DC-DAA4-694C-50014BD5F713}"/>
              </a:ext>
            </a:extLst>
          </p:cNvPr>
          <p:cNvSpPr txBox="1"/>
          <p:nvPr/>
        </p:nvSpPr>
        <p:spPr>
          <a:xfrm>
            <a:off x="838200" y="2679032"/>
            <a:ext cx="612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Convolutional predictors for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AAC08-A112-4C92-9261-15B5D29795D8}"/>
              </a:ext>
            </a:extLst>
          </p:cNvPr>
          <p:cNvSpPr txBox="1"/>
          <p:nvPr/>
        </p:nvSpPr>
        <p:spPr>
          <a:xfrm>
            <a:off x="1299411" y="3237817"/>
            <a:ext cx="718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The convolutional model for predicting detections is </a:t>
            </a:r>
            <a:r>
              <a:rPr lang="en-US" altLang="ko-KR" sz="1600" dirty="0">
                <a:solidFill>
                  <a:schemeClr val="accent1"/>
                </a:solidFill>
              </a:rPr>
              <a:t>different for each feature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YOLO that operate on </a:t>
            </a:r>
            <a:r>
              <a:rPr lang="en-US" altLang="ko-KR" sz="1600" dirty="0">
                <a:solidFill>
                  <a:schemeClr val="accent1"/>
                </a:solidFill>
              </a:rPr>
              <a:t>a single scale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E3E40"/>
                </a:solidFill>
                <a:effectLst/>
                <a:latin typeface="Spoqa Han Sans"/>
              </a:rPr>
              <a:t>예측된 </a:t>
            </a:r>
            <a:r>
              <a:rPr lang="en-US" altLang="ko-KR" sz="1600" b="0" i="0" dirty="0">
                <a:solidFill>
                  <a:srgbClr val="3E3E40"/>
                </a:solidFill>
                <a:effectLst/>
                <a:latin typeface="Spoqa Han Sans"/>
              </a:rPr>
              <a:t>Output</a:t>
            </a:r>
            <a:r>
              <a:rPr lang="ko-KR" altLang="en-US" sz="1600" b="0" i="0" dirty="0">
                <a:solidFill>
                  <a:srgbClr val="3E3E40"/>
                </a:solidFill>
                <a:effectLst/>
                <a:latin typeface="Spoqa Han Sans"/>
              </a:rPr>
              <a:t>은 </a:t>
            </a:r>
            <a:r>
              <a:rPr lang="en-US" altLang="ko-KR" sz="1600" b="0" i="0" dirty="0">
                <a:solidFill>
                  <a:srgbClr val="3E3E40"/>
                </a:solidFill>
                <a:effectLst/>
                <a:latin typeface="Spoqa Han Sans"/>
              </a:rPr>
              <a:t>class, category </a:t>
            </a:r>
            <a:r>
              <a:rPr lang="ko-KR" altLang="en-US" sz="1600" b="0" i="0" dirty="0">
                <a:solidFill>
                  <a:srgbClr val="3E3E40"/>
                </a:solidFill>
                <a:effectLst/>
                <a:latin typeface="Spoqa Han Sans"/>
              </a:rPr>
              <a:t>점수와</a:t>
            </a:r>
            <a:r>
              <a:rPr lang="en-US" altLang="ko-KR" sz="1600" b="0" i="0" dirty="0">
                <a:solidFill>
                  <a:srgbClr val="3E3E40"/>
                </a:solidFill>
                <a:effectLst/>
                <a:latin typeface="Spoqa Han Sans"/>
              </a:rPr>
              <a:t>, default box</a:t>
            </a:r>
            <a:r>
              <a:rPr lang="ko-KR" altLang="en-US" sz="1600" b="0" i="0" dirty="0">
                <a:solidFill>
                  <a:srgbClr val="3E3E40"/>
                </a:solidFill>
                <a:effectLst/>
                <a:latin typeface="Spoqa Han Sans"/>
              </a:rPr>
              <a:t>에 대응되는 </a:t>
            </a:r>
            <a:r>
              <a:rPr lang="en-US" altLang="ko-KR" sz="1600" b="0" i="0" dirty="0">
                <a:solidFill>
                  <a:srgbClr val="3E3E40"/>
                </a:solidFill>
                <a:effectLst/>
                <a:latin typeface="Spoqa Han Sans"/>
              </a:rPr>
              <a:t>offset</a:t>
            </a:r>
            <a:r>
              <a:rPr lang="ko-KR" altLang="en-US" sz="1600" b="0" i="0" dirty="0">
                <a:solidFill>
                  <a:srgbClr val="3E3E40"/>
                </a:solidFill>
                <a:effectLst/>
                <a:latin typeface="Spoqa Han Sans"/>
              </a:rPr>
              <a:t>을 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6C14-A62B-ACE3-5809-F45506C4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09800" cy="6455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D8A05-313D-F0AF-3AD1-5044FFA148E6}"/>
              </a:ext>
            </a:extLst>
          </p:cNvPr>
          <p:cNvSpPr txBox="1"/>
          <p:nvPr/>
        </p:nvSpPr>
        <p:spPr>
          <a:xfrm>
            <a:off x="1136023" y="1113936"/>
            <a:ext cx="48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Default boxes and aspect ratios 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3EF3C-A999-784D-3AB4-61CC23014391}"/>
              </a:ext>
            </a:extLst>
          </p:cNvPr>
          <p:cNvSpPr txBox="1"/>
          <p:nvPr/>
        </p:nvSpPr>
        <p:spPr>
          <a:xfrm>
            <a:off x="1696673" y="1666584"/>
            <a:ext cx="89489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associate a set of default bounding boxes with </a:t>
            </a:r>
          </a:p>
          <a:p>
            <a:r>
              <a:rPr lang="en-US" altLang="ko-KR" dirty="0"/>
              <a:t>   each feature map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Allowing </a:t>
            </a:r>
            <a:r>
              <a:rPr lang="en-US" altLang="ko-KR" dirty="0">
                <a:solidFill>
                  <a:schemeClr val="accent1"/>
                </a:solidFill>
              </a:rPr>
              <a:t>different default box shapes </a:t>
            </a:r>
            <a:r>
              <a:rPr lang="en-US" altLang="ko-KR" dirty="0"/>
              <a:t>in several feature maps let us efficiently discretize the space of possible output box shapes.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results in a total of </a:t>
            </a:r>
            <a:r>
              <a:rPr lang="en-US" altLang="ko-KR" dirty="0">
                <a:solidFill>
                  <a:schemeClr val="accent1"/>
                </a:solidFill>
              </a:rPr>
              <a:t>(c + 4)k filters </a:t>
            </a:r>
            <a:r>
              <a:rPr lang="en-US" altLang="ko-KR" dirty="0"/>
              <a:t>that are applied around each location in </a:t>
            </a:r>
            <a:r>
              <a:rPr lang="en-US" altLang="ko-KR" dirty="0">
                <a:solidFill>
                  <a:schemeClr val="accent1"/>
                </a:solidFill>
              </a:rPr>
              <a:t>the feature map</a:t>
            </a:r>
            <a:r>
              <a:rPr lang="en-US" altLang="ko-KR" dirty="0"/>
              <a:t>, yielding (c + 4)</a:t>
            </a:r>
            <a:r>
              <a:rPr lang="en-US" altLang="ko-KR" dirty="0" err="1"/>
              <a:t>kmn</a:t>
            </a:r>
            <a:r>
              <a:rPr lang="en-US" altLang="ko-KR" dirty="0"/>
              <a:t> outputs for a m × n feature map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95E7818-6E12-7A1D-765F-D1C9B995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63" y="3884104"/>
            <a:ext cx="7707386" cy="2827090"/>
          </a:xfrm>
        </p:spPr>
      </p:pic>
    </p:spTree>
    <p:extLst>
      <p:ext uri="{BB962C8B-B14F-4D97-AF65-F5344CB8AC3E}">
        <p14:creationId xmlns:p14="http://schemas.microsoft.com/office/powerpoint/2010/main" val="38889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932A-9B0E-0CD6-4458-E62A79F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731"/>
            <a:ext cx="10515600" cy="766957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C620A8-14D1-B498-0328-2D7B6010B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350"/>
            <a:ext cx="8820150" cy="4019550"/>
          </a:xfrm>
        </p:spPr>
      </p:pic>
    </p:spTree>
    <p:extLst>
      <p:ext uri="{BB962C8B-B14F-4D97-AF65-F5344CB8AC3E}">
        <p14:creationId xmlns:p14="http://schemas.microsoft.com/office/powerpoint/2010/main" val="5704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932A-9B0E-0CD6-4458-E62A79F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176"/>
            <a:ext cx="10515600" cy="766957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9C542-CBB4-C671-DE0B-E0F905EED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99" y="1965486"/>
            <a:ext cx="7767818" cy="4351338"/>
          </a:xfrm>
        </p:spPr>
      </p:pic>
    </p:spTree>
    <p:extLst>
      <p:ext uri="{BB962C8B-B14F-4D97-AF65-F5344CB8AC3E}">
        <p14:creationId xmlns:p14="http://schemas.microsoft.com/office/powerpoint/2010/main" val="361634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932A-9B0E-0CD6-4458-E62A79F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731"/>
            <a:ext cx="10515600" cy="766957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3AE425-193F-CB1D-8A75-C50DD8C4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2" y="1825625"/>
            <a:ext cx="9246637" cy="4379232"/>
          </a:xfrm>
        </p:spPr>
      </p:pic>
    </p:spTree>
    <p:extLst>
      <p:ext uri="{BB962C8B-B14F-4D97-AF65-F5344CB8AC3E}">
        <p14:creationId xmlns:p14="http://schemas.microsoft.com/office/powerpoint/2010/main" val="101783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98BD-44B5-B1F1-F9E4-01F7BD90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381232"/>
            <a:ext cx="10515600" cy="59960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Training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D4CE7-2109-035A-0D3B-1FFE1A22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 loss function and back propagation are applied </a:t>
            </a:r>
            <a:r>
              <a:rPr lang="en-US" altLang="ko-KR" sz="2000" dirty="0" err="1"/>
              <a:t>endto</a:t>
            </a:r>
            <a:r>
              <a:rPr lang="en-US" altLang="ko-KR" sz="2000" dirty="0"/>
              <a:t>-end</a:t>
            </a:r>
          </a:p>
          <a:p>
            <a:r>
              <a:rPr lang="en-US" altLang="ko-KR" sz="2000" dirty="0"/>
              <a:t>choosing the set of default boxes and scales for detection </a:t>
            </a:r>
          </a:p>
          <a:p>
            <a:r>
              <a:rPr lang="en-US" altLang="ko-KR" sz="2000" dirty="0"/>
              <a:t> the hard negative mining and data augmentation strategies.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4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830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charter</vt:lpstr>
      <vt:lpstr>Noto Sans KR</vt:lpstr>
      <vt:lpstr>Spoqa Han Sans</vt:lpstr>
      <vt:lpstr>맑은 고딕</vt:lpstr>
      <vt:lpstr>Arial</vt:lpstr>
      <vt:lpstr>Arial</vt:lpstr>
      <vt:lpstr>Cambria Math</vt:lpstr>
      <vt:lpstr>Wingdings</vt:lpstr>
      <vt:lpstr>Office 테마</vt:lpstr>
      <vt:lpstr>SSD: Single Shot MultiBox Detector  </vt:lpstr>
      <vt:lpstr>Introduction</vt:lpstr>
      <vt:lpstr>Introduction</vt:lpstr>
      <vt:lpstr>Model</vt:lpstr>
      <vt:lpstr>Model</vt:lpstr>
      <vt:lpstr>example</vt:lpstr>
      <vt:lpstr>example</vt:lpstr>
      <vt:lpstr>example</vt:lpstr>
      <vt:lpstr>Training</vt:lpstr>
      <vt:lpstr>Matching strategy</vt:lpstr>
      <vt:lpstr>Training objective</vt:lpstr>
      <vt:lpstr>Training objective</vt:lpstr>
      <vt:lpstr>Training objective</vt:lpstr>
      <vt:lpstr>Training objective</vt:lpstr>
      <vt:lpstr>Choosing scales and aspect ratios for default boxes</vt:lpstr>
      <vt:lpstr>Choosing scales and aspect ratios for default boxes</vt:lpstr>
      <vt:lpstr>Choosing scales and aspect ratios for default boxes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SSD: Single Shot MultiBox Detector  </dc:title>
  <dc:creator>한재만</dc:creator>
  <cp:lastModifiedBy>한재만</cp:lastModifiedBy>
  <cp:revision>15</cp:revision>
  <dcterms:created xsi:type="dcterms:W3CDTF">2022-08-09T02:57:42Z</dcterms:created>
  <dcterms:modified xsi:type="dcterms:W3CDTF">2022-08-09T16:01:30Z</dcterms:modified>
</cp:coreProperties>
</file>