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2" r:id="rId3"/>
    <p:sldId id="343" r:id="rId4"/>
    <p:sldId id="361" r:id="rId5"/>
    <p:sldId id="365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62" r:id="rId14"/>
    <p:sldId id="311" r:id="rId15"/>
  </p:sldIdLst>
  <p:sldSz cx="9144000" cy="6858000" type="screen4x3"/>
  <p:notesSz cx="6805613" cy="9939338"/>
  <p:embeddedFontLst>
    <p:embeddedFont>
      <p:font typeface="Cambria Math" panose="02040503050406030204" pitchFamily="18" charset="0"/>
      <p:regular r:id="rId18"/>
    </p:embeddedFont>
    <p:embeddedFont>
      <p:font typeface="나눔고딕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788" autoAdjust="0"/>
  </p:normalViewPr>
  <p:slideViewPr>
    <p:cSldViewPr snapToGrid="0">
      <p:cViewPr varScale="1">
        <p:scale>
          <a:sx n="86" d="100"/>
          <a:sy n="86" d="100"/>
        </p:scale>
        <p:origin x="84" y="49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7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6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0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8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0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4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3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</a:rPr>
              <a:t>YOLO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2022.08.10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Training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55D35-D1B9-0542-4F5C-CC254222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56" y="2267476"/>
            <a:ext cx="5233131" cy="3515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7B961C-7CAE-AA44-AF76-9B64738D367D}"/>
              </a:ext>
            </a:extLst>
          </p:cNvPr>
          <p:cNvSpPr txBox="1"/>
          <p:nvPr/>
        </p:nvSpPr>
        <p:spPr>
          <a:xfrm>
            <a:off x="624770" y="2438841"/>
            <a:ext cx="332512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squared error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optimization.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but, not perfectly align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D4D74A-29F0-8725-A576-FB69128EA95A}"/>
              </a:ext>
            </a:extLst>
          </p:cNvPr>
          <p:cNvCxnSpPr>
            <a:cxnSpLocks/>
          </p:cNvCxnSpPr>
          <p:nvPr/>
        </p:nvCxnSpPr>
        <p:spPr>
          <a:xfrm>
            <a:off x="2287332" y="4005799"/>
            <a:ext cx="0" cy="7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CCE5C0-DE69-2176-49E2-980D0F4C1A9B}"/>
              </a:ext>
            </a:extLst>
          </p:cNvPr>
          <p:cNvSpPr txBox="1"/>
          <p:nvPr/>
        </p:nvSpPr>
        <p:spPr>
          <a:xfrm>
            <a:off x="624770" y="4906537"/>
            <a:ext cx="332512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6718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Training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55D35-D1B9-0542-4F5C-CC254222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56" y="2267476"/>
            <a:ext cx="5233131" cy="35155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FA66D1-8DDE-0EE0-EC57-A2643E620B5D}"/>
              </a:ext>
            </a:extLst>
          </p:cNvPr>
          <p:cNvSpPr/>
          <p:nvPr/>
        </p:nvSpPr>
        <p:spPr>
          <a:xfrm>
            <a:off x="3628456" y="2234182"/>
            <a:ext cx="5233131" cy="1423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0C255-47D9-58D1-2F6F-BDCE81836B02}"/>
              </a:ext>
            </a:extLst>
          </p:cNvPr>
          <p:cNvSpPr txBox="1"/>
          <p:nvPr/>
        </p:nvSpPr>
        <p:spPr>
          <a:xfrm>
            <a:off x="3468232" y="1621065"/>
            <a:ext cx="1322859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localization error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24FF9D-E40D-B03E-AF6D-339474DAC1D3}"/>
              </a:ext>
            </a:extLst>
          </p:cNvPr>
          <p:cNvSpPr/>
          <p:nvPr/>
        </p:nvSpPr>
        <p:spPr>
          <a:xfrm>
            <a:off x="3628456" y="3690892"/>
            <a:ext cx="5233131" cy="1358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F370E-0F54-002C-0326-B18FC767D7E1}"/>
              </a:ext>
            </a:extLst>
          </p:cNvPr>
          <p:cNvSpPr txBox="1"/>
          <p:nvPr/>
        </p:nvSpPr>
        <p:spPr>
          <a:xfrm>
            <a:off x="3435079" y="4013948"/>
            <a:ext cx="1322859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Conditioning error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2FB199-2ADE-969A-AC54-981E3BC5A412}"/>
              </a:ext>
            </a:extLst>
          </p:cNvPr>
          <p:cNvSpPr/>
          <p:nvPr/>
        </p:nvSpPr>
        <p:spPr>
          <a:xfrm>
            <a:off x="3628456" y="5110398"/>
            <a:ext cx="5233131" cy="733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3E628-E102-82D0-A1D7-D9127CBDE91D}"/>
              </a:ext>
            </a:extLst>
          </p:cNvPr>
          <p:cNvSpPr txBox="1"/>
          <p:nvPr/>
        </p:nvSpPr>
        <p:spPr>
          <a:xfrm>
            <a:off x="3477135" y="5269305"/>
            <a:ext cx="154571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error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4981E6-8196-FF0C-6835-524EAD099D30}"/>
              </a:ext>
            </a:extLst>
          </p:cNvPr>
          <p:cNvSpPr/>
          <p:nvPr/>
        </p:nvSpPr>
        <p:spPr>
          <a:xfrm>
            <a:off x="4096508" y="3176904"/>
            <a:ext cx="530949" cy="28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F5ED3B-AF47-7C3A-93F2-3FE65B51647C}"/>
              </a:ext>
            </a:extLst>
          </p:cNvPr>
          <p:cNvSpPr/>
          <p:nvPr/>
        </p:nvSpPr>
        <p:spPr>
          <a:xfrm>
            <a:off x="3650758" y="2461310"/>
            <a:ext cx="530949" cy="28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D249C3-A81F-3E7C-AB6E-182F4E2AF2C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118732" y="2603483"/>
            <a:ext cx="1532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926020-AC04-4595-F67D-F65D20956D6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118732" y="3319077"/>
            <a:ext cx="19777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2660D6-3D80-757C-4FDA-61A1168C4821}"/>
              </a:ext>
            </a:extLst>
          </p:cNvPr>
          <p:cNvSpPr txBox="1"/>
          <p:nvPr/>
        </p:nvSpPr>
        <p:spPr>
          <a:xfrm>
            <a:off x="208016" y="2710149"/>
            <a:ext cx="335754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Localization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D478710-B240-FDCE-670D-6BADA41E043C}"/>
              </a:ext>
            </a:extLst>
          </p:cNvPr>
          <p:cNvCxnSpPr>
            <a:cxnSpLocks/>
          </p:cNvCxnSpPr>
          <p:nvPr/>
        </p:nvCxnSpPr>
        <p:spPr>
          <a:xfrm flipV="1">
            <a:off x="2118732" y="2603482"/>
            <a:ext cx="0" cy="9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4854AAC-A5AD-CDE4-EFAB-658D0E487148}"/>
              </a:ext>
            </a:extLst>
          </p:cNvPr>
          <p:cNvCxnSpPr>
            <a:cxnSpLocks/>
          </p:cNvCxnSpPr>
          <p:nvPr/>
        </p:nvCxnSpPr>
        <p:spPr>
          <a:xfrm>
            <a:off x="2109813" y="3208812"/>
            <a:ext cx="0" cy="11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49B11C-86EB-E085-28FA-E533093FFEC8}"/>
              </a:ext>
            </a:extLst>
          </p:cNvPr>
          <p:cNvSpPr/>
          <p:nvPr/>
        </p:nvSpPr>
        <p:spPr>
          <a:xfrm>
            <a:off x="5151864" y="4627065"/>
            <a:ext cx="486935" cy="28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E1A5D4-7611-16A7-7F96-7D59D8C71006}"/>
              </a:ext>
            </a:extLst>
          </p:cNvPr>
          <p:cNvCxnSpPr>
            <a:cxnSpLocks/>
          </p:cNvCxnSpPr>
          <p:nvPr/>
        </p:nvCxnSpPr>
        <p:spPr>
          <a:xfrm flipH="1">
            <a:off x="3174088" y="4765772"/>
            <a:ext cx="197777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F4AB7F-AE92-F10F-B044-4D31324B4364}"/>
              </a:ext>
            </a:extLst>
          </p:cNvPr>
          <p:cNvSpPr txBox="1"/>
          <p:nvPr/>
        </p:nvSpPr>
        <p:spPr>
          <a:xfrm>
            <a:off x="167268" y="4516440"/>
            <a:ext cx="300682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Background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68965A9-4751-CA68-43F8-4FB8E100BF3C}"/>
              </a:ext>
            </a:extLst>
          </p:cNvPr>
          <p:cNvSpPr/>
          <p:nvPr/>
        </p:nvSpPr>
        <p:spPr>
          <a:xfrm>
            <a:off x="5714072" y="3077737"/>
            <a:ext cx="2838613" cy="4795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B6EBFD-7E5F-1864-8EC7-D315F8CA915B}"/>
              </a:ext>
            </a:extLst>
          </p:cNvPr>
          <p:cNvCxnSpPr>
            <a:cxnSpLocks/>
          </p:cNvCxnSpPr>
          <p:nvPr/>
        </p:nvCxnSpPr>
        <p:spPr>
          <a:xfrm flipV="1">
            <a:off x="7523671" y="1927623"/>
            <a:ext cx="0" cy="115011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20FFF5-ACB1-329B-CE9B-A33E2A031AE9}"/>
              </a:ext>
            </a:extLst>
          </p:cNvPr>
          <p:cNvSpPr txBox="1"/>
          <p:nvPr/>
        </p:nvSpPr>
        <p:spPr>
          <a:xfrm>
            <a:off x="6197339" y="1412314"/>
            <a:ext cx="264007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reflect Large box </a:t>
            </a:r>
          </a:p>
        </p:txBody>
      </p:sp>
    </p:spTree>
    <p:extLst>
      <p:ext uri="{BB962C8B-B14F-4D97-AF65-F5344CB8AC3E}">
        <p14:creationId xmlns:p14="http://schemas.microsoft.com/office/powerpoint/2010/main" val="2307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limitation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A069DF-183C-3E27-8215-7E53F2D19EF0}"/>
              </a:ext>
            </a:extLst>
          </p:cNvPr>
          <p:cNvSpPr txBox="1"/>
          <p:nvPr/>
        </p:nvSpPr>
        <p:spPr>
          <a:xfrm>
            <a:off x="891370" y="2316177"/>
            <a:ext cx="7352866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Hard to Small object detection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each grid cell only one object predict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struggles to unusual aspect ratios or configurations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(3). Small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effect loss error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small box has a much greater effect on IOU.</a:t>
            </a:r>
          </a:p>
        </p:txBody>
      </p:sp>
    </p:spTree>
    <p:extLst>
      <p:ext uri="{BB962C8B-B14F-4D97-AF65-F5344CB8AC3E}">
        <p14:creationId xmlns:p14="http://schemas.microsoft.com/office/powerpoint/2010/main" val="103684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Experiments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720F54-A72E-0B7B-2DFD-93BB7A70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77" y="838322"/>
            <a:ext cx="3477110" cy="2734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194503-5485-57E5-2590-C93F882D4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477" y="3834615"/>
            <a:ext cx="3410426" cy="2133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CA3506-AF11-65FA-1C68-EBA8A2AD3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3" y="2721987"/>
            <a:ext cx="4753779" cy="20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5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03307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2 stage detector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Like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 – CNN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5661211" y="3212556"/>
            <a:ext cx="297377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hard optimize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classification in ROI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6553089-4472-1E99-D476-5D5E65B26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15" y="2617537"/>
            <a:ext cx="3197683" cy="326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2C4548-661F-3DB4-02AE-DB7E72FE7174}"/>
              </a:ext>
            </a:extLst>
          </p:cNvPr>
          <p:cNvSpPr txBox="1"/>
          <p:nvPr/>
        </p:nvSpPr>
        <p:spPr>
          <a:xfrm>
            <a:off x="71143" y="2899022"/>
            <a:ext cx="222418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83B328-96A2-0392-9CDA-EFEC316A2BF1}"/>
              </a:ext>
            </a:extLst>
          </p:cNvPr>
          <p:cNvSpPr/>
          <p:nvPr/>
        </p:nvSpPr>
        <p:spPr>
          <a:xfrm>
            <a:off x="1698415" y="3479947"/>
            <a:ext cx="1913465" cy="10436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F17F0F-67F7-371E-BB20-CCB1AF235310}"/>
              </a:ext>
            </a:extLst>
          </p:cNvPr>
          <p:cNvSpPr/>
          <p:nvPr/>
        </p:nvSpPr>
        <p:spPr>
          <a:xfrm>
            <a:off x="2745779" y="2696670"/>
            <a:ext cx="2045677" cy="861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BB519-6DF6-1D16-A7A5-3481FECB43F4}"/>
              </a:ext>
            </a:extLst>
          </p:cNvPr>
          <p:cNvSpPr txBox="1"/>
          <p:nvPr/>
        </p:nvSpPr>
        <p:spPr>
          <a:xfrm>
            <a:off x="3092178" y="1937001"/>
            <a:ext cx="222418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024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yolo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796819" y="3319787"/>
            <a:ext cx="7352866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Fast &amp; easy optimization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simple one stage neural network pipeline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Generalizable learning and less background error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using global feature map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85310" y="1681483"/>
            <a:ext cx="6964375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and classification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One stage feature extract</a:t>
            </a:r>
          </a:p>
        </p:txBody>
      </p:sp>
    </p:spTree>
    <p:extLst>
      <p:ext uri="{BB962C8B-B14F-4D97-AF65-F5344CB8AC3E}">
        <p14:creationId xmlns:p14="http://schemas.microsoft.com/office/powerpoint/2010/main" val="343339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91B5A-8CB3-239E-36ED-4ACA94F36A2E}"/>
              </a:ext>
            </a:extLst>
          </p:cNvPr>
          <p:cNvSpPr txBox="1"/>
          <p:nvPr/>
        </p:nvSpPr>
        <p:spPr>
          <a:xfrm>
            <a:off x="2888010" y="1865007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grid cell extract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46E581-CE38-BB65-E2ED-FEADF1E2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81" y="2384648"/>
            <a:ext cx="6713034" cy="37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B26359-24B0-DB1D-45D8-23485A82E5A7}"/>
              </a:ext>
            </a:extLst>
          </p:cNvPr>
          <p:cNvSpPr/>
          <p:nvPr/>
        </p:nvSpPr>
        <p:spPr>
          <a:xfrm>
            <a:off x="1310981" y="2234182"/>
            <a:ext cx="5089819" cy="1490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3B3AA-E806-5BD8-A513-EA987A32B77A}"/>
              </a:ext>
            </a:extLst>
          </p:cNvPr>
          <p:cNvSpPr/>
          <p:nvPr/>
        </p:nvSpPr>
        <p:spPr>
          <a:xfrm>
            <a:off x="1119985" y="3958904"/>
            <a:ext cx="6160337" cy="23512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9B8C-8070-8856-AB62-6788BDBB0D12}"/>
              </a:ext>
            </a:extLst>
          </p:cNvPr>
          <p:cNvSpPr txBox="1"/>
          <p:nvPr/>
        </p:nvSpPr>
        <p:spPr>
          <a:xfrm>
            <a:off x="2888010" y="6325009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844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826915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unified detection – grid cell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299F7-3572-0046-B835-89188EE75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" t="22861" r="59826" b="28127"/>
          <a:stretch/>
        </p:blipFill>
        <p:spPr>
          <a:xfrm>
            <a:off x="2083127" y="2560847"/>
            <a:ext cx="1830950" cy="2018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2247364" y="1754955"/>
            <a:ext cx="464087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input image into S*S grid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3B053-F2BE-D437-C4F3-FFB9AEE8B47C}"/>
              </a:ext>
            </a:extLst>
          </p:cNvPr>
          <p:cNvSpPr txBox="1"/>
          <p:nvPr/>
        </p:nvSpPr>
        <p:spPr>
          <a:xfrm>
            <a:off x="1840345" y="4735267"/>
            <a:ext cx="574351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center of an object falls into a grid cell, that grid cell is responsible for detecting that object.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grid cell detect only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of an object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A3CC4-7146-1D44-89BE-652E8F28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67" y="2404797"/>
            <a:ext cx="2243172" cy="23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1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826915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unified detection - </a:t>
            </a:r>
            <a:r>
              <a:rPr lang="en-US" altLang="ko-KR" sz="3000" b="1" spc="-150" dirty="0" err="1">
                <a:solidFill>
                  <a:schemeClr val="accent4">
                    <a:lumMod val="50000"/>
                  </a:schemeClr>
                </a:solidFill>
              </a:rPr>
              <a:t>Bbox</a:t>
            </a:r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299F7-3572-0046-B835-89188EE75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" t="22861" r="59826" b="28127"/>
          <a:stretch/>
        </p:blipFill>
        <p:spPr>
          <a:xfrm>
            <a:off x="1837801" y="1888162"/>
            <a:ext cx="1830950" cy="20183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A3AFDF-B261-93CB-7B0B-C3888E5A6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44" t="1" r="9681" b="53520"/>
          <a:stretch/>
        </p:blipFill>
        <p:spPr>
          <a:xfrm>
            <a:off x="5564461" y="1940312"/>
            <a:ext cx="2007220" cy="191407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A9EBC7-2057-2E7D-CBF3-D451533FF5C1}"/>
              </a:ext>
            </a:extLst>
          </p:cNvPr>
          <p:cNvCxnSpPr/>
          <p:nvPr/>
        </p:nvCxnSpPr>
        <p:spPr>
          <a:xfrm>
            <a:off x="3824868" y="2897348"/>
            <a:ext cx="146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432837" y="3971255"/>
            <a:ext cx="4640877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grid cell predicts B bounding box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paper, B = 2)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3B053-F2BE-D437-C4F3-FFB9AEE8B47C}"/>
                  </a:ext>
                </a:extLst>
              </p:cNvPr>
              <p:cNvSpPr txBox="1"/>
              <p:nvPr/>
            </p:nvSpPr>
            <p:spPr>
              <a:xfrm>
                <a:off x="432837" y="5193675"/>
                <a:ext cx="4640877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bounding box have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𝒑𝒓</m:t>
                    </m:r>
                  </m:oMath>
                </a14:m>
                <a:endPara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3B053-F2BE-D437-C4F3-FFB9AEE8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7" y="5193675"/>
                <a:ext cx="4640877" cy="498663"/>
              </a:xfrm>
              <a:prstGeom prst="rect">
                <a:avLst/>
              </a:prstGeom>
              <a:blipFill>
                <a:blip r:embed="rId4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A69BEDA-1FD1-B18F-81F4-840E60325E90}"/>
              </a:ext>
            </a:extLst>
          </p:cNvPr>
          <p:cNvSpPr/>
          <p:nvPr/>
        </p:nvSpPr>
        <p:spPr>
          <a:xfrm>
            <a:off x="4449336" y="5420704"/>
            <a:ext cx="356839" cy="271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475265A-E4AE-2D44-9083-E040BCB5E728}"/>
              </a:ext>
            </a:extLst>
          </p:cNvPr>
          <p:cNvCxnSpPr>
            <a:cxnSpLocks/>
          </p:cNvCxnSpPr>
          <p:nvPr/>
        </p:nvCxnSpPr>
        <p:spPr>
          <a:xfrm>
            <a:off x="4806175" y="5542157"/>
            <a:ext cx="6356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0701B-8899-B2DD-17B8-330ED51EAA38}"/>
                  </a:ext>
                </a:extLst>
              </p:cNvPr>
              <p:cNvSpPr txBox="1"/>
              <p:nvPr/>
            </p:nvSpPr>
            <p:spPr>
              <a:xfrm>
                <a:off x="5418382" y="5357491"/>
                <a:ext cx="2153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𝑂𝑏𝑗𝑒𝑐𝑡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𝐼𝑂𝑈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0701B-8899-B2DD-17B8-330ED51E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82" y="5357491"/>
                <a:ext cx="215329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6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826915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unified detection – classification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4299F7-3572-0046-B835-89188EE75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" t="22861" r="59826" b="28127"/>
          <a:stretch/>
        </p:blipFill>
        <p:spPr>
          <a:xfrm>
            <a:off x="1837801" y="1888162"/>
            <a:ext cx="1830950" cy="201837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A9EBC7-2057-2E7D-CBF3-D451533FF5C1}"/>
              </a:ext>
            </a:extLst>
          </p:cNvPr>
          <p:cNvCxnSpPr/>
          <p:nvPr/>
        </p:nvCxnSpPr>
        <p:spPr>
          <a:xfrm>
            <a:off x="3824868" y="2897348"/>
            <a:ext cx="146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5D1F5-49AB-3AB3-6545-9FCD4BE355A8}"/>
              </a:ext>
            </a:extLst>
          </p:cNvPr>
          <p:cNvSpPr txBox="1"/>
          <p:nvPr/>
        </p:nvSpPr>
        <p:spPr>
          <a:xfrm>
            <a:off x="432837" y="3971255"/>
            <a:ext cx="4640877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grid cell predicts C conditional class (in paper, C = 20)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3B053-F2BE-D437-C4F3-FFB9AEE8B47C}"/>
                  </a:ext>
                </a:extLst>
              </p:cNvPr>
              <p:cNvSpPr txBox="1"/>
              <p:nvPr/>
            </p:nvSpPr>
            <p:spPr>
              <a:xfrm>
                <a:off x="510805" y="4941392"/>
                <a:ext cx="4640877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bounding box have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endPara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93B053-F2BE-D437-C4F3-FFB9AEE8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5" y="4941392"/>
                <a:ext cx="4640877" cy="498663"/>
              </a:xfrm>
              <a:prstGeom prst="rect">
                <a:avLst/>
              </a:prstGeom>
              <a:blipFill>
                <a:blip r:embed="rId4"/>
                <a:stretch>
                  <a:fillRect l="-92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0701B-8899-B2DD-17B8-330ED51EAA38}"/>
                  </a:ext>
                </a:extLst>
              </p:cNvPr>
              <p:cNvSpPr txBox="1"/>
              <p:nvPr/>
            </p:nvSpPr>
            <p:spPr>
              <a:xfrm>
                <a:off x="5893807" y="5056468"/>
                <a:ext cx="2153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𝑂𝑏𝑗𝑒𝑐𝑡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60701B-8899-B2DD-17B8-330ED51E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07" y="5056468"/>
                <a:ext cx="2153299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E897E76-E3A2-AA97-A01B-9367779222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77" t="49212" r="37212" b="-1282"/>
          <a:stretch/>
        </p:blipFill>
        <p:spPr>
          <a:xfrm>
            <a:off x="5539832" y="1844205"/>
            <a:ext cx="1910397" cy="210628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327F80-4CEE-119C-5B07-77B5EB158781}"/>
              </a:ext>
            </a:extLst>
          </p:cNvPr>
          <p:cNvCxnSpPr/>
          <p:nvPr/>
        </p:nvCxnSpPr>
        <p:spPr>
          <a:xfrm>
            <a:off x="5151682" y="5241134"/>
            <a:ext cx="59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5C1E6F-0654-DB29-2EC2-731BE36F16EA}"/>
              </a:ext>
            </a:extLst>
          </p:cNvPr>
          <p:cNvSpPr txBox="1"/>
          <p:nvPr/>
        </p:nvSpPr>
        <p:spPr>
          <a:xfrm>
            <a:off x="2233431" y="5440055"/>
            <a:ext cx="464087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test time, probabilities,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F4EBD-47E5-13EE-927F-38F73FBF5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852" y="5904472"/>
            <a:ext cx="610637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826915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unified detection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A5A67B2-5C98-BF02-C6D1-8D2CDAF63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1" r="10143"/>
          <a:stretch/>
        </p:blipFill>
        <p:spPr bwMode="auto">
          <a:xfrm>
            <a:off x="826915" y="2769440"/>
            <a:ext cx="7615710" cy="27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FD56D02-5C71-9208-B7EC-E5A7D37B7CA9}"/>
              </a:ext>
            </a:extLst>
          </p:cNvPr>
          <p:cNvSpPr/>
          <p:nvPr/>
        </p:nvSpPr>
        <p:spPr>
          <a:xfrm rot="5400000">
            <a:off x="4918044" y="2489377"/>
            <a:ext cx="172843" cy="584727"/>
          </a:xfrm>
          <a:prstGeom prst="leftBrace">
            <a:avLst>
              <a:gd name="adj1" fmla="val 8333"/>
              <a:gd name="adj2" fmla="val 4809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8FF5152-3628-AC85-413E-00D2B91FD04E}"/>
              </a:ext>
            </a:extLst>
          </p:cNvPr>
          <p:cNvSpPr/>
          <p:nvPr/>
        </p:nvSpPr>
        <p:spPr>
          <a:xfrm rot="5400000">
            <a:off x="5502771" y="2489376"/>
            <a:ext cx="172843" cy="584727"/>
          </a:xfrm>
          <a:prstGeom prst="leftBrace">
            <a:avLst>
              <a:gd name="adj1" fmla="val 8333"/>
              <a:gd name="adj2" fmla="val 48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83F17C58-879F-638F-A53E-084EE15526BE}"/>
              </a:ext>
            </a:extLst>
          </p:cNvPr>
          <p:cNvSpPr/>
          <p:nvPr/>
        </p:nvSpPr>
        <p:spPr>
          <a:xfrm rot="5400000">
            <a:off x="6862644" y="1701929"/>
            <a:ext cx="185143" cy="2147322"/>
          </a:xfrm>
          <a:prstGeom prst="leftBrace">
            <a:avLst>
              <a:gd name="adj1" fmla="val 8333"/>
              <a:gd name="adj2" fmla="val 48093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33ED2-E13A-7961-0F95-571125347998}"/>
              </a:ext>
            </a:extLst>
          </p:cNvPr>
          <p:cNvSpPr txBox="1"/>
          <p:nvPr/>
        </p:nvSpPr>
        <p:spPr>
          <a:xfrm>
            <a:off x="4664274" y="2346900"/>
            <a:ext cx="68038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9B069-A9BC-A4CD-8529-E8F5602F1185}"/>
              </a:ext>
            </a:extLst>
          </p:cNvPr>
          <p:cNvSpPr txBox="1"/>
          <p:nvPr/>
        </p:nvSpPr>
        <p:spPr>
          <a:xfrm>
            <a:off x="5249001" y="2346899"/>
            <a:ext cx="68038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399D8-50D0-DA59-6219-C217471C8F3B}"/>
              </a:ext>
            </a:extLst>
          </p:cNvPr>
          <p:cNvSpPr txBox="1"/>
          <p:nvPr/>
        </p:nvSpPr>
        <p:spPr>
          <a:xfrm>
            <a:off x="6662852" y="2390111"/>
            <a:ext cx="68038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55882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YOLO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Model architecture 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46E581-CE38-BB65-E2ED-FEADF1E2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81" y="2124529"/>
            <a:ext cx="6713034" cy="37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6807</TotalTime>
  <Words>353</Words>
  <Application>Microsoft Office PowerPoint</Application>
  <PresentationFormat>화면 슬라이드 쇼(4:3)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맑은 고딕</vt:lpstr>
      <vt:lpstr>Arial</vt:lpstr>
      <vt:lpstr>Wingdings</vt:lpstr>
      <vt:lpstr>Cambria Math</vt:lpstr>
      <vt:lpstr>Times New Roman</vt:lpstr>
      <vt:lpstr>Office 테마</vt:lpstr>
      <vt:lpstr>YOLO</vt:lpstr>
      <vt:lpstr>Topic – 2 stage detector</vt:lpstr>
      <vt:lpstr>Motivation &amp; contribute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YOLO</vt:lpstr>
      <vt:lpstr>Q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강경수</cp:lastModifiedBy>
  <cp:revision>908</cp:revision>
  <cp:lastPrinted>2011-08-28T13:13:29Z</cp:lastPrinted>
  <dcterms:created xsi:type="dcterms:W3CDTF">2011-08-24T01:05:33Z</dcterms:created>
  <dcterms:modified xsi:type="dcterms:W3CDTF">2022-08-09T08:54:15Z</dcterms:modified>
</cp:coreProperties>
</file>