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2" r:id="rId3"/>
    <p:sldId id="257" r:id="rId4"/>
    <p:sldId id="259" r:id="rId5"/>
    <p:sldId id="263" r:id="rId6"/>
    <p:sldId id="264" r:id="rId7"/>
    <p:sldId id="266" r:id="rId8"/>
    <p:sldId id="267" r:id="rId9"/>
    <p:sldId id="265" r:id="rId10"/>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65" d="100"/>
          <a:sy n="65" d="100"/>
        </p:scale>
        <p:origin x="-77" y="-97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070FC1-2F4F-4621-9EFE-624B41528805}" type="datetimeFigureOut">
              <a:rPr lang="ko-KR" altLang="en-US" smtClean="0"/>
              <a:t>2022-08-21</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8DEB1D-0FA0-4A28-81E9-14EE1A59E25C}" type="slidenum">
              <a:rPr lang="ko-KR" altLang="en-US" smtClean="0"/>
              <a:t>‹#›</a:t>
            </a:fld>
            <a:endParaRPr lang="ko-KR" altLang="en-US"/>
          </a:p>
        </p:txBody>
      </p:sp>
    </p:spTree>
    <p:extLst>
      <p:ext uri="{BB962C8B-B14F-4D97-AF65-F5344CB8AC3E}">
        <p14:creationId xmlns:p14="http://schemas.microsoft.com/office/powerpoint/2010/main" val="354168665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P2 p4 p3</a:t>
            </a:r>
            <a:r>
              <a:rPr lang="en-US" altLang="ko-KR" baseline="0" dirty="0" smtClean="0"/>
              <a:t> p5 </a:t>
            </a:r>
            <a:r>
              <a:rPr lang="ko-KR" altLang="en-US" baseline="0" dirty="0" err="1" smtClean="0"/>
              <a:t>다른코너들도</a:t>
            </a:r>
            <a:endParaRPr lang="ko-KR" altLang="en-US" dirty="0"/>
          </a:p>
        </p:txBody>
      </p:sp>
      <p:sp>
        <p:nvSpPr>
          <p:cNvPr id="4" name="슬라이드 번호 개체 틀 3"/>
          <p:cNvSpPr>
            <a:spLocks noGrp="1"/>
          </p:cNvSpPr>
          <p:nvPr>
            <p:ph type="sldNum" sz="quarter" idx="10"/>
          </p:nvPr>
        </p:nvSpPr>
        <p:spPr/>
        <p:txBody>
          <a:bodyPr/>
          <a:lstStyle/>
          <a:p>
            <a:fld id="{6C8DEB1D-0FA0-4A28-81E9-14EE1A59E25C}" type="slidenum">
              <a:rPr lang="ko-KR" altLang="en-US" smtClean="0"/>
              <a:t>2</a:t>
            </a:fld>
            <a:endParaRPr lang="ko-KR" altLang="en-US"/>
          </a:p>
        </p:txBody>
      </p:sp>
    </p:spTree>
    <p:extLst>
      <p:ext uri="{BB962C8B-B14F-4D97-AF65-F5344CB8AC3E}">
        <p14:creationId xmlns:p14="http://schemas.microsoft.com/office/powerpoint/2010/main" val="1614189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임의 </a:t>
            </a:r>
            <a:r>
              <a:rPr lang="en-US" altLang="ko-KR" dirty="0" smtClean="0"/>
              <a:t>pose object</a:t>
            </a:r>
            <a:r>
              <a:rPr lang="ko-KR" altLang="en-US" dirty="0" smtClean="0"/>
              <a:t>는 </a:t>
            </a:r>
            <a:r>
              <a:rPr lang="en-US" altLang="ko-KR" dirty="0" err="1" smtClean="0"/>
              <a:t>pnp</a:t>
            </a:r>
            <a:r>
              <a:rPr lang="en-US" altLang="ko-KR" dirty="0" smtClean="0"/>
              <a:t> solver</a:t>
            </a:r>
            <a:r>
              <a:rPr lang="ko-KR" altLang="en-US" dirty="0" smtClean="0"/>
              <a:t>를 사용하여 직육면체의 </a:t>
            </a:r>
            <a:r>
              <a:rPr lang="en-US" altLang="ko-KR" dirty="0" smtClean="0"/>
              <a:t>3d</a:t>
            </a:r>
            <a:r>
              <a:rPr lang="en-US" altLang="ko-KR" baseline="0" dirty="0" smtClean="0"/>
              <a:t> position</a:t>
            </a:r>
            <a:r>
              <a:rPr lang="ko-KR" altLang="en-US" baseline="0" dirty="0" smtClean="0"/>
              <a:t>과 </a:t>
            </a:r>
            <a:r>
              <a:rPr lang="en-US" altLang="ko-KR" baseline="0" dirty="0" smtClean="0"/>
              <a:t>dimension</a:t>
            </a:r>
            <a:r>
              <a:rPr lang="ko-KR" altLang="en-US" baseline="0" dirty="0" smtClean="0"/>
              <a:t>를 </a:t>
            </a:r>
            <a:r>
              <a:rPr lang="en-US" altLang="ko-KR" baseline="0" dirty="0" smtClean="0"/>
              <a:t>monocular scale ambiguity</a:t>
            </a:r>
            <a:r>
              <a:rPr lang="ko-KR" altLang="en-US" baseline="0" dirty="0" smtClean="0"/>
              <a:t>로 인해 </a:t>
            </a:r>
            <a:r>
              <a:rPr lang="en-US" altLang="ko-KR" baseline="0" dirty="0" smtClean="0"/>
              <a:t>scale factor</a:t>
            </a:r>
            <a:r>
              <a:rPr lang="ko-KR" altLang="en-US" baseline="0" dirty="0" smtClean="0"/>
              <a:t>까지 해결합니다</a:t>
            </a:r>
            <a:r>
              <a:rPr lang="en-US" altLang="ko-KR" baseline="0" dirty="0" smtClean="0"/>
              <a:t>.</a:t>
            </a:r>
          </a:p>
          <a:p>
            <a:r>
              <a:rPr lang="en-US" altLang="ko-KR" baseline="0" dirty="0" smtClean="0"/>
              <a:t>Ground object</a:t>
            </a:r>
            <a:r>
              <a:rPr lang="ko-KR" altLang="en-US" baseline="0" dirty="0" smtClean="0"/>
              <a:t>는 복잡한 </a:t>
            </a:r>
            <a:r>
              <a:rPr lang="en-US" altLang="ko-KR" baseline="0" dirty="0" err="1" smtClean="0"/>
              <a:t>pnp</a:t>
            </a:r>
            <a:r>
              <a:rPr lang="en-US" altLang="ko-KR" baseline="0" dirty="0" smtClean="0"/>
              <a:t> solver </a:t>
            </a:r>
            <a:r>
              <a:rPr lang="ko-KR" altLang="en-US" baseline="0" dirty="0" smtClean="0"/>
              <a:t>대신 </a:t>
            </a:r>
            <a:r>
              <a:rPr lang="en-US" altLang="ko-KR" baseline="0" dirty="0" smtClean="0"/>
              <a:t>3D</a:t>
            </a:r>
            <a:r>
              <a:rPr lang="ko-KR" altLang="en-US" baseline="0" dirty="0" smtClean="0"/>
              <a:t> </a:t>
            </a:r>
            <a:r>
              <a:rPr lang="en-US" altLang="ko-KR" baseline="0" dirty="0" smtClean="0"/>
              <a:t>ground plane</a:t>
            </a:r>
            <a:r>
              <a:rPr lang="ko-KR" altLang="en-US" baseline="0" dirty="0" smtClean="0"/>
              <a:t>에 직접 </a:t>
            </a:r>
            <a:r>
              <a:rPr lang="en-US" altLang="ko-KR" baseline="0" dirty="0" smtClean="0"/>
              <a:t>back –project</a:t>
            </a:r>
            <a:r>
              <a:rPr lang="ko-KR" altLang="en-US" baseline="0" dirty="0" smtClean="0"/>
              <a:t>한 다음 다른 </a:t>
            </a:r>
            <a:r>
              <a:rPr lang="en-US" altLang="ko-KR" baseline="0" dirty="0" smtClean="0"/>
              <a:t>vertical corners</a:t>
            </a:r>
            <a:r>
              <a:rPr lang="ko-KR" altLang="en-US" baseline="0" dirty="0" smtClean="0"/>
              <a:t>를 계산하여 </a:t>
            </a:r>
            <a:r>
              <a:rPr lang="en-US" altLang="ko-KR" baseline="0" dirty="0" smtClean="0"/>
              <a:t>3D cuboid</a:t>
            </a:r>
            <a:r>
              <a:rPr lang="ko-KR" altLang="en-US" baseline="0" dirty="0" smtClean="0"/>
              <a:t>를 형성합니다</a:t>
            </a:r>
            <a:r>
              <a:rPr lang="en-US" altLang="ko-KR" baseline="0" dirty="0" smtClean="0"/>
              <a:t>.</a:t>
            </a:r>
            <a:endParaRPr lang="ko-KR" altLang="en-US" dirty="0"/>
          </a:p>
        </p:txBody>
      </p:sp>
      <p:sp>
        <p:nvSpPr>
          <p:cNvPr id="4" name="슬라이드 번호 개체 틀 3"/>
          <p:cNvSpPr>
            <a:spLocks noGrp="1"/>
          </p:cNvSpPr>
          <p:nvPr>
            <p:ph type="sldNum" sz="quarter" idx="10"/>
          </p:nvPr>
        </p:nvSpPr>
        <p:spPr/>
        <p:txBody>
          <a:bodyPr/>
          <a:lstStyle/>
          <a:p>
            <a:fld id="{6C8DEB1D-0FA0-4A28-81E9-14EE1A59E25C}" type="slidenum">
              <a:rPr lang="ko-KR" altLang="en-US" smtClean="0"/>
              <a:t>3</a:t>
            </a:fld>
            <a:endParaRPr lang="ko-KR" altLang="en-US"/>
          </a:p>
        </p:txBody>
      </p:sp>
    </p:spTree>
    <p:extLst>
      <p:ext uri="{BB962C8B-B14F-4D97-AF65-F5344CB8AC3E}">
        <p14:creationId xmlns:p14="http://schemas.microsoft.com/office/powerpoint/2010/main" val="1795880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C </a:t>
            </a:r>
            <a:r>
              <a:rPr lang="ko-KR" altLang="en-US" dirty="0" smtClean="0"/>
              <a:t>카메라 </a:t>
            </a:r>
            <a:r>
              <a:rPr lang="en-US" altLang="ko-KR" dirty="0" smtClean="0"/>
              <a:t>pose</a:t>
            </a:r>
          </a:p>
          <a:p>
            <a:r>
              <a:rPr lang="en-US" altLang="ko-KR" dirty="0" smtClean="0"/>
              <a:t>O</a:t>
            </a:r>
            <a:r>
              <a:rPr lang="en-US" altLang="ko-KR" baseline="0" dirty="0" smtClean="0"/>
              <a:t> 3d cuboids</a:t>
            </a:r>
          </a:p>
          <a:p>
            <a:r>
              <a:rPr lang="en-US" altLang="ko-KR" baseline="0" dirty="0" smtClean="0"/>
              <a:t>P points</a:t>
            </a:r>
          </a:p>
          <a:p>
            <a:r>
              <a:rPr lang="en-US" altLang="ko-KR" baseline="0" dirty="0" smtClean="0"/>
              <a:t>Nonlinear least squares optimization problem</a:t>
            </a:r>
          </a:p>
        </p:txBody>
      </p:sp>
      <p:sp>
        <p:nvSpPr>
          <p:cNvPr id="4" name="슬라이드 번호 개체 틀 3"/>
          <p:cNvSpPr>
            <a:spLocks noGrp="1"/>
          </p:cNvSpPr>
          <p:nvPr>
            <p:ph type="sldNum" sz="quarter" idx="10"/>
          </p:nvPr>
        </p:nvSpPr>
        <p:spPr/>
        <p:txBody>
          <a:bodyPr/>
          <a:lstStyle/>
          <a:p>
            <a:fld id="{6C8DEB1D-0FA0-4A28-81E9-14EE1A59E25C}" type="slidenum">
              <a:rPr lang="ko-KR" altLang="en-US" smtClean="0"/>
              <a:t>5</a:t>
            </a:fld>
            <a:endParaRPr lang="ko-KR" altLang="en-US"/>
          </a:p>
        </p:txBody>
      </p:sp>
    </p:spTree>
    <p:extLst>
      <p:ext uri="{BB962C8B-B14F-4D97-AF65-F5344CB8AC3E}">
        <p14:creationId xmlns:p14="http://schemas.microsoft.com/office/powerpoint/2010/main" val="1099135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baseline="0" dirty="0" smtClean="0"/>
          </a:p>
        </p:txBody>
      </p:sp>
      <p:sp>
        <p:nvSpPr>
          <p:cNvPr id="4" name="슬라이드 번호 개체 틀 3"/>
          <p:cNvSpPr>
            <a:spLocks noGrp="1"/>
          </p:cNvSpPr>
          <p:nvPr>
            <p:ph type="sldNum" sz="quarter" idx="10"/>
          </p:nvPr>
        </p:nvSpPr>
        <p:spPr/>
        <p:txBody>
          <a:bodyPr/>
          <a:lstStyle/>
          <a:p>
            <a:fld id="{6C8DEB1D-0FA0-4A28-81E9-14EE1A59E25C}" type="slidenum">
              <a:rPr lang="ko-KR" altLang="en-US" smtClean="0"/>
              <a:t>6</a:t>
            </a:fld>
            <a:endParaRPr lang="ko-KR" altLang="en-US"/>
          </a:p>
        </p:txBody>
      </p:sp>
    </p:spTree>
    <p:extLst>
      <p:ext uri="{BB962C8B-B14F-4D97-AF65-F5344CB8AC3E}">
        <p14:creationId xmlns:p14="http://schemas.microsoft.com/office/powerpoint/2010/main" val="29636143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카메라 </a:t>
            </a:r>
            <a:r>
              <a:rPr lang="en-US" altLang="ko-KR" dirty="0" smtClean="0"/>
              <a:t>pose </a:t>
            </a:r>
            <a:r>
              <a:rPr lang="ko-KR" altLang="en-US" dirty="0" smtClean="0"/>
              <a:t>와 </a:t>
            </a:r>
            <a:r>
              <a:rPr lang="en-US" altLang="ko-KR" dirty="0" smtClean="0"/>
              <a:t>dynamic object trajectories</a:t>
            </a:r>
            <a:r>
              <a:rPr lang="ko-KR" altLang="en-US" dirty="0" smtClean="0"/>
              <a:t>를 공동으로 </a:t>
            </a:r>
            <a:r>
              <a:rPr lang="en-US" altLang="ko-KR" dirty="0" smtClean="0"/>
              <a:t>estimate</a:t>
            </a:r>
            <a:r>
              <a:rPr lang="ko-KR" altLang="en-US" dirty="0" smtClean="0"/>
              <a:t>하는 방식을 제안</a:t>
            </a:r>
            <a:endParaRPr lang="en-US" altLang="ko-KR" dirty="0" smtClean="0"/>
          </a:p>
          <a:p>
            <a:r>
              <a:rPr lang="ko-KR" altLang="en-US" dirty="0" err="1" smtClean="0"/>
              <a:t>두가지</a:t>
            </a:r>
            <a:r>
              <a:rPr lang="ko-KR" altLang="en-US" dirty="0" smtClean="0"/>
              <a:t> 가정</a:t>
            </a:r>
            <a:endParaRPr lang="en-US" altLang="ko-KR" dirty="0" smtClean="0"/>
          </a:p>
          <a:p>
            <a:r>
              <a:rPr lang="en-US" altLang="ko-KR" dirty="0" smtClean="0"/>
              <a:t>-object</a:t>
            </a:r>
            <a:r>
              <a:rPr lang="ko-KR" altLang="en-US" dirty="0" smtClean="0"/>
              <a:t>는</a:t>
            </a:r>
            <a:r>
              <a:rPr lang="ko-KR" altLang="en-US" baseline="0" dirty="0" smtClean="0"/>
              <a:t> </a:t>
            </a:r>
            <a:r>
              <a:rPr lang="en-US" altLang="ko-KR" baseline="0" dirty="0" smtClean="0"/>
              <a:t>rigid</a:t>
            </a:r>
            <a:r>
              <a:rPr lang="ko-KR" altLang="en-US" baseline="0" dirty="0" smtClean="0"/>
              <a:t>하고 </a:t>
            </a:r>
            <a:r>
              <a:rPr lang="en-US" altLang="ko-KR" baseline="0" dirty="0" smtClean="0"/>
              <a:t>physically </a:t>
            </a:r>
            <a:r>
              <a:rPr lang="ko-KR" altLang="en-US" baseline="0" dirty="0" smtClean="0"/>
              <a:t>실현 가능한 </a:t>
            </a:r>
            <a:r>
              <a:rPr lang="en-US" altLang="ko-KR" baseline="0" dirty="0" smtClean="0"/>
              <a:t>motion model</a:t>
            </a:r>
            <a:r>
              <a:rPr lang="ko-KR" altLang="en-US" baseline="0" dirty="0" smtClean="0"/>
              <a:t>을 따른다는 것</a:t>
            </a:r>
            <a:endParaRPr lang="en-US" altLang="ko-KR" baseline="0" dirty="0" smtClean="0"/>
          </a:p>
          <a:p>
            <a:r>
              <a:rPr lang="en-US" altLang="ko-KR" dirty="0" smtClean="0"/>
              <a:t>Rigid</a:t>
            </a:r>
            <a:r>
              <a:rPr lang="ko-KR" altLang="en-US" dirty="0" smtClean="0"/>
              <a:t>가정은 점의 위치가 시간이 지남에 따라 변경 되지 않는다는 것이고 </a:t>
            </a:r>
            <a:r>
              <a:rPr lang="en-US" altLang="ko-KR" dirty="0" smtClean="0"/>
              <a:t>motion model</a:t>
            </a:r>
            <a:r>
              <a:rPr lang="ko-KR" altLang="en-US" dirty="0" smtClean="0"/>
              <a:t>의 경우 균일한 속도로 일정한 모션 모델입니다</a:t>
            </a:r>
            <a:r>
              <a:rPr lang="en-US" altLang="ko-KR" dirty="0" smtClean="0"/>
              <a:t>.</a:t>
            </a:r>
            <a:endParaRPr lang="ko-KR" altLang="en-US" dirty="0"/>
          </a:p>
        </p:txBody>
      </p:sp>
      <p:sp>
        <p:nvSpPr>
          <p:cNvPr id="4" name="슬라이드 번호 개체 틀 3"/>
          <p:cNvSpPr>
            <a:spLocks noGrp="1"/>
          </p:cNvSpPr>
          <p:nvPr>
            <p:ph type="sldNum" sz="quarter" idx="10"/>
          </p:nvPr>
        </p:nvSpPr>
        <p:spPr/>
        <p:txBody>
          <a:bodyPr/>
          <a:lstStyle/>
          <a:p>
            <a:fld id="{6C8DEB1D-0FA0-4A28-81E9-14EE1A59E25C}" type="slidenum">
              <a:rPr lang="ko-KR" altLang="en-US" smtClean="0"/>
              <a:t>7</a:t>
            </a:fld>
            <a:endParaRPr lang="ko-KR" altLang="en-US"/>
          </a:p>
        </p:txBody>
      </p:sp>
    </p:spTree>
    <p:extLst>
      <p:ext uri="{BB962C8B-B14F-4D97-AF65-F5344CB8AC3E}">
        <p14:creationId xmlns:p14="http://schemas.microsoft.com/office/powerpoint/2010/main" val="3552584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0974AA82-AAB0-43CD-8CF8-E3A70BCF6E8C}" type="datetimeFigureOut">
              <a:rPr lang="ko-KR" altLang="en-US" smtClean="0"/>
              <a:t>2022-08-20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F161896-A116-4C6D-A219-BE36699FE579}" type="slidenum">
              <a:rPr lang="ko-KR" altLang="en-US" smtClean="0"/>
              <a:t>‹#›</a:t>
            </a:fld>
            <a:endParaRPr lang="ko-KR" altLang="en-US"/>
          </a:p>
        </p:txBody>
      </p:sp>
    </p:spTree>
    <p:extLst>
      <p:ext uri="{BB962C8B-B14F-4D97-AF65-F5344CB8AC3E}">
        <p14:creationId xmlns:p14="http://schemas.microsoft.com/office/powerpoint/2010/main" val="3960787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0974AA82-AAB0-43CD-8CF8-E3A70BCF6E8C}" type="datetimeFigureOut">
              <a:rPr lang="ko-KR" altLang="en-US" smtClean="0"/>
              <a:t>2022-08-20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F161896-A116-4C6D-A219-BE36699FE579}" type="slidenum">
              <a:rPr lang="ko-KR" altLang="en-US" smtClean="0"/>
              <a:t>‹#›</a:t>
            </a:fld>
            <a:endParaRPr lang="ko-KR" altLang="en-US"/>
          </a:p>
        </p:txBody>
      </p:sp>
    </p:spTree>
    <p:extLst>
      <p:ext uri="{BB962C8B-B14F-4D97-AF65-F5344CB8AC3E}">
        <p14:creationId xmlns:p14="http://schemas.microsoft.com/office/powerpoint/2010/main" val="1028938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0974AA82-AAB0-43CD-8CF8-E3A70BCF6E8C}" type="datetimeFigureOut">
              <a:rPr lang="ko-KR" altLang="en-US" smtClean="0"/>
              <a:t>2022-08-20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F161896-A116-4C6D-A219-BE36699FE579}" type="slidenum">
              <a:rPr lang="ko-KR" altLang="en-US" smtClean="0"/>
              <a:t>‹#›</a:t>
            </a:fld>
            <a:endParaRPr lang="ko-KR" altLang="en-US"/>
          </a:p>
        </p:txBody>
      </p:sp>
    </p:spTree>
    <p:extLst>
      <p:ext uri="{BB962C8B-B14F-4D97-AF65-F5344CB8AC3E}">
        <p14:creationId xmlns:p14="http://schemas.microsoft.com/office/powerpoint/2010/main" val="1007132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0974AA82-AAB0-43CD-8CF8-E3A70BCF6E8C}" type="datetimeFigureOut">
              <a:rPr lang="ko-KR" altLang="en-US" smtClean="0"/>
              <a:t>2022-08-20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F161896-A116-4C6D-A219-BE36699FE579}" type="slidenum">
              <a:rPr lang="ko-KR" altLang="en-US" smtClean="0"/>
              <a:t>‹#›</a:t>
            </a:fld>
            <a:endParaRPr lang="ko-KR" altLang="en-US"/>
          </a:p>
        </p:txBody>
      </p:sp>
    </p:spTree>
    <p:extLst>
      <p:ext uri="{BB962C8B-B14F-4D97-AF65-F5344CB8AC3E}">
        <p14:creationId xmlns:p14="http://schemas.microsoft.com/office/powerpoint/2010/main" val="1755015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0974AA82-AAB0-43CD-8CF8-E3A70BCF6E8C}" type="datetimeFigureOut">
              <a:rPr lang="ko-KR" altLang="en-US" smtClean="0"/>
              <a:t>2022-08-20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F161896-A116-4C6D-A219-BE36699FE579}" type="slidenum">
              <a:rPr lang="ko-KR" altLang="en-US" smtClean="0"/>
              <a:t>‹#›</a:t>
            </a:fld>
            <a:endParaRPr lang="ko-KR" altLang="en-US"/>
          </a:p>
        </p:txBody>
      </p:sp>
    </p:spTree>
    <p:extLst>
      <p:ext uri="{BB962C8B-B14F-4D97-AF65-F5344CB8AC3E}">
        <p14:creationId xmlns:p14="http://schemas.microsoft.com/office/powerpoint/2010/main" val="1870284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0974AA82-AAB0-43CD-8CF8-E3A70BCF6E8C}" type="datetimeFigureOut">
              <a:rPr lang="ko-KR" altLang="en-US" smtClean="0"/>
              <a:t>2022-08-20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8F161896-A116-4C6D-A219-BE36699FE579}" type="slidenum">
              <a:rPr lang="ko-KR" altLang="en-US" smtClean="0"/>
              <a:t>‹#›</a:t>
            </a:fld>
            <a:endParaRPr lang="ko-KR" altLang="en-US"/>
          </a:p>
        </p:txBody>
      </p:sp>
    </p:spTree>
    <p:extLst>
      <p:ext uri="{BB962C8B-B14F-4D97-AF65-F5344CB8AC3E}">
        <p14:creationId xmlns:p14="http://schemas.microsoft.com/office/powerpoint/2010/main" val="304069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0974AA82-AAB0-43CD-8CF8-E3A70BCF6E8C}" type="datetimeFigureOut">
              <a:rPr lang="ko-KR" altLang="en-US" smtClean="0"/>
              <a:t>2022-08-20</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8F161896-A116-4C6D-A219-BE36699FE579}" type="slidenum">
              <a:rPr lang="ko-KR" altLang="en-US" smtClean="0"/>
              <a:t>‹#›</a:t>
            </a:fld>
            <a:endParaRPr lang="ko-KR" altLang="en-US"/>
          </a:p>
        </p:txBody>
      </p:sp>
    </p:spTree>
    <p:extLst>
      <p:ext uri="{BB962C8B-B14F-4D97-AF65-F5344CB8AC3E}">
        <p14:creationId xmlns:p14="http://schemas.microsoft.com/office/powerpoint/2010/main" val="942597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0974AA82-AAB0-43CD-8CF8-E3A70BCF6E8C}" type="datetimeFigureOut">
              <a:rPr lang="ko-KR" altLang="en-US" smtClean="0"/>
              <a:t>2022-08-20</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8F161896-A116-4C6D-A219-BE36699FE579}" type="slidenum">
              <a:rPr lang="ko-KR" altLang="en-US" smtClean="0"/>
              <a:t>‹#›</a:t>
            </a:fld>
            <a:endParaRPr lang="ko-KR" altLang="en-US"/>
          </a:p>
        </p:txBody>
      </p:sp>
    </p:spTree>
    <p:extLst>
      <p:ext uri="{BB962C8B-B14F-4D97-AF65-F5344CB8AC3E}">
        <p14:creationId xmlns:p14="http://schemas.microsoft.com/office/powerpoint/2010/main" val="4246227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0974AA82-AAB0-43CD-8CF8-E3A70BCF6E8C}" type="datetimeFigureOut">
              <a:rPr lang="ko-KR" altLang="en-US" smtClean="0"/>
              <a:t>2022-08-20</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8F161896-A116-4C6D-A219-BE36699FE579}" type="slidenum">
              <a:rPr lang="ko-KR" altLang="en-US" smtClean="0"/>
              <a:t>‹#›</a:t>
            </a:fld>
            <a:endParaRPr lang="ko-KR" altLang="en-US"/>
          </a:p>
        </p:txBody>
      </p:sp>
    </p:spTree>
    <p:extLst>
      <p:ext uri="{BB962C8B-B14F-4D97-AF65-F5344CB8AC3E}">
        <p14:creationId xmlns:p14="http://schemas.microsoft.com/office/powerpoint/2010/main" val="151847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0974AA82-AAB0-43CD-8CF8-E3A70BCF6E8C}" type="datetimeFigureOut">
              <a:rPr lang="ko-KR" altLang="en-US" smtClean="0"/>
              <a:t>2022-08-20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8F161896-A116-4C6D-A219-BE36699FE579}" type="slidenum">
              <a:rPr lang="ko-KR" altLang="en-US" smtClean="0"/>
              <a:t>‹#›</a:t>
            </a:fld>
            <a:endParaRPr lang="ko-KR" altLang="en-US"/>
          </a:p>
        </p:txBody>
      </p:sp>
    </p:spTree>
    <p:extLst>
      <p:ext uri="{BB962C8B-B14F-4D97-AF65-F5344CB8AC3E}">
        <p14:creationId xmlns:p14="http://schemas.microsoft.com/office/powerpoint/2010/main" val="4108076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0974AA82-AAB0-43CD-8CF8-E3A70BCF6E8C}" type="datetimeFigureOut">
              <a:rPr lang="ko-KR" altLang="en-US" smtClean="0"/>
              <a:t>2022-08-20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8F161896-A116-4C6D-A219-BE36699FE579}" type="slidenum">
              <a:rPr lang="ko-KR" altLang="en-US" smtClean="0"/>
              <a:t>‹#›</a:t>
            </a:fld>
            <a:endParaRPr lang="ko-KR" altLang="en-US"/>
          </a:p>
        </p:txBody>
      </p:sp>
    </p:spTree>
    <p:extLst>
      <p:ext uri="{BB962C8B-B14F-4D97-AF65-F5344CB8AC3E}">
        <p14:creationId xmlns:p14="http://schemas.microsoft.com/office/powerpoint/2010/main" val="1277433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74AA82-AAB0-43CD-8CF8-E3A70BCF6E8C}" type="datetimeFigureOut">
              <a:rPr lang="ko-KR" altLang="en-US" smtClean="0"/>
              <a:t>2022-08-20</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161896-A116-4C6D-A219-BE36699FE579}" type="slidenum">
              <a:rPr lang="ko-KR" altLang="en-US" smtClean="0"/>
              <a:t>‹#›</a:t>
            </a:fld>
            <a:endParaRPr lang="ko-KR" altLang="en-US"/>
          </a:p>
        </p:txBody>
      </p:sp>
    </p:spTree>
    <p:extLst>
      <p:ext uri="{BB962C8B-B14F-4D97-AF65-F5344CB8AC3E}">
        <p14:creationId xmlns:p14="http://schemas.microsoft.com/office/powerpoint/2010/main" val="2593927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smtClean="0"/>
              <a:t>Cube Slam</a:t>
            </a:r>
            <a:endParaRPr lang="ko-KR" altLang="en-US" dirty="0"/>
          </a:p>
        </p:txBody>
      </p:sp>
      <p:sp>
        <p:nvSpPr>
          <p:cNvPr id="3" name="부제목 2"/>
          <p:cNvSpPr>
            <a:spLocks noGrp="1"/>
          </p:cNvSpPr>
          <p:nvPr>
            <p:ph type="subTitle" idx="1"/>
          </p:nvPr>
        </p:nvSpPr>
        <p:spPr/>
        <p:txBody>
          <a:bodyPr/>
          <a:lstStyle/>
          <a:p>
            <a:r>
              <a:rPr lang="en-US" altLang="ko-KR" dirty="0" smtClean="0">
                <a:solidFill>
                  <a:schemeClr val="tx1"/>
                </a:solidFill>
              </a:rPr>
              <a:t>2022.08.23</a:t>
            </a:r>
          </a:p>
          <a:p>
            <a:r>
              <a:rPr lang="ko-KR" altLang="en-US" dirty="0" smtClean="0">
                <a:solidFill>
                  <a:schemeClr val="tx1"/>
                </a:solidFill>
              </a:rPr>
              <a:t>김정</a:t>
            </a:r>
            <a:r>
              <a:rPr lang="ko-KR" altLang="en-US" dirty="0">
                <a:solidFill>
                  <a:schemeClr val="tx1"/>
                </a:solidFill>
              </a:rPr>
              <a:t>윤</a:t>
            </a:r>
          </a:p>
        </p:txBody>
      </p:sp>
    </p:spTree>
    <p:extLst>
      <p:ext uri="{BB962C8B-B14F-4D97-AF65-F5344CB8AC3E}">
        <p14:creationId xmlns:p14="http://schemas.microsoft.com/office/powerpoint/2010/main" val="4019052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3D Box Generation</a:t>
            </a:r>
            <a:endParaRPr lang="ko-KR" altLang="en-US" dirty="0"/>
          </a:p>
        </p:txBody>
      </p:sp>
      <p:sp>
        <p:nvSpPr>
          <p:cNvPr id="3" name="내용 개체 틀 2"/>
          <p:cNvSpPr>
            <a:spLocks noGrp="1"/>
          </p:cNvSpPr>
          <p:nvPr>
            <p:ph idx="1"/>
          </p:nvPr>
        </p:nvSpPr>
        <p:spPr/>
        <p:txBody>
          <a:bodyPr/>
          <a:lstStyle/>
          <a:p>
            <a:endParaRPr lang="ko-KR" alt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406" y="1830511"/>
            <a:ext cx="8573747" cy="3902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93425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3D Box Generation</a:t>
            </a:r>
            <a:endParaRPr lang="ko-KR" altLang="en-US" dirty="0"/>
          </a:p>
        </p:txBody>
      </p:sp>
      <p:sp>
        <p:nvSpPr>
          <p:cNvPr id="3" name="내용 개체 틀 2"/>
          <p:cNvSpPr>
            <a:spLocks noGrp="1"/>
          </p:cNvSpPr>
          <p:nvPr>
            <p:ph idx="1"/>
          </p:nvPr>
        </p:nvSpPr>
        <p:spPr/>
        <p:txBody>
          <a:bodyPr/>
          <a:lstStyle/>
          <a:p>
            <a:r>
              <a:rPr lang="en-US" altLang="ko-KR" dirty="0" smtClean="0"/>
              <a:t>Arbitrary pose objects</a:t>
            </a:r>
          </a:p>
          <a:p>
            <a:pPr lvl="1"/>
            <a:r>
              <a:rPr lang="en-US" altLang="ko-KR" dirty="0" smtClean="0"/>
              <a:t>Use PnP solver to solve the general cuboid’s 3D position and dimensions up to a scale factor due to the monocular scale ambiguity.</a:t>
            </a:r>
          </a:p>
          <a:p>
            <a:r>
              <a:rPr lang="en-US" altLang="ko-KR" dirty="0" smtClean="0"/>
              <a:t>Ground objects</a:t>
            </a:r>
          </a:p>
          <a:p>
            <a:pPr lvl="1"/>
            <a:r>
              <a:rPr lang="en-US" altLang="ko-KR" dirty="0" smtClean="0"/>
              <a:t>We can directly back-project ground corner pixels to the 3D ground plane and subsequently compute other vertical corners to form a 3D cuboids.</a:t>
            </a:r>
            <a:endParaRPr lang="ko-KR" altLang="en-US" dirty="0"/>
          </a:p>
        </p:txBody>
      </p:sp>
    </p:spTree>
    <p:extLst>
      <p:ext uri="{BB962C8B-B14F-4D97-AF65-F5344CB8AC3E}">
        <p14:creationId xmlns:p14="http://schemas.microsoft.com/office/powerpoint/2010/main" val="793233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Proposal Scoring</a:t>
            </a:r>
            <a:endParaRPr lang="ko-KR"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450" y="3423164"/>
            <a:ext cx="80391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3162" y="4556564"/>
            <a:ext cx="4257675"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691680" y="2848663"/>
            <a:ext cx="1800200" cy="369332"/>
          </a:xfrm>
          <a:prstGeom prst="rect">
            <a:avLst/>
          </a:prstGeom>
          <a:noFill/>
        </p:spPr>
        <p:txBody>
          <a:bodyPr wrap="square" rtlCol="0">
            <a:spAutoFit/>
          </a:bodyPr>
          <a:lstStyle/>
          <a:p>
            <a:r>
              <a:rPr lang="en-US" altLang="ko-KR" dirty="0" smtClean="0"/>
              <a:t>Distance error</a:t>
            </a:r>
            <a:endParaRPr lang="ko-KR" altLang="en-US" dirty="0"/>
          </a:p>
        </p:txBody>
      </p:sp>
      <p:sp>
        <p:nvSpPr>
          <p:cNvPr id="7" name="TextBox 6"/>
          <p:cNvSpPr txBox="1"/>
          <p:nvPr/>
        </p:nvSpPr>
        <p:spPr>
          <a:xfrm>
            <a:off x="3491880" y="2348880"/>
            <a:ext cx="2592288" cy="369332"/>
          </a:xfrm>
          <a:prstGeom prst="rect">
            <a:avLst/>
          </a:prstGeom>
          <a:noFill/>
        </p:spPr>
        <p:txBody>
          <a:bodyPr wrap="square" rtlCol="0">
            <a:spAutoFit/>
          </a:bodyPr>
          <a:lstStyle/>
          <a:p>
            <a:r>
              <a:rPr lang="en-US" altLang="ko-KR" dirty="0" smtClean="0"/>
              <a:t>Angle alignment error</a:t>
            </a:r>
            <a:endParaRPr lang="ko-KR" altLang="en-US" dirty="0"/>
          </a:p>
        </p:txBody>
      </p:sp>
      <p:sp>
        <p:nvSpPr>
          <p:cNvPr id="8" name="TextBox 7"/>
          <p:cNvSpPr txBox="1"/>
          <p:nvPr/>
        </p:nvSpPr>
        <p:spPr>
          <a:xfrm>
            <a:off x="6516216" y="2501662"/>
            <a:ext cx="1512168" cy="369332"/>
          </a:xfrm>
          <a:prstGeom prst="rect">
            <a:avLst/>
          </a:prstGeom>
          <a:noFill/>
        </p:spPr>
        <p:txBody>
          <a:bodyPr wrap="square" rtlCol="0">
            <a:spAutoFit/>
          </a:bodyPr>
          <a:lstStyle/>
          <a:p>
            <a:r>
              <a:rPr lang="en-US" altLang="ko-KR" dirty="0" smtClean="0"/>
              <a:t>Shape error</a:t>
            </a:r>
            <a:endParaRPr lang="ko-KR" altLang="en-US" dirty="0"/>
          </a:p>
        </p:txBody>
      </p:sp>
      <p:cxnSp>
        <p:nvCxnSpPr>
          <p:cNvPr id="6" name="꺾인 연결선 5"/>
          <p:cNvCxnSpPr>
            <a:endCxn id="4" idx="2"/>
          </p:cNvCxnSpPr>
          <p:nvPr/>
        </p:nvCxnSpPr>
        <p:spPr>
          <a:xfrm rot="16200000" flipV="1">
            <a:off x="2504023" y="3305752"/>
            <a:ext cx="355536" cy="180022"/>
          </a:xfrm>
          <a:prstGeom prst="bentConnector3">
            <a:avLst/>
          </a:prstGeom>
          <a:ln>
            <a:tailEnd type="arrow"/>
          </a:ln>
        </p:spPr>
        <p:style>
          <a:lnRef idx="1">
            <a:schemeClr val="dk1"/>
          </a:lnRef>
          <a:fillRef idx="0">
            <a:schemeClr val="dk1"/>
          </a:fillRef>
          <a:effectRef idx="0">
            <a:schemeClr val="dk1"/>
          </a:effectRef>
          <a:fontRef idx="minor">
            <a:schemeClr val="tx1"/>
          </a:fontRef>
        </p:style>
      </p:cxnSp>
      <p:cxnSp>
        <p:nvCxnSpPr>
          <p:cNvPr id="13" name="직선 화살표 연결선 12"/>
          <p:cNvCxnSpPr>
            <a:stCxn id="2050" idx="0"/>
          </p:cNvCxnSpPr>
          <p:nvPr/>
        </p:nvCxnSpPr>
        <p:spPr>
          <a:xfrm flipH="1" flipV="1">
            <a:off x="4571999" y="2848663"/>
            <a:ext cx="1" cy="5745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5" name="꺾인 연결선 14"/>
          <p:cNvCxnSpPr/>
          <p:nvPr/>
        </p:nvCxnSpPr>
        <p:spPr>
          <a:xfrm rot="5400000" flipH="1" flipV="1">
            <a:off x="7039056" y="3081908"/>
            <a:ext cx="574501" cy="108012"/>
          </a:xfrm>
          <a:prstGeom prst="bentConnector3">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238312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Object SLAM</a:t>
            </a:r>
            <a:endParaRPr lang="ko-KR" altLang="en-US" dirty="0"/>
          </a:p>
        </p:txBody>
      </p:sp>
      <p:sp>
        <p:nvSpPr>
          <p:cNvPr id="3" name="내용 개체 틀 2"/>
          <p:cNvSpPr>
            <a:spLocks noGrp="1"/>
          </p:cNvSpPr>
          <p:nvPr>
            <p:ph idx="1"/>
          </p:nvPr>
        </p:nvSpPr>
        <p:spPr>
          <a:xfrm>
            <a:off x="251520" y="1600200"/>
            <a:ext cx="8640960" cy="4525963"/>
          </a:xfrm>
        </p:spPr>
        <p:txBody>
          <a:bodyPr>
            <a:normAutofit/>
          </a:bodyPr>
          <a:lstStyle/>
          <a:p>
            <a:r>
              <a:rPr lang="en-US" altLang="ko-KR" sz="2400" dirty="0" smtClean="0"/>
              <a:t>The system is built on feature point-based ORB SLAM2</a:t>
            </a:r>
          </a:p>
          <a:p>
            <a:r>
              <a:rPr lang="en-US" altLang="ko-KR" sz="2400" dirty="0" smtClean="0"/>
              <a:t>Our main change is the modified BA to include objects, points and camera poses together</a:t>
            </a:r>
            <a:endParaRPr lang="ko-KR" altLang="en-US" sz="2400" dirty="0"/>
          </a:p>
        </p:txBody>
      </p:sp>
      <p:grpSp>
        <p:nvGrpSpPr>
          <p:cNvPr id="4" name="그룹 3"/>
          <p:cNvGrpSpPr/>
          <p:nvPr/>
        </p:nvGrpSpPr>
        <p:grpSpPr>
          <a:xfrm>
            <a:off x="254780" y="3007074"/>
            <a:ext cx="8601696" cy="781966"/>
            <a:chOff x="254780" y="3583138"/>
            <a:chExt cx="8601696" cy="781966"/>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780" y="3583138"/>
              <a:ext cx="4619392" cy="781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8024" y="3645024"/>
              <a:ext cx="4068452"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61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60765" y="3645024"/>
            <a:ext cx="3367419" cy="3098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43609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Measurement Error</a:t>
            </a:r>
            <a:endParaRPr lang="ko-KR" altLang="en-US" dirty="0"/>
          </a:p>
        </p:txBody>
      </p:sp>
      <p:sp>
        <p:nvSpPr>
          <p:cNvPr id="3" name="내용 개체 틀 2"/>
          <p:cNvSpPr>
            <a:spLocks noGrp="1"/>
          </p:cNvSpPr>
          <p:nvPr>
            <p:ph idx="1"/>
          </p:nvPr>
        </p:nvSpPr>
        <p:spPr>
          <a:xfrm>
            <a:off x="457200" y="1600200"/>
            <a:ext cx="8229600" cy="4853136"/>
          </a:xfrm>
        </p:spPr>
        <p:txBody>
          <a:bodyPr>
            <a:normAutofit fontScale="85000" lnSpcReduction="20000"/>
          </a:bodyPr>
          <a:lstStyle/>
          <a:p>
            <a:r>
              <a:rPr lang="en-US" altLang="ko-KR" b="1" dirty="0" smtClean="0"/>
              <a:t>3D camera-object error</a:t>
            </a:r>
          </a:p>
          <a:p>
            <a:pPr lvl="1"/>
            <a:r>
              <a:rPr lang="en-US" altLang="ko-KR" dirty="0" smtClean="0"/>
              <a:t>The tracked landmark object has 6DoF pose + 3DoF cuboid dimension, this can be compared with the 9DoF 3D measurement and form the first error terms</a:t>
            </a:r>
            <a:endParaRPr lang="en-US" altLang="ko-KR" dirty="0"/>
          </a:p>
          <a:p>
            <a:r>
              <a:rPr lang="en-US" altLang="ko-KR" b="1" dirty="0" smtClean="0"/>
              <a:t>2D camera-object error</a:t>
            </a:r>
          </a:p>
          <a:p>
            <a:pPr lvl="1"/>
            <a:r>
              <a:rPr lang="en-US" altLang="ko-KR" dirty="0" smtClean="0"/>
              <a:t>From the 3d measurement we can project 8corners into the camera image. The minimum </a:t>
            </a:r>
            <a:r>
              <a:rPr lang="en-US" altLang="ko-KR" dirty="0" err="1"/>
              <a:t>b</a:t>
            </a:r>
            <a:r>
              <a:rPr lang="en-US" altLang="ko-KR" dirty="0" err="1" smtClean="0"/>
              <a:t>box</a:t>
            </a:r>
            <a:r>
              <a:rPr lang="en-US" altLang="ko-KR" dirty="0" smtClean="0"/>
              <a:t> of the 8points should be consistent with the 2d detection </a:t>
            </a:r>
            <a:r>
              <a:rPr lang="en-US" altLang="ko-KR" dirty="0" err="1" smtClean="0"/>
              <a:t>bbox</a:t>
            </a:r>
            <a:r>
              <a:rPr lang="en-US" altLang="ko-KR" dirty="0" smtClean="0"/>
              <a:t> per frame.</a:t>
            </a:r>
            <a:endParaRPr lang="en-US" altLang="ko-KR" dirty="0"/>
          </a:p>
          <a:p>
            <a:r>
              <a:rPr lang="en-US" altLang="ko-KR" b="1" dirty="0" smtClean="0"/>
              <a:t>Object-point error</a:t>
            </a:r>
          </a:p>
          <a:p>
            <a:pPr lvl="1"/>
            <a:r>
              <a:rPr lang="en-US" altLang="ko-KR" dirty="0" smtClean="0"/>
              <a:t>For points associated with </a:t>
            </a:r>
            <a:r>
              <a:rPr lang="en-US" altLang="ko-KR" dirty="0" err="1" smtClean="0"/>
              <a:t>bbox</a:t>
            </a:r>
            <a:r>
              <a:rPr lang="en-US" altLang="ko-KR" dirty="0" smtClean="0"/>
              <a:t>, it should lie within the cuboid based on the center and size of the cuboid.</a:t>
            </a:r>
          </a:p>
        </p:txBody>
      </p:sp>
    </p:spTree>
    <p:extLst>
      <p:ext uri="{BB962C8B-B14F-4D97-AF65-F5344CB8AC3E}">
        <p14:creationId xmlns:p14="http://schemas.microsoft.com/office/powerpoint/2010/main" val="27006136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Dynamic SLAM</a:t>
            </a:r>
            <a:endParaRPr lang="ko-KR" altLang="en-US" dirty="0"/>
          </a:p>
        </p:txBody>
      </p:sp>
      <p:sp>
        <p:nvSpPr>
          <p:cNvPr id="3" name="내용 개체 틀 2"/>
          <p:cNvSpPr>
            <a:spLocks noGrp="1"/>
          </p:cNvSpPr>
          <p:nvPr>
            <p:ph idx="1"/>
          </p:nvPr>
        </p:nvSpPr>
        <p:spPr/>
        <p:txBody>
          <a:bodyPr>
            <a:normAutofit/>
          </a:bodyPr>
          <a:lstStyle/>
          <a:p>
            <a:r>
              <a:rPr lang="en-US" altLang="ko-KR" sz="2400" dirty="0" smtClean="0"/>
              <a:t>We propose an approach to jointly estimate the camera pose and dynamic object trajectories</a:t>
            </a:r>
          </a:p>
          <a:p>
            <a:r>
              <a:rPr lang="en-US" altLang="ko-KR" sz="2400" dirty="0" smtClean="0"/>
              <a:t>The two commonly used assumptions are that the object is rigid and follows some physically feasible motion model</a:t>
            </a:r>
            <a:endParaRPr lang="ko-KR" altLang="en-US" sz="2400" dirty="0"/>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824" y="3368282"/>
            <a:ext cx="5272678" cy="328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0821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Data Association</a:t>
            </a:r>
            <a:endParaRPr lang="ko-KR" altLang="en-US" dirty="0"/>
          </a:p>
        </p:txBody>
      </p:sp>
      <p:sp>
        <p:nvSpPr>
          <p:cNvPr id="3" name="내용 개체 틀 2"/>
          <p:cNvSpPr>
            <a:spLocks noGrp="1"/>
          </p:cNvSpPr>
          <p:nvPr>
            <p:ph idx="1"/>
          </p:nvPr>
        </p:nvSpPr>
        <p:spPr>
          <a:xfrm>
            <a:off x="457200" y="1340768"/>
            <a:ext cx="8229600" cy="4925144"/>
          </a:xfrm>
        </p:spPr>
        <p:txBody>
          <a:bodyPr>
            <a:noAutofit/>
          </a:bodyPr>
          <a:lstStyle/>
          <a:p>
            <a:r>
              <a:rPr lang="en-US" altLang="ko-KR" sz="2000" b="1" dirty="0"/>
              <a:t>Point-point </a:t>
            </a:r>
            <a:r>
              <a:rPr lang="en-US" altLang="ko-KR" sz="2000" b="1" dirty="0" smtClean="0"/>
              <a:t>matching</a:t>
            </a:r>
            <a:r>
              <a:rPr lang="en-US" altLang="ko-KR" sz="2000" dirty="0" smtClean="0"/>
              <a:t> </a:t>
            </a:r>
          </a:p>
          <a:p>
            <a:pPr lvl="1"/>
            <a:r>
              <a:rPr lang="en-US" altLang="ko-KR" sz="1600" dirty="0" smtClean="0"/>
              <a:t>First</a:t>
            </a:r>
            <a:r>
              <a:rPr lang="en-US" altLang="ko-KR" sz="1600" dirty="0"/>
              <a:t>, perform </a:t>
            </a:r>
            <a:r>
              <a:rPr lang="en-US" altLang="ko-KR" sz="1600" dirty="0" err="1"/>
              <a:t>keypoints</a:t>
            </a:r>
            <a:r>
              <a:rPr lang="en-US" altLang="ko-KR" sz="1600" dirty="0"/>
              <a:t> matching based on orb features in the same way as standard ORB-SLAM. For matched </a:t>
            </a:r>
            <a:r>
              <a:rPr lang="en-US" altLang="ko-KR" sz="1600" dirty="0" err="1"/>
              <a:t>keypoints</a:t>
            </a:r>
            <a:r>
              <a:rPr lang="en-US" altLang="ko-KR" sz="1600" dirty="0"/>
              <a:t> that do not fulfill </a:t>
            </a:r>
            <a:r>
              <a:rPr lang="en-US" altLang="ko-KR" sz="1600" dirty="0" err="1"/>
              <a:t>epipolar</a:t>
            </a:r>
            <a:r>
              <a:rPr lang="en-US" altLang="ko-KR" sz="1600" dirty="0"/>
              <a:t> constraints, they belong to dynamic objects. For </a:t>
            </a:r>
            <a:r>
              <a:rPr lang="en-US" altLang="ko-KR" sz="1600" b="1" dirty="0"/>
              <a:t>dynamic</a:t>
            </a:r>
            <a:r>
              <a:rPr lang="en-US" altLang="ko-KR" sz="1600" dirty="0"/>
              <a:t> </a:t>
            </a:r>
            <a:r>
              <a:rPr lang="en-US" altLang="ko-KR" sz="1600" dirty="0" err="1"/>
              <a:t>keypoints</a:t>
            </a:r>
            <a:r>
              <a:rPr lang="en-US" altLang="ko-KR" sz="1600" dirty="0"/>
              <a:t>, matching by features may fail, and they are directly tracked by sparse optical flow (KLT optical flow). After tracking, the 3D location of the dynamic </a:t>
            </a:r>
            <a:r>
              <a:rPr lang="en-US" altLang="ko-KR" sz="1600" dirty="0" err="1"/>
              <a:t>keypoints</a:t>
            </a:r>
            <a:r>
              <a:rPr lang="en-US" altLang="ko-KR" sz="1600" dirty="0"/>
              <a:t> will be triangulated.</a:t>
            </a:r>
          </a:p>
          <a:p>
            <a:r>
              <a:rPr lang="en-US" altLang="ko-KR" sz="2000" b="1" dirty="0"/>
              <a:t>Point-object </a:t>
            </a:r>
            <a:r>
              <a:rPr lang="en-US" altLang="ko-KR" sz="2000" b="1" dirty="0" smtClean="0"/>
              <a:t>matching</a:t>
            </a:r>
            <a:endParaRPr lang="en-US" altLang="ko-KR" sz="2000" dirty="0" smtClean="0"/>
          </a:p>
          <a:p>
            <a:pPr lvl="1"/>
            <a:r>
              <a:rPr lang="en-US" altLang="ko-KR" sz="1600" dirty="0" smtClean="0"/>
              <a:t>For</a:t>
            </a:r>
            <a:r>
              <a:rPr lang="en-US" altLang="ko-KR" sz="1600" dirty="0"/>
              <a:t> </a:t>
            </a:r>
            <a:r>
              <a:rPr lang="en-US" altLang="ko-KR" sz="1600" b="1" dirty="0"/>
              <a:t>static</a:t>
            </a:r>
            <a:r>
              <a:rPr lang="en-US" altLang="ko-KR" sz="1600" dirty="0"/>
              <a:t> </a:t>
            </a:r>
            <a:r>
              <a:rPr lang="en-US" altLang="ko-KR" sz="1600" dirty="0" err="1"/>
              <a:t>keypoints</a:t>
            </a:r>
            <a:r>
              <a:rPr lang="en-US" altLang="ko-KR" sz="1600" dirty="0"/>
              <a:t>, if they belong to the same bounding box, then it is associated with that object. Many heuristics are used here to ensure robust performance. For example, points must be within the same </a:t>
            </a:r>
            <a:r>
              <a:rPr lang="en-US" altLang="ko-KR" sz="1600" dirty="0" err="1"/>
              <a:t>bbox</a:t>
            </a:r>
            <a:r>
              <a:rPr lang="en-US" altLang="ko-KR" sz="1600" dirty="0"/>
              <a:t> for 2 frames and are less than 1 meter from the cuboid center. Feature points in overlapping areas between boxes are ignored.</a:t>
            </a:r>
          </a:p>
          <a:p>
            <a:r>
              <a:rPr lang="en-US" altLang="ko-KR" sz="2000" b="1" dirty="0"/>
              <a:t>Object-object </a:t>
            </a:r>
            <a:r>
              <a:rPr lang="en-US" altLang="ko-KR" sz="2000" b="1" dirty="0" smtClean="0"/>
              <a:t>matching</a:t>
            </a:r>
            <a:endParaRPr lang="en-US" altLang="ko-KR" sz="2000" dirty="0"/>
          </a:p>
          <a:p>
            <a:pPr lvl="1"/>
            <a:r>
              <a:rPr lang="en-US" altLang="ko-KR" sz="1600" dirty="0" smtClean="0"/>
              <a:t>Object </a:t>
            </a:r>
            <a:r>
              <a:rPr lang="en-US" altLang="ko-KR" sz="1600" dirty="0"/>
              <a:t>matching is done indirectly via matched </a:t>
            </a:r>
            <a:r>
              <a:rPr lang="en-US" altLang="ko-KR" sz="1600" dirty="0" err="1"/>
              <a:t>keypoints</a:t>
            </a:r>
            <a:r>
              <a:rPr lang="en-US" altLang="ko-KR" sz="1600" dirty="0"/>
              <a:t>. If two objects in consecutive frames share the most feature points (and more than 10), then they are tracked as the same object. In case feature-based matching or KLT tracking fails, dynamic object tracking is done with visual object tracking methods on the bounding box level</a:t>
            </a:r>
            <a:r>
              <a:rPr lang="en-US" altLang="ko-KR" sz="1600" dirty="0" smtClean="0"/>
              <a:t>.</a:t>
            </a:r>
            <a:endParaRPr lang="en-US" altLang="ko-KR" sz="1600" dirty="0"/>
          </a:p>
        </p:txBody>
      </p:sp>
    </p:spTree>
    <p:extLst>
      <p:ext uri="{BB962C8B-B14F-4D97-AF65-F5344CB8AC3E}">
        <p14:creationId xmlns:p14="http://schemas.microsoft.com/office/powerpoint/2010/main" val="19109326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lstStyle/>
          <a:p>
            <a:r>
              <a:rPr lang="en-US" altLang="ko-KR" dirty="0" smtClean="0"/>
              <a:t>Experiments</a:t>
            </a:r>
            <a:endParaRPr lang="ko-KR" altLang="en-US" dirty="0"/>
          </a:p>
        </p:txBody>
      </p:sp>
      <p:sp>
        <p:nvSpPr>
          <p:cNvPr id="5" name="내용 개체 틀 4"/>
          <p:cNvSpPr>
            <a:spLocks noGrp="1"/>
          </p:cNvSpPr>
          <p:nvPr>
            <p:ph idx="1"/>
          </p:nvPr>
        </p:nvSpPr>
        <p:spPr/>
        <p:txBody>
          <a:bodyPr/>
          <a:lstStyle/>
          <a:p>
            <a:endParaRPr lang="ko-KR"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556793"/>
            <a:ext cx="6696744" cy="497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72491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1218</TotalTime>
  <Words>383</Words>
  <Application>Microsoft Office PowerPoint</Application>
  <PresentationFormat>화면 슬라이드 쇼(4:3)</PresentationFormat>
  <Paragraphs>50</Paragraphs>
  <Slides>9</Slides>
  <Notes>5</Notes>
  <HiddenSlides>0</HiddenSlides>
  <MMClips>0</MMClips>
  <ScaleCrop>false</ScaleCrop>
  <HeadingPairs>
    <vt:vector size="4" baseType="variant">
      <vt:variant>
        <vt:lpstr>테마</vt:lpstr>
      </vt:variant>
      <vt:variant>
        <vt:i4>1</vt:i4>
      </vt:variant>
      <vt:variant>
        <vt:lpstr>슬라이드 제목</vt:lpstr>
      </vt:variant>
      <vt:variant>
        <vt:i4>9</vt:i4>
      </vt:variant>
    </vt:vector>
  </HeadingPairs>
  <TitlesOfParts>
    <vt:vector size="10" baseType="lpstr">
      <vt:lpstr>Office 테마</vt:lpstr>
      <vt:lpstr>Cube Slam</vt:lpstr>
      <vt:lpstr>3D Box Generation</vt:lpstr>
      <vt:lpstr>3D Box Generation</vt:lpstr>
      <vt:lpstr>Proposal Scoring</vt:lpstr>
      <vt:lpstr>Object SLAM</vt:lpstr>
      <vt:lpstr>Measurement Error</vt:lpstr>
      <vt:lpstr>Dynamic SLAM</vt:lpstr>
      <vt:lpstr>Data Association</vt:lpstr>
      <vt:lpstr>Experiments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Cube Slam</dc:title>
  <dc:creator>입학</dc:creator>
  <cp:lastModifiedBy>입학</cp:lastModifiedBy>
  <cp:revision>11</cp:revision>
  <dcterms:created xsi:type="dcterms:W3CDTF">2022-08-20T10:35:42Z</dcterms:created>
  <dcterms:modified xsi:type="dcterms:W3CDTF">2022-08-21T06:54:38Z</dcterms:modified>
</cp:coreProperties>
</file>