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4" d="100"/>
          <a:sy n="74" d="100"/>
        </p:scale>
        <p:origin x="498" y="6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1/2/2022</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1/2/2022</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1/2/2022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1/2/2022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1/2/2022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1/2/2022</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US" sz="4000" b="1" cap="none" dirty="0">
                <a:ln w="12700" cmpd="sng">
                  <a:solidFill>
                    <a:schemeClr val="accent4"/>
                  </a:solidFill>
                  <a:prstDash val="solid"/>
                </a:ln>
                <a:solidFill>
                  <a:srgbClr val="00B050"/>
                </a:solidFill>
                <a:latin typeface="Agency FB" panose="020B0503020202020204" pitchFamily="34" charset="0"/>
              </a:rPr>
              <a:t>Project Report on Used car prediction using Machine Learning</a:t>
            </a:r>
            <a:endParaRPr lang="en-IN" sz="4000" b="1" cap="none" dirty="0">
              <a:ln w="12700" cmpd="sng">
                <a:solidFill>
                  <a:schemeClr val="accent4"/>
                </a:solidFill>
                <a:prstDash val="solid"/>
              </a:ln>
              <a:solidFill>
                <a:srgbClr val="00B050"/>
              </a:solidFill>
              <a:latin typeface="Agency FB" panose="020B0503020202020204" pitchFamily="34" charset="0"/>
            </a:endParaRPr>
          </a:p>
        </p:txBody>
      </p:sp>
      <p:sp>
        <p:nvSpPr>
          <p:cNvPr id="3" name="Subtitle 2"/>
          <p:cNvSpPr>
            <a:spLocks noGrp="1"/>
          </p:cNvSpPr>
          <p:nvPr>
            <p:ph type="body" idx="1"/>
          </p:nvPr>
        </p:nvSpPr>
        <p:spPr>
          <a:xfrm>
            <a:off x="550291" y="3933056"/>
            <a:ext cx="9360545" cy="888588"/>
          </a:xfrm>
        </p:spPr>
        <p:txBody>
          <a:bodyPr/>
          <a:lstStyle/>
          <a:p>
            <a:r>
              <a:rPr lang="en-US" dirty="0">
                <a:solidFill>
                  <a:srgbClr val="FF0000"/>
                </a:solidFill>
              </a:rPr>
              <a:t>                      </a:t>
            </a:r>
            <a:r>
              <a:rPr lang="en-US" sz="2400" cap="none" dirty="0">
                <a:ln w="0"/>
                <a:solidFill>
                  <a:srgbClr val="FF0000"/>
                </a:solidFill>
                <a:effectLst>
                  <a:reflection blurRad="6350" stA="53000" endA="300" endPos="35500" dir="5400000" sy="-90000" algn="bl" rotWithShape="0"/>
                </a:effectLst>
                <a:latin typeface="Algerian" panose="04020705040A02060702" pitchFamily="82" charset="0"/>
              </a:rPr>
              <a:t>Author : MR. LOKESH BAVISKAR</a:t>
            </a:r>
            <a:endParaRPr lang="en-US"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E5BB-793A-4D69-8A9F-D057BD725D73}"/>
              </a:ext>
            </a:extLst>
          </p:cNvPr>
          <p:cNvSpPr>
            <a:spLocks noGrp="1"/>
          </p:cNvSpPr>
          <p:nvPr>
            <p:ph type="title"/>
          </p:nvPr>
        </p:nvSpPr>
        <p:spPr/>
        <p:txBody>
          <a:bodyPr>
            <a:normAutofit/>
          </a:bodyPr>
          <a:lstStyle/>
          <a:p>
            <a:pPr algn="ctr"/>
            <a:r>
              <a:rPr lang="en-US" sz="3200" dirty="0"/>
              <a:t>Label Encoding of categorical data</a:t>
            </a:r>
            <a:endParaRPr lang="en-IN" sz="3200" dirty="0"/>
          </a:p>
        </p:txBody>
      </p:sp>
      <p:sp>
        <p:nvSpPr>
          <p:cNvPr id="3" name="Content Placeholder 2">
            <a:extLst>
              <a:ext uri="{FF2B5EF4-FFF2-40B4-BE49-F238E27FC236}">
                <a16:creationId xmlns:a16="http://schemas.microsoft.com/office/drawing/2014/main"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A685-E4C9-4191-A8AA-E906DE85EE48}"/>
              </a:ext>
            </a:extLst>
          </p:cNvPr>
          <p:cNvSpPr>
            <a:spLocks noGrp="1"/>
          </p:cNvSpPr>
          <p:nvPr>
            <p:ph type="title"/>
          </p:nvPr>
        </p:nvSpPr>
        <p:spPr/>
        <p:txBody>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E80B-5F3E-4423-8D02-4619A88F6116}"/>
              </a:ext>
            </a:extLst>
          </p:cNvPr>
          <p:cNvSpPr>
            <a:spLocks noGrp="1"/>
          </p:cNvSpPr>
          <p:nvPr>
            <p:ph type="title"/>
          </p:nvPr>
        </p:nvSpPr>
        <p:spPr/>
        <p:txBody>
          <a:bodyPr/>
          <a:lstStyle/>
          <a:p>
            <a:r>
              <a:rPr lang="en-IN" dirty="0"/>
              <a:t>PYTHON Libraries USED IN THIS PROJECT</a:t>
            </a:r>
          </a:p>
        </p:txBody>
      </p:sp>
      <p:pic>
        <p:nvPicPr>
          <p:cNvPr id="6" name="Content Placeholder 5">
            <a:extLst>
              <a:ext uri="{FF2B5EF4-FFF2-40B4-BE49-F238E27FC236}">
                <a16:creationId xmlns:a16="http://schemas.microsoft.com/office/drawing/2014/main"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Fuel Type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Price vs FUEL TYPE distribution</a:t>
            </a:r>
          </a:p>
        </p:txBody>
      </p:sp>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STEERING TYPE DISTRIBUTION</a:t>
            </a:r>
            <a:endParaRPr lang="en-IN" sz="2400" dirty="0"/>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581040" y="476672"/>
            <a:ext cx="11026744" cy="1363040"/>
          </a:xfrm>
        </p:spPr>
        <p:txBody>
          <a:bodyPr>
            <a:normAutofit/>
          </a:bodyPr>
          <a:lstStyle/>
          <a:p>
            <a:pPr>
              <a:lnSpc>
                <a:spcPct val="150000"/>
              </a:lnSpc>
            </a:pPr>
            <a:r>
              <a:rPr lang="en-IN" dirty="0"/>
              <a:t>Exploratory Data Analysis</a:t>
            </a:r>
            <a:br>
              <a:rPr lang="en-IN" dirty="0"/>
            </a:br>
            <a:r>
              <a:rPr lang="en-IN" sz="2200" dirty="0">
                <a:solidFill>
                  <a:srgbClr val="FFFF00"/>
                </a:solidFill>
              </a:rPr>
              <a:t>price VS STEERING TYPE DISTRIBUTION</a:t>
            </a:r>
            <a:endParaRPr lang="en-IN" sz="2200" dirty="0"/>
          </a:p>
        </p:txBody>
      </p:sp>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Turbocharger vs price</a:t>
            </a:r>
            <a:endParaRPr lang="en-IN" sz="2200" dirty="0"/>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id="{A37E48F1-A77C-463A-AD23-FB310D63B2FA}"/>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NO OF CYLINDER  vs price</a:t>
            </a:r>
            <a:endParaRPr lang="en-IN" sz="2200" dirty="0"/>
          </a:p>
        </p:txBody>
      </p:sp>
      <p:pic>
        <p:nvPicPr>
          <p:cNvPr id="6" name="Content Placeholder 5">
            <a:extLst>
              <a:ext uri="{FF2B5EF4-FFF2-40B4-BE49-F238E27FC236}">
                <a16:creationId xmlns:a16="http://schemas.microsoft.com/office/drawing/2014/main"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t>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id="{0D768F98-2EF9-49BD-B10B-6D16F1ECCD34}"/>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CAR AGE vs price</a:t>
            </a:r>
            <a:endParaRPr lang="en-IN" sz="2200" dirty="0"/>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id="{55B76F85-A9EE-498F-8D47-FD019ECBF545}"/>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MILEAGE(KMPL)  vs price</a:t>
            </a:r>
            <a:endParaRPr lang="en-IN" sz="2200" dirty="0"/>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p:txBody>
          <a:bodyPr>
            <a:normAutofit/>
          </a:bodyPr>
          <a:lstStyle/>
          <a:p>
            <a:pPr algn="ctr"/>
            <a:r>
              <a:rPr lang="en-IN" sz="3200" dirty="0"/>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8F5C-8C63-46EB-AB60-1439E4B5F959}"/>
              </a:ext>
            </a:extLst>
          </p:cNvPr>
          <p:cNvSpPr>
            <a:spLocks noGrp="1"/>
          </p:cNvSpPr>
          <p:nvPr>
            <p:ph type="title"/>
          </p:nvPr>
        </p:nvSpPr>
        <p:spPr/>
        <p:txBody>
          <a:bodyPr>
            <a:normAutofit/>
          </a:bodyPr>
          <a:lstStyle/>
          <a:p>
            <a:pPr algn="ctr"/>
            <a:r>
              <a:rPr lang="en-IN" sz="2800" b="1" dirty="0">
                <a:effectLst/>
                <a:ea typeface="Calibri" panose="020F0502020204030204" pitchFamily="34" charset="0"/>
                <a:cs typeface="Mangal" panose="02040503050203030202" pitchFamily="18" charset="0"/>
              </a:rPr>
              <a:t>KEY METRICS FOR SUCCESS IN SOLVING PROBLEM UNDER CONSIDERATION</a:t>
            </a:r>
            <a:endParaRPr lang="en-IN" sz="3600" dirty="0"/>
          </a:p>
        </p:txBody>
      </p:sp>
      <p:sp>
        <p:nvSpPr>
          <p:cNvPr id="3" name="Content Placeholder 2">
            <a:extLst>
              <a:ext uri="{FF2B5EF4-FFF2-40B4-BE49-F238E27FC236}">
                <a16:creationId xmlns:a16="http://schemas.microsoft.com/office/drawing/2014/main"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val="2204835289"/>
                    </a:ext>
                  </a:extLst>
                </a:gridCol>
                <a:gridCol w="1438593">
                  <a:extLst>
                    <a:ext uri="{9D8B030D-6E8A-4147-A177-3AD203B41FA5}">
                      <a16:colId xmlns:a16="http://schemas.microsoft.com/office/drawing/2014/main" val="2693038372"/>
                    </a:ext>
                  </a:extLst>
                </a:gridCol>
                <a:gridCol w="1521187">
                  <a:extLst>
                    <a:ext uri="{9D8B030D-6E8A-4147-A177-3AD203B41FA5}">
                      <a16:colId xmlns:a16="http://schemas.microsoft.com/office/drawing/2014/main" val="2938184016"/>
                    </a:ext>
                  </a:extLst>
                </a:gridCol>
                <a:gridCol w="2155799">
                  <a:extLst>
                    <a:ext uri="{9D8B030D-6E8A-4147-A177-3AD203B41FA5}">
                      <a16:colId xmlns:a16="http://schemas.microsoft.com/office/drawing/2014/main"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018-70C0-4F49-92DC-CD45F09AC141}"/>
              </a:ext>
            </a:extLst>
          </p:cNvPr>
          <p:cNvSpPr>
            <a:spLocks noGrp="1"/>
          </p:cNvSpPr>
          <p:nvPr>
            <p:ph type="title"/>
          </p:nvPr>
        </p:nvSpPr>
        <p:spPr/>
        <p:txBody>
          <a:bodyPr>
            <a:normAutofit/>
          </a:bodyPr>
          <a:lstStyle/>
          <a:p>
            <a:pPr algn="ctr"/>
            <a:r>
              <a:rPr lang="en-US" sz="3200" dirty="0"/>
              <a:t>Final Hyper parameter tuned ml model</a:t>
            </a:r>
            <a:endParaRPr lang="en-IN" sz="3200" dirty="0"/>
          </a:p>
        </p:txBody>
      </p:sp>
      <p:sp>
        <p:nvSpPr>
          <p:cNvPr id="3" name="Content Placeholder 2">
            <a:extLst>
              <a:ext uri="{FF2B5EF4-FFF2-40B4-BE49-F238E27FC236}">
                <a16:creationId xmlns:a16="http://schemas.microsoft.com/office/drawing/2014/main"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p:txBody>
          <a:bodyPr>
            <a:normAutofit/>
          </a:bodyPr>
          <a:lstStyle/>
          <a:p>
            <a:pPr algn="ctr"/>
            <a:r>
              <a:rPr lang="en-IN" sz="3200" dirty="0">
                <a:effectLst/>
                <a:ea typeface="Calibri" panose="020F0502020204030204" pitchFamily="34" charset="0"/>
                <a:cs typeface="Mangal" panose="02040503050203030202" pitchFamily="18" charset="0"/>
              </a:rPr>
              <a:t>Limitations &amp; Scope for Future OF THIS Work</a:t>
            </a:r>
            <a:endParaRPr lang="en-IN" sz="3200" dirty="0"/>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A03-9348-4018-8250-B7432DAAF9DC}"/>
              </a:ext>
            </a:extLst>
          </p:cNvPr>
          <p:cNvSpPr>
            <a:spLocks noGrp="1"/>
          </p:cNvSpPr>
          <p:nvPr>
            <p:ph type="title"/>
          </p:nvPr>
        </p:nvSpPr>
        <p:spPr/>
        <p:txBody>
          <a:bodyPr>
            <a:normAutofit/>
          </a:bodyPr>
          <a:lstStyle/>
          <a:p>
            <a:pPr algn="ctr"/>
            <a:r>
              <a:rPr lang="en-US" sz="3600" dirty="0"/>
              <a:t>Objective</a:t>
            </a:r>
            <a:endParaRPr lang="en-IN" sz="3600" dirty="0"/>
          </a:p>
        </p:txBody>
      </p:sp>
      <p:sp>
        <p:nvSpPr>
          <p:cNvPr id="3" name="Content Placeholder 2">
            <a:extLst>
              <a:ext uri="{FF2B5EF4-FFF2-40B4-BE49-F238E27FC236}">
                <a16:creationId xmlns:a16="http://schemas.microsoft.com/office/drawing/2014/main"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normAutofit/>
          </a:bodyPr>
          <a:lstStyle/>
          <a:p>
            <a:pPr algn="ctr"/>
            <a:r>
              <a:rPr lang="en-IN" sz="3200" dirty="0"/>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C0F-F866-4405-A5A6-6CC8B7C76A78}"/>
              </a:ext>
            </a:extLst>
          </p:cNvPr>
          <p:cNvSpPr>
            <a:spLocks noGrp="1"/>
          </p:cNvSpPr>
          <p:nvPr>
            <p:ph type="title"/>
          </p:nvPr>
        </p:nvSpPr>
        <p:spPr/>
        <p:txBody>
          <a:bodyPr>
            <a:normAutofit/>
          </a:bodyPr>
          <a:lstStyle/>
          <a:p>
            <a:pPr algn="ctr"/>
            <a:r>
              <a:rPr lang="en-US" sz="3200" dirty="0"/>
              <a:t>Methodology of project </a:t>
            </a:r>
            <a:endParaRPr lang="en-IN" sz="3200" dirty="0"/>
          </a:p>
        </p:txBody>
      </p:sp>
      <p:sp>
        <p:nvSpPr>
          <p:cNvPr id="3" name="Content Placeholder 2">
            <a:extLst>
              <a:ext uri="{FF2B5EF4-FFF2-40B4-BE49-F238E27FC236}">
                <a16:creationId xmlns:a16="http://schemas.microsoft.com/office/drawing/2014/main"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5543-0C81-4948-AFEB-DDA48CC947C7}"/>
              </a:ext>
            </a:extLst>
          </p:cNvPr>
          <p:cNvSpPr>
            <a:spLocks noGrp="1"/>
          </p:cNvSpPr>
          <p:nvPr>
            <p:ph type="title"/>
          </p:nvPr>
        </p:nvSpPr>
        <p:spPr/>
        <p:txBody>
          <a:bodyPr>
            <a:normAutofit/>
          </a:bodyPr>
          <a:lstStyle/>
          <a:p>
            <a:pPr algn="ctr"/>
            <a:r>
              <a:rPr lang="en-US" sz="3200" dirty="0"/>
              <a:t> Web Scraping Strategy</a:t>
            </a:r>
            <a:endParaRPr lang="en-IN" sz="3200" dirty="0"/>
          </a:p>
        </p:txBody>
      </p:sp>
      <p:sp>
        <p:nvSpPr>
          <p:cNvPr id="3" name="Content Placeholder 2">
            <a:extLst>
              <a:ext uri="{FF2B5EF4-FFF2-40B4-BE49-F238E27FC236}">
                <a16:creationId xmlns:a16="http://schemas.microsoft.com/office/drawing/2014/main"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id="{84790A0D-E3A8-4E37-9441-0ED71503835B}"/>
              </a:ext>
            </a:extLst>
          </p:cNvPr>
          <p:cNvSpPr>
            <a:spLocks noGrp="1"/>
          </p:cNvSpPr>
          <p:nvPr>
            <p:ph type="title"/>
          </p:nvPr>
        </p:nvSpPr>
        <p:spPr/>
        <p:txBody>
          <a:bodyPr>
            <a:normAutofit/>
          </a:bodyPr>
          <a:lstStyle/>
          <a:p>
            <a:pPr algn="ctr"/>
            <a:r>
              <a:rPr lang="en-US" sz="3200" dirty="0"/>
              <a:t>Missing Value imputation</a:t>
            </a:r>
            <a:endParaRPr lang="en-IN" sz="3200" dirty="0"/>
          </a:p>
        </p:txBody>
      </p:sp>
      <p:pic>
        <p:nvPicPr>
          <p:cNvPr id="5" name="Picture 4">
            <a:extLst>
              <a:ext uri="{FF2B5EF4-FFF2-40B4-BE49-F238E27FC236}">
                <a16:creationId xmlns:a16="http://schemas.microsoft.com/office/drawing/2014/main"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B018-F14B-4EC7-A2A7-8F6581954880}"/>
              </a:ext>
            </a:extLst>
          </p:cNvPr>
          <p:cNvSpPr>
            <a:spLocks noGrp="1"/>
          </p:cNvSpPr>
          <p:nvPr>
            <p:ph type="title"/>
          </p:nvPr>
        </p:nvSpPr>
        <p:spPr/>
        <p:txBody>
          <a:bodyPr>
            <a:normAutofit/>
          </a:bodyPr>
          <a:lstStyle/>
          <a:p>
            <a:pPr algn="ctr"/>
            <a:r>
              <a:rPr lang="en-US" sz="3200" dirty="0"/>
              <a:t>Missing Value imputation</a:t>
            </a:r>
            <a:endParaRPr lang="en-IN" sz="2800" dirty="0"/>
          </a:p>
        </p:txBody>
      </p:sp>
      <p:pic>
        <p:nvPicPr>
          <p:cNvPr id="4" name="Content Placeholder 3">
            <a:extLst>
              <a:ext uri="{FF2B5EF4-FFF2-40B4-BE49-F238E27FC236}">
                <a16:creationId xmlns:a16="http://schemas.microsoft.com/office/drawing/2014/main"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744</TotalTime>
  <Words>1196</Words>
  <Application>Microsoft Office PowerPoint</Application>
  <PresentationFormat>Custom</PresentationFormat>
  <Paragraphs>120</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Agency FB</vt:lpstr>
      <vt:lpstr>Algerian</vt:lpstr>
      <vt:lpstr>Arial</vt:lpstr>
      <vt:lpstr>Bahnschrift</vt:lpstr>
      <vt:lpstr>Bahnschrift Condensed</vt:lpstr>
      <vt:lpstr>Bahnschrift SemiLight</vt:lpstr>
      <vt:lpstr>Calibri</vt:lpstr>
      <vt:lpstr>Cambria</vt:lpstr>
      <vt:lpstr>Gill Sans MT</vt:lpstr>
      <vt:lpstr>Symbol</vt:lpstr>
      <vt:lpstr>Wingdings</vt:lpstr>
      <vt:lpstr>Wingdings 2</vt: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Infinity</cp:lastModifiedBy>
  <cp:revision>30</cp:revision>
  <dcterms:created xsi:type="dcterms:W3CDTF">2021-10-01T13:22:47Z</dcterms:created>
  <dcterms:modified xsi:type="dcterms:W3CDTF">2022-01-02T17:17:41Z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