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6" r:id="rId2"/>
    <p:sldId id="258" r:id="rId3"/>
    <p:sldId id="281" r:id="rId4"/>
    <p:sldId id="257" r:id="rId5"/>
    <p:sldId id="259" r:id="rId6"/>
    <p:sldId id="260" r:id="rId7"/>
    <p:sldId id="263" r:id="rId8"/>
    <p:sldId id="262" r:id="rId9"/>
    <p:sldId id="261" r:id="rId10"/>
    <p:sldId id="266" r:id="rId11"/>
    <p:sldId id="267" r:id="rId12"/>
    <p:sldId id="265" r:id="rId13"/>
    <p:sldId id="271" r:id="rId14"/>
    <p:sldId id="270" r:id="rId15"/>
    <p:sldId id="269" r:id="rId16"/>
    <p:sldId id="268" r:id="rId17"/>
    <p:sldId id="264" r:id="rId18"/>
    <p:sldId id="274" r:id="rId19"/>
    <p:sldId id="277" r:id="rId20"/>
    <p:sldId id="273" r:id="rId21"/>
    <p:sldId id="276" r:id="rId22"/>
    <p:sldId id="275" r:id="rId23"/>
    <p:sldId id="272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499-716A-4725-A774-0C9B3EFB387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D1608-D49A-4EAB-85DD-ABF7DB8BC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2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2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9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tr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EAE5-F119-408F-AC7E-D429C6D27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Presentation on Flight Price Prediction using ML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CCA2-F907-401C-8C39-D9BAB323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Author : Mr. Lokesh Baviskar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2FD2E-7534-4FE6-800A-22B5A57A8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0" y="-778784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27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EEC0-340F-441C-B4B2-C71FA80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Correlation with Target Variable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30ACB-1DB0-42B9-A42F-5A95DD57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7" y="2330356"/>
            <a:ext cx="7304089" cy="35108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D8281-1F44-441C-8125-5417E095FA49}"/>
              </a:ext>
            </a:extLst>
          </p:cNvPr>
          <p:cNvSpPr txBox="1"/>
          <p:nvPr/>
        </p:nvSpPr>
        <p:spPr>
          <a:xfrm>
            <a:off x="8191155" y="2516138"/>
            <a:ext cx="3302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We can see that class feature is correlated for more than -0.6 with target variable Price.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200" b="1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Remaining feature are poorly correlated with target variable price</a:t>
            </a:r>
            <a:r>
              <a:rPr lang="en-IN" sz="22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endParaRPr lang="en-IN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2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9C81F-BC2C-4BFA-B089-A27F57A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DF26F-7612-44A3-A05C-12107052B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62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209B7-6DDD-423A-9F6E-E331E5C2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Flight-wise Distribution of Airlines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A991-0FCC-4070-9ED5-01BAF588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4666" y="2574298"/>
            <a:ext cx="3789178" cy="26391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maximum number of flights run by Vistara Premium Economy while minimum Flights run by SpiceJet.</a:t>
            </a:r>
            <a:endParaRPr lang="en-IN" sz="20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Around 25% of flights of Business Class.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1D633E-E38B-4278-AD9A-4447DB871F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678" y="2208374"/>
            <a:ext cx="6755288" cy="33709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74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2814-7318-4841-B052-73E42DF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BBDC-70B7-4CA7-B5BA-270A70C5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241" y="2647664"/>
            <a:ext cx="3969784" cy="29752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53.1% flights are of Economy class, as they are low cost of flight &amp; most of people prefer it.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There are more business class flights than Premium Economy flights. It strange because Business class is costlier than Premium Economy class.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C92B8-7F20-496A-BB54-3FBFF150B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5" y="2647664"/>
            <a:ext cx="6674132" cy="2975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396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D503-7D1C-469D-9CFC-B0D2387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Stop-wise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053A5-E7A3-4DDE-B505-FB58ABAC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3438" y="2756845"/>
            <a:ext cx="4105409" cy="2797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67.9% flights take single stop in their way from New Delhi to Mumbai. It is also possible that these flights may have high flight duration compare to Non-stop Flight.</a:t>
            </a:r>
            <a:endParaRPr lang="en-IN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30% of flights do not have any stop in their route.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EEC4F-93D4-4A9F-A3EE-41CA265377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4" y="2756846"/>
            <a:ext cx="6325443" cy="2797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693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F81-742A-4C56-9192-C4FD2198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03D46-B06C-452D-A65B-1A098CB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2997" y="2676707"/>
            <a:ext cx="3480180" cy="2288731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On Wednesday Maximum flights run while on Saturday minimum flights run.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F836-59D6-4065-A71A-C0C41F3CD9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7" y="2279177"/>
            <a:ext cx="6778724" cy="3083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81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288-9C94-4198-B20F-162642F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 Vs Avg. Flight Price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D548-63A1-47E4-A8B1-15F0B2E3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0010" y="2021802"/>
            <a:ext cx="4754880" cy="3670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Maximum Avg. Fare for Business Flights is on Wednesday </a:t>
            </a:r>
            <a:r>
              <a:rPr lang="en-US" b="1" dirty="0"/>
              <a:t>while </a:t>
            </a:r>
            <a:r>
              <a:rPr lang="en-US" b="1" dirty="0">
                <a:solidFill>
                  <a:srgbClr val="002060"/>
                </a:solidFill>
              </a:rPr>
              <a:t>minimum Avg. Fare for Business flights on Thursday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Minimum Avg. Fare on Friday.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Maximum Avg. Fare on Monday</a:t>
            </a:r>
            <a:r>
              <a:rPr lang="en-IN" b="1" dirty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C2014-2D22-40BA-B977-9D81566030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0" y="2303855"/>
            <a:ext cx="6104524" cy="2980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99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402ED-B5E7-4BFF-B379-06918A2F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 Vs Avg. Duration of Flights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38164-1ECB-4EC4-9292-858D7572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2170" y="2727388"/>
            <a:ext cx="3898361" cy="2548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Number of Stops increase the duration of flights increases.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per Class of flight Maximum Avg. Duration of flight is for Business class.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4CD988-6AF4-48B3-B85F-709C275A2E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2" y="2461826"/>
            <a:ext cx="6320717" cy="3079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70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C744-D248-4396-8661-1522B104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Date-wise Flight Distribution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0D3EE-6962-4104-B589-63619272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9016" y="3094630"/>
            <a:ext cx="3816473" cy="16138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those Maximum flights schedule on 2 Feb 2022 &amp; Minimum flights schedule on 24 Jan 2022.</a:t>
            </a:r>
            <a:endParaRPr lang="en-IN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1E8C8-C9AC-49D2-BDA3-804D24F132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511" y="2508956"/>
            <a:ext cx="6519632" cy="3154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276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A1CEBB-F23E-4CD0-99BF-BA12BC68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6C7B5-CBF5-4F9A-9906-5297B370C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9A05-B5A2-484B-866B-98CEE9E9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04CE-52D1-48FA-9B75-D9F65F8E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Anyone who has booked a flight ticket knows how unexpectedly the prices vary. The cheapest available ticket on a given flight gets more &amp;  less expensive over time. This usually happens as an attempt to maximize revenue based on </a:t>
            </a:r>
            <a:r>
              <a:rPr lang="en-US" sz="2400" b="1" dirty="0"/>
              <a:t>–</a:t>
            </a:r>
          </a:p>
          <a:p>
            <a:r>
              <a:rPr lang="en-US" sz="2400" b="1" dirty="0"/>
              <a:t> 1. Time of purchase patterns (making sure last-minute purchases are expensive) </a:t>
            </a:r>
          </a:p>
          <a:p>
            <a:r>
              <a:rPr lang="en-US" sz="2400" b="1" dirty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So, you have to work on a project where you collect data of flight fares with other features and work to make a model to predict fares of flights.</a:t>
            </a:r>
          </a:p>
        </p:txBody>
      </p:sp>
    </p:spTree>
    <p:extLst>
      <p:ext uri="{BB962C8B-B14F-4D97-AF65-F5344CB8AC3E}">
        <p14:creationId xmlns:p14="http://schemas.microsoft.com/office/powerpoint/2010/main" val="361064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44846-4165-44D9-95B5-80EE9F85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373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Model Building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791F9-B4EB-40A5-B893-2BC2D305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6914"/>
            <a:ext cx="9872871" cy="4535834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problem can be solve using regression-based machine learning algorithm.</a:t>
            </a:r>
          </a:p>
          <a:p>
            <a:r>
              <a:rPr lang="en-IN" sz="2400" dirty="0">
                <a:cs typeface="Mangal" panose="02040503050203030202" pitchFamily="18" charset="0"/>
              </a:rPr>
              <a:t>Methodology to Build Machine Learning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Encoding Categorical data into Numerical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Scaling data using Standard Scalar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Splitting data in training &amp; test data using train_test_split from model_selection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Implementing various Regression Based Algorithm to build ML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Conducting 5 fold Cross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Hyper Parameter tuning of best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Saving Final Tuned Model using Joblib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F4B4-FCD6-418C-B355-CC8A229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REGRESSION ALGORITHMS IMPLEMENTATION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C442-0F35-471E-9D62-E1A606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The different regression algorithm used in this project to build ML model are as below: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Linear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Random Forest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Decision Tree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XGB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Extra Tree Regressor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81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BA4B-8443-42CA-82F0-E2E8AA1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Hyper Parameter Tuning of Best Model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F4BD88-EB6F-49FE-8E96-819CAAE4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836" y="1975884"/>
            <a:ext cx="7451868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42545-9D7D-4734-BD23-1401F491F335}"/>
              </a:ext>
            </a:extLst>
          </p:cNvPr>
          <p:cNvSpPr txBox="1"/>
          <p:nvPr/>
        </p:nvSpPr>
        <p:spPr>
          <a:xfrm>
            <a:off x="8147713" y="2086970"/>
            <a:ext cx="3725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XGB Regressor gives maximum R2 score of 99.013 and maximum cross validation score.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Among all model we will select XGB Regressor as final model and hyper parameter tuning perform over this model to enhance its R2 Score.</a:t>
            </a:r>
            <a:endParaRPr lang="en-IN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0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D788-A5DA-46F9-B5F0-C258FD3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Hyper Parameter Tuned Model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0958CF-3D46-4EE8-9732-6616CAC1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8" y="2961449"/>
            <a:ext cx="4339989" cy="20369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is Slight increase in R2-Score to 99.046% after hyper parameter tuning from previous R2-Score of 99.013%.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9AEC53-8075-42C2-8733-BB21EB85F7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5" y="2538785"/>
            <a:ext cx="6477108" cy="288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07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D1ED-22D8-4D60-A5DA-3E4F8F65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Evaluation Matrix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4CF669-5869-48EC-A0FC-EBA6B43AEE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6029513"/>
              </p:ext>
            </p:extLst>
          </p:nvPr>
        </p:nvGraphicFramePr>
        <p:xfrm>
          <a:off x="1337253" y="1745321"/>
          <a:ext cx="8339010" cy="439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9670">
                  <a:extLst>
                    <a:ext uri="{9D8B030D-6E8A-4147-A177-3AD203B41FA5}">
                      <a16:colId xmlns:a16="http://schemas.microsoft.com/office/drawing/2014/main" val="3963280584"/>
                    </a:ext>
                  </a:extLst>
                </a:gridCol>
                <a:gridCol w="2779670">
                  <a:extLst>
                    <a:ext uri="{9D8B030D-6E8A-4147-A177-3AD203B41FA5}">
                      <a16:colId xmlns:a16="http://schemas.microsoft.com/office/drawing/2014/main" val="2122942413"/>
                    </a:ext>
                  </a:extLst>
                </a:gridCol>
                <a:gridCol w="2779670">
                  <a:extLst>
                    <a:ext uri="{9D8B030D-6E8A-4147-A177-3AD203B41FA5}">
                      <a16:colId xmlns:a16="http://schemas.microsoft.com/office/drawing/2014/main" val="3150502415"/>
                    </a:ext>
                  </a:extLst>
                </a:gridCol>
              </a:tblGrid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R2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CV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1940915108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Random Forest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98.87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0.7976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2215452216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highlight>
                            <a:srgbClr val="00FF00"/>
                          </a:highlight>
                        </a:rPr>
                        <a:t>XGB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highlight>
                            <a:srgbClr val="00FF00"/>
                          </a:highlight>
                        </a:rPr>
                        <a:t>99.013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0.7582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30491674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Linear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73.32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-16.392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2947137791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Decision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0.6535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45410377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Extra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98.43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0.6631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2526149859"/>
                  </a:ext>
                </a:extLst>
              </a:tr>
              <a:tr h="731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XGB Hyper Parameter Tuned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Final Model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highlight>
                            <a:srgbClr val="FF00FF"/>
                          </a:highlight>
                        </a:rPr>
                        <a:t>99.046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0.8283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251819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47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7A-F77D-4231-B720-935E557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Limitations &amp; Future Scope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A27C4-20A0-42FC-945F-219B818D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this study we focus on flights on route of New Delhi to Mumbai, more route can incorporate in this project to extend it beyond present investigation.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investigation focus on short timeframe (14 days prior flights take off) which can be extended variation over larger period.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Time series analysis can be performed over this model.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20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1453D-A982-4056-9802-24E85CA5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rgbClr val="92D050"/>
                </a:solidFill>
              </a:rPr>
              <a:t>THANK YOU </a:t>
            </a:r>
            <a:br>
              <a:rPr lang="en-US" sz="8000" dirty="0">
                <a:solidFill>
                  <a:srgbClr val="92D050"/>
                </a:solidFill>
              </a:rPr>
            </a:br>
            <a:r>
              <a:rPr lang="en-US" sz="8000" dirty="0">
                <a:solidFill>
                  <a:srgbClr val="92D050"/>
                </a:solidFill>
              </a:rPr>
              <a:t>VERY MUCH !!!</a:t>
            </a:r>
            <a:endParaRPr lang="en-IN" sz="8000" dirty="0">
              <a:solidFill>
                <a:srgbClr val="92D0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293BE-E684-4545-B4CA-7C76F1AA3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445BE3-75A0-4621-9D26-45E62D76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review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44544-B854-423C-A447-B84CC8EA7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B851-DB0C-4498-BB67-2C2F44C4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649A-139F-45A5-85F6-C2EFB0FB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Customers are seeking to get the lowest price for their ticket, while airline companies are trying to keep their overall revenue as high as possible and maximize their profit.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India is the third-biggest avionics showcase in 2020 and the biggest by 2030. </a:t>
            </a:r>
          </a:p>
          <a:p>
            <a:r>
              <a:rPr lang="en-US" sz="2400" b="1" dirty="0"/>
              <a:t>From the customer point of view, </a:t>
            </a:r>
            <a:r>
              <a:rPr lang="en-US" sz="2400" b="1" dirty="0">
                <a:solidFill>
                  <a:srgbClr val="002060"/>
                </a:solidFill>
              </a:rPr>
              <a:t>determining the minimum price or the best time to buy a ticket is the key issue. </a:t>
            </a:r>
            <a:r>
              <a:rPr lang="en-US" sz="2400" b="1" dirty="0"/>
              <a:t>The conception of </a:t>
            </a:r>
            <a:r>
              <a:rPr lang="en-US" sz="2400" b="1" dirty="0">
                <a:solidFill>
                  <a:srgbClr val="002060"/>
                </a:solidFill>
              </a:rPr>
              <a:t>‘‘</a:t>
            </a:r>
            <a:r>
              <a:rPr lang="en-US" sz="2400" b="1" dirty="0">
                <a:solidFill>
                  <a:srgbClr val="00B050"/>
                </a:solidFill>
              </a:rPr>
              <a:t>tickets bought in advance are cheaper</a:t>
            </a:r>
            <a:r>
              <a:rPr lang="en-US" sz="2400" b="1" dirty="0">
                <a:solidFill>
                  <a:srgbClr val="002060"/>
                </a:solidFill>
              </a:rPr>
              <a:t>” </a:t>
            </a:r>
            <a:r>
              <a:rPr lang="en-US" sz="2400" b="1" u="sng" dirty="0">
                <a:solidFill>
                  <a:srgbClr val="00B050"/>
                </a:solidFill>
              </a:rPr>
              <a:t>is no longer working </a:t>
            </a:r>
            <a:r>
              <a:rPr lang="en-US" sz="2400" b="1" dirty="0"/>
              <a:t>(William Groves and Maria Gini, 2013)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00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0CC0-F867-4024-8B1D-05D98DC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59F4-8AB6-4B5B-A6C1-DB8614E7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9872871" cy="4267200"/>
          </a:xfrm>
        </p:spPr>
        <p:txBody>
          <a:bodyPr>
            <a:normAutofit/>
          </a:bodyPr>
          <a:lstStyle/>
          <a:p>
            <a:r>
              <a:rPr lang="en-US" sz="2400" b="1" dirty="0"/>
              <a:t>According to Y. Chen et al. (2015) , </a:t>
            </a:r>
            <a:r>
              <a:rPr lang="en-US" sz="2400" b="1" dirty="0">
                <a:solidFill>
                  <a:srgbClr val="002060"/>
                </a:solidFill>
              </a:rPr>
              <a:t>predicting the actual ticket price is a more difficult task than predicting an optimal ticket purchase time </a:t>
            </a:r>
            <a:r>
              <a:rPr lang="en-US" sz="2400" b="1" dirty="0"/>
              <a:t>due to various reasons.</a:t>
            </a:r>
          </a:p>
          <a:p>
            <a:r>
              <a:rPr lang="en-US" sz="2400" b="1" dirty="0"/>
              <a:t>The higher the level of competition, </a:t>
            </a:r>
            <a:r>
              <a:rPr lang="en-US" sz="2400" b="1" dirty="0">
                <a:solidFill>
                  <a:srgbClr val="002060"/>
                </a:solidFill>
              </a:rPr>
              <a:t>the weaker of the market power of an airline, &amp; then the less likely the chance of the airline fare increases</a:t>
            </a:r>
            <a:r>
              <a:rPr lang="en-US" sz="2400" b="1" dirty="0"/>
              <a:t>.</a:t>
            </a:r>
          </a:p>
          <a:p>
            <a:r>
              <a:rPr lang="en-IN" sz="2400" b="1" dirty="0" err="1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Tziridis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et al. In his comparison, 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Bagging Regression Tree is identified as the best model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, which is robust and not affected by using different input feature sets.</a:t>
            </a:r>
          </a:p>
          <a:p>
            <a:r>
              <a:rPr lang="en-US" sz="2400" b="1" dirty="0"/>
              <a:t>The presence of LCC in a market has had a substantial impact on the total passenger volume and the air ticket price.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2333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9A85-381C-41EF-AE01-48BF7FA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14FB-28D9-44CD-B998-47E790E6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 is a common practice for airlines to </a:t>
            </a:r>
            <a:r>
              <a:rPr lang="en-US" sz="2400" b="1" dirty="0">
                <a:solidFill>
                  <a:srgbClr val="002060"/>
                </a:solidFill>
              </a:rPr>
              <a:t>pass the cost of aviation fuel to the customer</a:t>
            </a:r>
            <a:r>
              <a:rPr lang="en-US" sz="2400" b="1" dirty="0"/>
              <a:t> by adjusting the fare to compensate for the fluctuation of crude oil price.</a:t>
            </a:r>
          </a:p>
          <a:p>
            <a:r>
              <a:rPr lang="en-US" sz="2400" b="1" dirty="0"/>
              <a:t>In Another finding , </a:t>
            </a:r>
            <a:r>
              <a:rPr lang="en-US" sz="2400" b="1" dirty="0">
                <a:solidFill>
                  <a:srgbClr val="002060"/>
                </a:solidFill>
              </a:rPr>
              <a:t>When the flight is at a difference of 2-3 days’ time the ticket price starts increasing again.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Short distance flights are more elastic (more price sensitive) than long distance flights </a:t>
            </a:r>
          </a:p>
          <a:p>
            <a:r>
              <a:rPr lang="en-US" sz="2400" b="1" dirty="0"/>
              <a:t>Business class flights are more inelastic as compared to leisure class as business customers have less flexibility to change or cancel their travel date.</a:t>
            </a:r>
          </a:p>
          <a:p>
            <a:pPr marL="4572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46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43BE-E3DC-41B1-A91C-49815336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Web Scraping Strategy employed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D2E7-A791-4924-B8B2-D44C2D6C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43315"/>
            <a:ext cx="9872871" cy="4528456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Selenium will be used for web scraping data from </a:t>
            </a:r>
            <a:r>
              <a:rPr lang="en-IN" sz="2400" b="1" u="sng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www.yatra.com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Flights on route of New Delhi to Mumbai in duration of 23 Jan 2022 to 4 Feb 2022.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is scrap in three categories: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Economy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Business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Premium Economy class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Selecting features to be scrap from website.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next part web scraping code executed for above mention details. Exporting final data in Excel file.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4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E7B4-5086-4C89-B591-66AEAB06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Dataset Information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42F7-D0D2-4AFC-AA4A-9769FD0F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Dataset contain flight detail of around 2955 Flights on route New Delhi to Mumbai.</a:t>
            </a:r>
          </a:p>
          <a:p>
            <a:r>
              <a:rPr lang="en-US" sz="2400" b="1" dirty="0"/>
              <a:t>Dataset has 12 features like Airlines, flight, Aero plane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7E03-2796-49EA-9F53-6C1BCFC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6" y="3429000"/>
            <a:ext cx="7431427" cy="2028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29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E695-E0CF-4BFE-9626-2DB3D813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 Preprocessing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FB39-1A54-48CA-B2B5-F6DFAA81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Conversion of Duration column from </a:t>
            </a:r>
            <a:r>
              <a:rPr lang="en-US" sz="2400" b="1" dirty="0" err="1"/>
              <a:t>hr</a:t>
            </a:r>
            <a:r>
              <a:rPr lang="en-US" sz="2400" b="1" dirty="0"/>
              <a:t> &amp; Minutes format into Minutes 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New column for ‘Day’ &amp; ‘Date’ is extracted from Date column.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ED1DF-F127-46B1-819E-0F20B6409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51" y="2619837"/>
            <a:ext cx="6992497" cy="1271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F85A8-A6A9-48ED-88CD-A55F4CA0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56" y="4746442"/>
            <a:ext cx="5314088" cy="9286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63559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245</TotalTime>
  <Words>1198</Words>
  <Application>Microsoft Office PowerPoint</Application>
  <PresentationFormat>Widescreen</PresentationFormat>
  <Paragraphs>119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Wingdings</vt:lpstr>
      <vt:lpstr>Basis</vt:lpstr>
      <vt:lpstr>Presentation on Flight Price Prediction using ML</vt:lpstr>
      <vt:lpstr>Problem Statement</vt:lpstr>
      <vt:lpstr>LITERATURE review</vt:lpstr>
      <vt:lpstr>Flight Price Prediction</vt:lpstr>
      <vt:lpstr>Flight Price Prediction</vt:lpstr>
      <vt:lpstr>Flight Price Prediction</vt:lpstr>
      <vt:lpstr>Web Scraping Strategy employed </vt:lpstr>
      <vt:lpstr>Dataset Information</vt:lpstr>
      <vt:lpstr>Data Preprocessing</vt:lpstr>
      <vt:lpstr>Correlation with Target Variable</vt:lpstr>
      <vt:lpstr>Exploratory Data Analysis</vt:lpstr>
      <vt:lpstr>Flight-wise Distribution of Airlines</vt:lpstr>
      <vt:lpstr>Class-wise Distribution of Flights</vt:lpstr>
      <vt:lpstr>Stop-wise Distribution of Flights</vt:lpstr>
      <vt:lpstr>Day-wise Distribution of Flights</vt:lpstr>
      <vt:lpstr>Day Vs Avg. Flight Price</vt:lpstr>
      <vt:lpstr>Class Vs Avg. Duration of Flights</vt:lpstr>
      <vt:lpstr>Date-wise Flight Distribution</vt:lpstr>
      <vt:lpstr>Machine learning MODEL BUILDING </vt:lpstr>
      <vt:lpstr>Machine Learning Model Building</vt:lpstr>
      <vt:lpstr>REGRESSION ALGORITHMS IMPLEMENTATION</vt:lpstr>
      <vt:lpstr>Hyper Parameter Tuning of Best Model</vt:lpstr>
      <vt:lpstr>Final ML Hyper Parameter Tuned Model</vt:lpstr>
      <vt:lpstr>Final Evaluation Matrix </vt:lpstr>
      <vt:lpstr>Limitations &amp; Future Scope</vt:lpstr>
      <vt:lpstr>THANK YOU  VERY MUCH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Flight Price Prediction using ML</dc:title>
  <dc:creator>Infinity</dc:creator>
  <cp:lastModifiedBy>Infinity</cp:lastModifiedBy>
  <cp:revision>7</cp:revision>
  <dcterms:created xsi:type="dcterms:W3CDTF">2022-01-30T07:53:20Z</dcterms:created>
  <dcterms:modified xsi:type="dcterms:W3CDTF">2022-01-30T11:58:28Z</dcterms:modified>
</cp:coreProperties>
</file>