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7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D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6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8B2CB-E8F6-4D88-9D2C-930CAB67E8C7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CB80D-BF71-442B-82B7-9ADC35792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013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6CB80D-BF71-442B-82B7-9ADC35792418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913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39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40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408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02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97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65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722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38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382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79FFBE5-627D-4A8D-A256-D26800AEA707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35E29C-E247-49CD-AB1F-D178962DB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883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782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79FFBE5-627D-4A8D-A256-D26800AEA707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B35E29C-E247-49CD-AB1F-D178962DB70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36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99A43-226B-4E75-9028-97E875041D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Surprise Housing - Housing Price Predication &amp; Analysis Project</a:t>
            </a:r>
            <a:endParaRPr lang="en-IN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22BCF-2D2F-4D53-A321-7C5F74957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Mr. Lokesh Baviskar</a:t>
            </a:r>
          </a:p>
          <a:p>
            <a:r>
              <a:rPr lang="en-US" dirty="0"/>
              <a:t>Fliprobo – Internship 20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7E40BC-1F9E-4C9F-8859-6D889918A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973" y="497769"/>
            <a:ext cx="3048913" cy="19724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82628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518DBD-0D28-46CE-AE49-4692A7DCE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Exploratory Data Analysis</a:t>
            </a:r>
            <a:endParaRPr lang="en-IN" sz="7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FB9403-3AF4-45A4-A415-8ED82383B8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this section we go through some key insight from dataset – </a:t>
            </a:r>
          </a:p>
          <a:p>
            <a:r>
              <a:rPr lang="en-US" dirty="0"/>
              <a:t>As we have lot of features We see here only key visualization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8132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DC29A3-DAD3-4747-8F8F-BB916CEC1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28" y="258473"/>
            <a:ext cx="5023485" cy="25196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9C5CDF-BDC1-4CE5-B9B6-F1D8297BF4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28" y="3111102"/>
            <a:ext cx="5023484" cy="303289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C6B462-B49B-45FB-A1B4-D53BE3AD2D47}"/>
              </a:ext>
            </a:extLst>
          </p:cNvPr>
          <p:cNvSpPr txBox="1"/>
          <p:nvPr/>
        </p:nvSpPr>
        <p:spPr>
          <a:xfrm>
            <a:off x="5813946" y="586019"/>
            <a:ext cx="5973726" cy="1650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79.5% of House properties belongs to Low Density Residential Area followed by 14 % of properties belong to Medium Density Residential Area.</a:t>
            </a:r>
            <a:endParaRPr lang="en-IN" sz="1800" dirty="0">
              <a:solidFill>
                <a:srgbClr val="000000"/>
              </a:solidFill>
              <a:effectLst/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Very Few properties (0.8%) belong to Commercial zone.</a:t>
            </a:r>
            <a:endParaRPr lang="en-IN" sz="1800" dirty="0">
              <a:solidFill>
                <a:srgbClr val="000000"/>
              </a:solidFill>
              <a:effectLst/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1E5AAA-6D1F-44AB-89CE-50C68D695D59}"/>
              </a:ext>
            </a:extLst>
          </p:cNvPr>
          <p:cNvSpPr txBox="1"/>
          <p:nvPr/>
        </p:nvSpPr>
        <p:spPr>
          <a:xfrm>
            <a:off x="5813946" y="2976732"/>
            <a:ext cx="5973726" cy="3234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228600" algn="l"/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Most of property for sale have </a:t>
            </a:r>
            <a:r>
              <a:rPr lang="en-IN" sz="1800" u="sng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overall condition rating of either 5 or 6.</a:t>
            </a:r>
            <a:endParaRPr lang="en-IN" sz="1800" dirty="0">
              <a:solidFill>
                <a:srgbClr val="000000"/>
              </a:solidFill>
              <a:effectLst/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228600" algn="l"/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already know of 80% of housing data belongs to Low density Residential Area and Now we can see in Swarm Plot that Sale Price inside RL Zone is much higher than another remaining zone.</a:t>
            </a:r>
            <a:endParaRPr lang="en-IN" sz="1800" dirty="0">
              <a:solidFill>
                <a:srgbClr val="000000"/>
              </a:solidFill>
              <a:effectLst/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228600" algn="l"/>
                <a:tab pos="457200" algn="l"/>
              </a:tabLst>
            </a:pPr>
            <a:r>
              <a:rPr lang="en-IN" dirty="0">
                <a:solidFill>
                  <a:srgbClr val="000000"/>
                </a:solidFill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House</a:t>
            </a: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properties having Overall condition Rating of 8 &amp; 9 have low price compare to others. </a:t>
            </a:r>
            <a:r>
              <a:rPr lang="en-IN" sz="1800" u="sng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indicate that Overall Condition Rating is Not significant factor in determination of Sale price.</a:t>
            </a: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dirty="0">
              <a:solidFill>
                <a:srgbClr val="000000"/>
              </a:solidFill>
              <a:effectLst/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421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3033CE-778B-4690-AA23-E29045983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19" y="313899"/>
            <a:ext cx="5132705" cy="31416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B0A263-9F8E-4115-BCF8-0D315C3BDA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44" y="3674252"/>
            <a:ext cx="5132705" cy="234823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EC03C4-9677-4E9C-8256-C3737960D039}"/>
              </a:ext>
            </a:extLst>
          </p:cNvPr>
          <p:cNvSpPr txBox="1"/>
          <p:nvPr/>
        </p:nvSpPr>
        <p:spPr>
          <a:xfrm>
            <a:off x="6096001" y="922544"/>
            <a:ext cx="5588480" cy="17239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4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There is </a:t>
            </a:r>
            <a:r>
              <a:rPr lang="en-IN" sz="2400" u="sng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No Significant relationship</a:t>
            </a:r>
            <a:r>
              <a:rPr lang="en-IN" sz="24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 found between Sale price &amp; Lot area.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i="1" u="sng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As Overall Quality of House Increase the Sale Price of House also Increases</a:t>
            </a:r>
            <a:endParaRPr lang="en-IN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68CD19-70A5-4A0B-96C3-2DC98CDD6C08}"/>
              </a:ext>
            </a:extLst>
          </p:cNvPr>
          <p:cNvSpPr txBox="1"/>
          <p:nvPr/>
        </p:nvSpPr>
        <p:spPr>
          <a:xfrm>
            <a:off x="6096000" y="3801734"/>
            <a:ext cx="5588481" cy="2093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4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63.4% house properties are regular in shape.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Sale Price of property with slight irregular shape is higher than regular shape.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33065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6386D9-5D2C-4DDB-BFBC-4E5F0987D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05" y="623836"/>
            <a:ext cx="5345732" cy="23812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4AFFCFB-1A3A-4553-9DA5-6FA1639332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05" y="3429000"/>
            <a:ext cx="5345732" cy="239104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C00E98-5D74-4810-9FD2-7F9B57229A7E}"/>
              </a:ext>
            </a:extLst>
          </p:cNvPr>
          <p:cNvSpPr txBox="1"/>
          <p:nvPr/>
        </p:nvSpPr>
        <p:spPr>
          <a:xfrm>
            <a:off x="6281665" y="1000456"/>
            <a:ext cx="5345730" cy="16280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89.6% of House properties are near flat level surface.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Also, price for Flat level surface house is much higher than other land contour.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9A6F48-9F7A-40F6-8248-5FC1C42F2DE3}"/>
              </a:ext>
            </a:extLst>
          </p:cNvPr>
          <p:cNvSpPr txBox="1"/>
          <p:nvPr/>
        </p:nvSpPr>
        <p:spPr>
          <a:xfrm>
            <a:off x="6281665" y="3355455"/>
            <a:ext cx="5345730" cy="2538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Around 72 % of house comes with inside Lot configuration.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Cul-de-sac has </a:t>
            </a:r>
            <a:r>
              <a:rPr lang="en-IN" sz="2000" u="sng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maximum Mean Sale Price</a:t>
            </a:r>
            <a:r>
              <a:rPr lang="en-IN" sz="20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 among all lot configuration.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§"/>
            </a:pPr>
            <a:r>
              <a:rPr lang="en-IN" sz="2000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Cheapest Houses belong to </a:t>
            </a:r>
            <a:r>
              <a:rPr lang="en-IN" sz="2000" u="sng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Inside lot configuration</a:t>
            </a:r>
            <a:r>
              <a:rPr lang="en-IN" sz="2000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 while Costlier houses belongs to </a:t>
            </a:r>
            <a:r>
              <a:rPr lang="en-IN" sz="2000" u="sng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Corner Lot Configuration.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93317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0F4B5B-CCDE-47EF-A88F-D5D0AA7C3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03" y="504967"/>
            <a:ext cx="6493477" cy="498280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718A9D-464A-4E04-842F-B362A0AD086B}"/>
              </a:ext>
            </a:extLst>
          </p:cNvPr>
          <p:cNvSpPr txBox="1"/>
          <p:nvPr/>
        </p:nvSpPr>
        <p:spPr>
          <a:xfrm>
            <a:off x="7124131" y="630655"/>
            <a:ext cx="4517409" cy="4731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More than 950 house properties are with building type Single-family Detached.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More than 50% of house properties comes with Overall Condition Rating of 5.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More than 75% of house properties come with overall Quality Rating varies between 5 to 6.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More than 500 House Properties comes with one story dwelling.</a:t>
            </a:r>
          </a:p>
        </p:txBody>
      </p:sp>
    </p:spTree>
    <p:extLst>
      <p:ext uri="{BB962C8B-B14F-4D97-AF65-F5344CB8AC3E}">
        <p14:creationId xmlns:p14="http://schemas.microsoft.com/office/powerpoint/2010/main" val="4026992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8D92C1-3EC7-4151-8C07-1E55D2FEB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63" y="478142"/>
            <a:ext cx="5801368" cy="245612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1C4EFF-190A-457E-8D26-803866AE5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63" y="3428999"/>
            <a:ext cx="5801368" cy="245612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E4BE86-BAC0-47EB-AFAC-201F622F8957}"/>
              </a:ext>
            </a:extLst>
          </p:cNvPr>
          <p:cNvSpPr txBox="1"/>
          <p:nvPr/>
        </p:nvSpPr>
        <p:spPr>
          <a:xfrm>
            <a:off x="6537278" y="479110"/>
            <a:ext cx="5131557" cy="2455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Around 1000 sales happen by Conventional Warranty Deed.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Home just constructed and sold category are exceptionally much costlier than anyone else.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All loan-based sale is below 300000.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A01992-9930-46A9-ABBA-DFF58E19B00E}"/>
              </a:ext>
            </a:extLst>
          </p:cNvPr>
          <p:cNvSpPr txBox="1"/>
          <p:nvPr/>
        </p:nvSpPr>
        <p:spPr>
          <a:xfrm>
            <a:off x="6537278" y="3206540"/>
            <a:ext cx="5131557" cy="29066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73050" lvl="0" indent="-27305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We can see that Sale with condition like </a:t>
            </a:r>
            <a:r>
              <a:rPr lang="en-IN" sz="1800" dirty="0" err="1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Abnorml</a:t>
            </a: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, Family, </a:t>
            </a:r>
            <a:r>
              <a:rPr lang="en-IN" sz="1800" dirty="0" err="1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Alloca</a:t>
            </a: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, </a:t>
            </a:r>
            <a:r>
              <a:rPr lang="en-IN" sz="1800" dirty="0" err="1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AdjLand</a:t>
            </a: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 are below the price of 300000.</a:t>
            </a:r>
          </a:p>
          <a:p>
            <a:pPr marL="273050" lvl="0" indent="-27305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Maximum Base Price for House comes from Partial category- (associated with Uncompleted New Home) is higher than rest.</a:t>
            </a:r>
          </a:p>
          <a:p>
            <a:pPr marL="273050" indent="-273050">
              <a:buSzPct val="75000"/>
              <a:buFont typeface="Wingdings" panose="05000000000000000000" pitchFamily="2" charset="2"/>
              <a:buChar char="§"/>
            </a:pPr>
            <a:r>
              <a:rPr lang="en-IN" sz="1800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Minimum base price comes from Normal condition sale and also highest sale price comes from this category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0041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989B86-D824-4BB7-A5D6-C2320DF52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92" y="356183"/>
            <a:ext cx="5061689" cy="304965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84B75E-7B98-4EF0-AF59-42E905AE3C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92" y="3568282"/>
            <a:ext cx="5061689" cy="238214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DFC927-E223-4307-8CA3-8406F347B655}"/>
              </a:ext>
            </a:extLst>
          </p:cNvPr>
          <p:cNvSpPr txBox="1"/>
          <p:nvPr/>
        </p:nvSpPr>
        <p:spPr>
          <a:xfrm>
            <a:off x="6096000" y="1003847"/>
            <a:ext cx="543635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In above plot we can clearly see relation between all three feature very clearly.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i="1" u="sng" dirty="0"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i="1" u="sng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As total floor area increases the sale price also get increases corresponding the overall quality of House.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AA1C85-07D3-41A4-9364-8301BA8DAE7E}"/>
              </a:ext>
            </a:extLst>
          </p:cNvPr>
          <p:cNvSpPr txBox="1"/>
          <p:nvPr/>
        </p:nvSpPr>
        <p:spPr>
          <a:xfrm>
            <a:off x="6096000" y="3940346"/>
            <a:ext cx="5436358" cy="16380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More than </a:t>
            </a:r>
            <a:r>
              <a:rPr lang="en-IN" sz="1800" u="sng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75% House properties come with Gable Roof Style</a:t>
            </a: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 followed by around </a:t>
            </a:r>
            <a:r>
              <a:rPr lang="en-IN" sz="1800" u="sng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15 % house properties with Hip Style.</a:t>
            </a:r>
            <a:endParaRPr lang="en-IN" sz="1800" dirty="0">
              <a:solidFill>
                <a:srgbClr val="000000"/>
              </a:solidFill>
              <a:effectLst/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285750" indent="-285750">
              <a:buSzPct val="75000"/>
              <a:buFont typeface="Wingdings" panose="05000000000000000000" pitchFamily="2" charset="2"/>
              <a:buChar char="q"/>
            </a:pPr>
            <a:r>
              <a:rPr lang="en-IN" sz="1800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From Boxplot we can see that </a:t>
            </a:r>
            <a:r>
              <a:rPr lang="en-IN" sz="1800" u="sng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Hip style Roof are much costlier</a:t>
            </a:r>
            <a:r>
              <a:rPr lang="en-IN" sz="1800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 than remaining roof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7802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234ED6-06E9-429F-9BFF-679AFB76B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20" y="375920"/>
            <a:ext cx="4791710" cy="30530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C876065-8688-4613-B3A1-D52DA3FF80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58" y="3741628"/>
            <a:ext cx="6485694" cy="207231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2D6E8E-2325-457A-BDB4-AA5633CF5B27}"/>
              </a:ext>
            </a:extLst>
          </p:cNvPr>
          <p:cNvSpPr txBox="1"/>
          <p:nvPr/>
        </p:nvSpPr>
        <p:spPr>
          <a:xfrm>
            <a:off x="6593470" y="1044054"/>
            <a:ext cx="479171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For High floor area construction mainly Hip style Roof is used and invariably high-cost properties mostly comes up with Hip Style Roof</a:t>
            </a: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4BBBFD-C2B4-44C4-8A00-2BAFCF2923B2}"/>
              </a:ext>
            </a:extLst>
          </p:cNvPr>
          <p:cNvSpPr txBox="1"/>
          <p:nvPr/>
        </p:nvSpPr>
        <p:spPr>
          <a:xfrm>
            <a:off x="7301552" y="3962916"/>
            <a:ext cx="4083628" cy="1629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06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More than 90% Properties in Data set made with roof material of Standard (Composite) Shingle.</a:t>
            </a:r>
          </a:p>
          <a:p>
            <a:pPr marL="285750" indent="-285750">
              <a:buSzPct val="75000"/>
              <a:buFont typeface="Wingdings" panose="05000000000000000000" pitchFamily="2" charset="2"/>
              <a:buChar char="§"/>
            </a:pPr>
            <a:r>
              <a:rPr lang="en-IN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Wood Shingles is Costlier Material compare to rest.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3464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B3F422-A82A-4AFC-8FD0-E1D7BF1AD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57" y="481480"/>
            <a:ext cx="6027944" cy="256277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B0FF406-5BAE-4154-8E3C-03FA0DF31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61" y="3428999"/>
            <a:ext cx="5661536" cy="256277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1CFCD7-9E98-47F5-BF8A-FB381A7623A3}"/>
              </a:ext>
            </a:extLst>
          </p:cNvPr>
          <p:cNvSpPr txBox="1"/>
          <p:nvPr/>
        </p:nvSpPr>
        <p:spPr>
          <a:xfrm>
            <a:off x="7001302" y="426089"/>
            <a:ext cx="4553793" cy="2673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6000"/>
              </a:lnSpc>
              <a:buSzPct val="75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Around 60% of house properties come with Average Exterior quality and all of them below 400000.</a:t>
            </a:r>
          </a:p>
          <a:p>
            <a:pPr marL="342900" lvl="0" indent="-342900">
              <a:lnSpc>
                <a:spcPct val="106000"/>
              </a:lnSpc>
              <a:buSzPct val="75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Very few House Properties comes with Excellent Exterior Quality.</a:t>
            </a: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Costlier house properties come with Good &amp; Excellent exterior quality.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D69265-574D-4792-8A98-8EFD42405019}"/>
              </a:ext>
            </a:extLst>
          </p:cNvPr>
          <p:cNvSpPr txBox="1"/>
          <p:nvPr/>
        </p:nvSpPr>
        <p:spPr>
          <a:xfrm>
            <a:off x="7001302" y="3639706"/>
            <a:ext cx="4553793" cy="2141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44.2% Properties with </a:t>
            </a:r>
            <a:r>
              <a:rPr lang="en-IN" sz="2000" dirty="0" err="1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CBlock</a:t>
            </a: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 Foundation &amp; 43.9% housing property come with </a:t>
            </a:r>
            <a:r>
              <a:rPr lang="en-IN" sz="2000" dirty="0" err="1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PConc</a:t>
            </a: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 Foundation.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000" dirty="0" err="1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Pconc</a:t>
            </a: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 Foundation are mostly use in costly housing properties.</a:t>
            </a:r>
          </a:p>
        </p:txBody>
      </p:sp>
    </p:spTree>
    <p:extLst>
      <p:ext uri="{BB962C8B-B14F-4D97-AF65-F5344CB8AC3E}">
        <p14:creationId xmlns:p14="http://schemas.microsoft.com/office/powerpoint/2010/main" val="3749545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60825-F9CA-4098-BF00-ADF3D1491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 Building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57052-D051-46CC-99C5-7E66E5BC9F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7551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A7E5E2-006E-4CD7-A3F8-3808A6591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Introduction to Housing Price Prediction </a:t>
            </a:r>
            <a:endParaRPr lang="en-IN" sz="4400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76A83291-018E-458C-A8FE-127132145E5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20" b="14520"/>
          <a:stretch>
            <a:fillRect/>
          </a:stretch>
        </p:blipFill>
        <p:spPr>
          <a:xfrm>
            <a:off x="1587" y="0"/>
            <a:ext cx="12190413" cy="49149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6FE5CD-E359-4DF8-A0D1-DCA609757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268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6222F9-5D32-4579-A567-F9260E7AF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Algorithm Used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7BF82F-2F1B-447A-87FF-B29B9C8EA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 different regression algorithm used in this project to build ML model are as below:</a:t>
            </a:r>
            <a:endParaRPr lang="en-IN" dirty="0">
              <a:solidFill>
                <a:srgbClr val="000000"/>
              </a:solidFill>
              <a:effectLst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Linear Regression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Random Forest Regressor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Decision Tree Regressor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Ridge Regression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XGB Regressor</a:t>
            </a:r>
          </a:p>
          <a:p>
            <a:pPr marL="342900" lvl="0" indent="-342900" algn="just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Extra Tree Regressor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148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D20EC-DF85-4FE0-8B2A-A7029C497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Model Building Flow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48DA3-C69A-4A30-9867-4D4AF7222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77800" indent="-1778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Standard Scaling of Data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Splitting Training Data Using </a:t>
            </a:r>
            <a:r>
              <a:rPr lang="en-US" sz="2400" dirty="0" err="1">
                <a:solidFill>
                  <a:schemeClr val="tx1"/>
                </a:solidFill>
              </a:rPr>
              <a:t>test_train_split</a:t>
            </a:r>
            <a:endParaRPr lang="en-US" sz="2400" dirty="0">
              <a:solidFill>
                <a:schemeClr val="tx1"/>
              </a:solidFill>
            </a:endParaRP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Finding Best Random state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Training ML Model on Different Algorithms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5 Fold Cross Validation of Different Model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Selection of Best Model Based on Evaluation Criteria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Hyper Parameter Tuning of Best Model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Saving final Model Using Joblib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Predicating Test Dataset using Final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8CF066-D0AE-4579-93DC-8E49E8454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375" y="286603"/>
            <a:ext cx="3194612" cy="589583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112547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08BE5-0FCD-4722-8C32-5E21F49B8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Key Findings and Conclusions of the Study</a:t>
            </a:r>
            <a:endParaRPr lang="en-IN" sz="44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9A0203F-A628-4A52-AA43-0E6859AD50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1129555"/>
              </p:ext>
            </p:extLst>
          </p:nvPr>
        </p:nvGraphicFramePr>
        <p:xfrm>
          <a:off x="968991" y="2049145"/>
          <a:ext cx="10186371" cy="3964686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3875964">
                  <a:extLst>
                    <a:ext uri="{9D8B030D-6E8A-4147-A177-3AD203B41FA5}">
                      <a16:colId xmlns:a16="http://schemas.microsoft.com/office/drawing/2014/main" val="3027096514"/>
                    </a:ext>
                  </a:extLst>
                </a:gridCol>
                <a:gridCol w="2914950">
                  <a:extLst>
                    <a:ext uri="{9D8B030D-6E8A-4147-A177-3AD203B41FA5}">
                      <a16:colId xmlns:a16="http://schemas.microsoft.com/office/drawing/2014/main" val="2033962042"/>
                    </a:ext>
                  </a:extLst>
                </a:gridCol>
                <a:gridCol w="3395457">
                  <a:extLst>
                    <a:ext uri="{9D8B030D-6E8A-4147-A177-3AD203B41FA5}">
                      <a16:colId xmlns:a16="http://schemas.microsoft.com/office/drawing/2014/main" val="3350356132"/>
                    </a:ext>
                  </a:extLst>
                </a:gridCol>
              </a:tblGrid>
              <a:tr h="452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>
                          <a:effectLst/>
                        </a:rPr>
                        <a:t>Algorithm</a:t>
                      </a:r>
                      <a:endParaRPr lang="en-IN" sz="220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R2 Score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CV Score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3235672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>
                          <a:effectLst/>
                        </a:rPr>
                        <a:t>Random Forest Regressor</a:t>
                      </a:r>
                      <a:endParaRPr lang="en-IN" sz="220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/>
                        <a:t>9</a:t>
                      </a:r>
                      <a:r>
                        <a:rPr lang="en-IN" sz="2800" b="1" dirty="0"/>
                        <a:t>0.34 </a:t>
                      </a: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 dirty="0">
                          <a:solidFill>
                            <a:schemeClr val="tx1"/>
                          </a:solidFill>
                          <a:effectLst/>
                        </a:rPr>
                        <a:t>82.71</a:t>
                      </a:r>
                      <a:endParaRPr lang="en-IN" sz="2800" b="1" dirty="0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11960155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>
                          <a:effectLst/>
                        </a:rPr>
                        <a:t>XGB Regressor</a:t>
                      </a:r>
                      <a:endParaRPr lang="en-IN" sz="220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 dirty="0">
                          <a:solidFill>
                            <a:schemeClr val="tx1"/>
                          </a:solidFill>
                          <a:effectLst/>
                        </a:rPr>
                        <a:t>86.67</a:t>
                      </a:r>
                      <a:endParaRPr lang="en-IN" sz="2800" b="1" dirty="0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  <a:effectLst/>
                        </a:rPr>
                        <a:t>82.05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76264304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>
                          <a:effectLst/>
                        </a:rPr>
                        <a:t>Linear Regression</a:t>
                      </a:r>
                      <a:endParaRPr lang="en-IN" sz="220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  <a:effectLst/>
                        </a:rPr>
                        <a:t>87.51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  <a:effectLst/>
                        </a:rPr>
                        <a:t>76.62 %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1917536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</a:rPr>
                        <a:t>Decision Tree Regressor</a:t>
                      </a:r>
                      <a:endParaRPr lang="en-IN" sz="2200" dirty="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  <a:effectLst/>
                        </a:rPr>
                        <a:t>56.39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  <a:effectLst/>
                        </a:rPr>
                        <a:t>70.93 %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82932515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>
                          <a:effectLst/>
                        </a:rPr>
                        <a:t>Extra Tree Regressor</a:t>
                      </a:r>
                      <a:endParaRPr lang="en-IN" sz="220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  <a:effectLst/>
                        </a:rPr>
                        <a:t>90.33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  <a:effectLst/>
                        </a:rPr>
                        <a:t>83.31 %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93460091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>
                          <a:effectLst/>
                        </a:rPr>
                        <a:t>Ridge Regression</a:t>
                      </a:r>
                      <a:endParaRPr lang="en-IN" sz="220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  <a:effectLst/>
                        </a:rPr>
                        <a:t>87.52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  <a:effectLst/>
                        </a:rPr>
                        <a:t>76.66 %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74528614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</a:rPr>
                        <a:t>Random Forest Regressor Hyper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</a:rPr>
                        <a:t> Parameter Tuned Final Model</a:t>
                      </a:r>
                      <a:endParaRPr lang="en-IN" sz="2200" dirty="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  <a:effectLst/>
                        </a:rPr>
                        <a:t>90.39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 dirty="0">
                          <a:solidFill>
                            <a:schemeClr val="tx1"/>
                          </a:solidFill>
                          <a:effectLst/>
                        </a:rPr>
                        <a:t>84.56 %</a:t>
                      </a:r>
                      <a:endParaRPr lang="en-IN" sz="2800" b="1" dirty="0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321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157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AD9082-20B3-4D22-965B-59AD3A006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10" y="541236"/>
            <a:ext cx="7872736" cy="524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351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1C69B-9D1F-4DC6-B908-FD4397B54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B3A1C-2502-4D46-94AF-EA769C818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47067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6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 US-based housing company named </a:t>
            </a:r>
            <a:r>
              <a:rPr lang="en-IN" sz="2600" b="1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Surprise Housing</a:t>
            </a:r>
            <a:r>
              <a:rPr lang="en-IN" sz="26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has decided to enter the Australian market. </a:t>
            </a:r>
            <a:r>
              <a:rPr lang="en-IN" sz="2600" b="1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 company uses data analytics to purchase houses at a price below their actual values and flip them at a higher price.</a:t>
            </a:r>
            <a:r>
              <a:rPr lang="en-IN" sz="26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For the same purpose, the company has collected a data set from the sale of houses in Australia.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26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It is required to build a model using Machine Learning in order to predict the actual value of the prospective properties and decide whether to invest in them or not.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8794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EB2EA-D7B8-4168-907F-A8F13AF0A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9152A-0002-46A4-A701-DAF7DA3C7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3050" indent="-2730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2600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</a:t>
            </a:r>
            <a:r>
              <a:rPr lang="en-IN" sz="2600" b="1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For this company wants to know: </a:t>
            </a:r>
          </a:p>
          <a:p>
            <a:pPr marL="273050" indent="-273050" algn="just">
              <a:lnSpc>
                <a:spcPct val="106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2600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 Which variables are important to predict the price of variable? </a:t>
            </a:r>
          </a:p>
          <a:p>
            <a:pPr marL="273050" indent="-273050">
              <a:buFont typeface="+mj-lt"/>
              <a:buAutoNum type="arabicPeriod"/>
            </a:pPr>
            <a:r>
              <a:rPr lang="en-IN" sz="2600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 How do these variables describe the price of the house?</a:t>
            </a:r>
            <a:endParaRPr lang="en-US" sz="2600" dirty="0">
              <a:solidFill>
                <a:schemeClr val="tx1"/>
              </a:solidFill>
            </a:endParaRP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chemeClr val="tx1"/>
                </a:solidFill>
              </a:rPr>
              <a:t>How to construct a realistic model to precisely predict the price of real estate has been a challenging topic with great potential for further research.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chemeClr val="tx1"/>
                </a:solidFill>
              </a:rPr>
              <a:t>Our main objective of doing this project is to build a model to predict the house prices with the help of other supporting features. </a:t>
            </a:r>
            <a:endParaRPr lang="en-IN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472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1DB36-1ACA-4FD4-9686-7DD346B88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Background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BE20C-A0AF-4F44-B92E-A3B51913A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95759"/>
          </a:xfrm>
        </p:spPr>
        <p:txBody>
          <a:bodyPr>
            <a:noAutofit/>
          </a:bodyPr>
          <a:lstStyle/>
          <a:p>
            <a:pPr marL="177800" indent="-177800" algn="just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There are many factors that have an impact on house prices, such as the number of bedrooms and bathrooms. House price depends upon its location as well. A house with great accessibility to highways, schools, malls, employment opportunities, would have a greater price as compared to a house with no such accessibility.</a:t>
            </a:r>
          </a:p>
          <a:p>
            <a:pPr marL="177800" indent="-177800" algn="just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The No Free Lunch Theorem state that algorithms perform differently when they are used under the same circumstances.</a:t>
            </a:r>
          </a:p>
          <a:p>
            <a:pPr marL="177800" indent="-1778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 study answers the following research questions: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- </a:t>
            </a:r>
            <a:r>
              <a:rPr lang="en-IN" b="1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Research question 1:</a:t>
            </a: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Which machine learning algorithm performs better and has the most accurate result in house price prediction? And why?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- </a:t>
            </a:r>
            <a:r>
              <a:rPr lang="en-IN" b="1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Research question 2:</a:t>
            </a: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What are the factors that have affected house prices in Australia over the years?</a:t>
            </a:r>
          </a:p>
        </p:txBody>
      </p:sp>
    </p:spTree>
    <p:extLst>
      <p:ext uri="{BB962C8B-B14F-4D97-AF65-F5344CB8AC3E}">
        <p14:creationId xmlns:p14="http://schemas.microsoft.com/office/powerpoint/2010/main" val="2829047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8E628-3987-480C-BABF-A73A7F3C6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 and their formats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D193F-574D-443F-9AFF-A42CD2874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chemeClr val="tx1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Data set provided by Flip Robo was in the format of CSV (Comma Separated Values). There are 2 data sets that are given. One is training data and one is testing data.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chemeClr val="tx1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1) Train file will be used for training the model, i.e., the model will learn from this file. The dimension of data is 1168 rows and 81 columns.</a:t>
            </a:r>
          </a:p>
          <a:p>
            <a:r>
              <a:rPr lang="en-IN" dirty="0">
                <a:solidFill>
                  <a:schemeClr val="tx1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2) Test file contains all the independent variables, but not the target variable. The dimension of data is 292 rows and 80 columns.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DBAFEB-F06F-47E0-BA05-D60DFABE0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586" y="4333956"/>
            <a:ext cx="8456828" cy="192166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4438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FDF67-301C-46FC-872F-D9B84E4C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Flow Chart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DC753E-F110-48C7-8A0B-EFF83A496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265" y="1859910"/>
            <a:ext cx="6475469" cy="40227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7066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2A918-1727-404B-B11D-FE5D3965B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Flow Tasks Perform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56A36-41F3-4FDB-B9C7-2D736C585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Data Integrity Check For presence of duplicate or any data error.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Missing values present in data set. Features containing more than 40% missing value are drop from investigation.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Imputation of missing value with mean, median or mode is performed.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Feature Engineering for extraction of few new features out of existing features.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Feature selection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Label Encoding of Categorical features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Splitting of dataset into input &amp; target feature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Standard Scaling of data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973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81552-DFB2-4510-AE59-35DC90462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Correlation Heatmap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87FEA6-A490-4CC4-AFEE-5B541C1A8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268" y="1846263"/>
            <a:ext cx="8275790" cy="40227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08802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120</TotalTime>
  <Words>1271</Words>
  <Application>Microsoft Office PowerPoint</Application>
  <PresentationFormat>Widescreen</PresentationFormat>
  <Paragraphs>120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Bahnschrift SemiLight</vt:lpstr>
      <vt:lpstr>Calibri</vt:lpstr>
      <vt:lpstr>Calibri Light</vt:lpstr>
      <vt:lpstr>Wingdings</vt:lpstr>
      <vt:lpstr>Retrospect</vt:lpstr>
      <vt:lpstr>Surprise Housing - Housing Price Predication &amp; Analysis Project</vt:lpstr>
      <vt:lpstr>Introduction to Housing Price Prediction </vt:lpstr>
      <vt:lpstr>Problem Statement </vt:lpstr>
      <vt:lpstr>Problem Statement </vt:lpstr>
      <vt:lpstr>Conceptual Background</vt:lpstr>
      <vt:lpstr>Data Sources and their formats</vt:lpstr>
      <vt:lpstr>Project Flow Chart </vt:lpstr>
      <vt:lpstr>Project Flow Tasks Perform</vt:lpstr>
      <vt:lpstr>Correlation Heatmap 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Machine Learning Model Building</vt:lpstr>
      <vt:lpstr>Machine Learning Algorithm Used</vt:lpstr>
      <vt:lpstr>ML Model Building Flow</vt:lpstr>
      <vt:lpstr>Key Findings and Conclusions of the Study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Infinity</dc:creator>
  <cp:lastModifiedBy>Infinity</cp:lastModifiedBy>
  <cp:revision>8</cp:revision>
  <dcterms:created xsi:type="dcterms:W3CDTF">2022-02-24T16:00:26Z</dcterms:created>
  <dcterms:modified xsi:type="dcterms:W3CDTF">2022-02-24T18:01:19Z</dcterms:modified>
</cp:coreProperties>
</file>