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01" r:id="rId5"/>
    <p:sldId id="402" r:id="rId6"/>
    <p:sldId id="411" r:id="rId7"/>
    <p:sldId id="412" r:id="rId8"/>
    <p:sldId id="413" r:id="rId9"/>
    <p:sldId id="414" r:id="rId10"/>
    <p:sldId id="415" r:id="rId11"/>
    <p:sldId id="416" r:id="rId12"/>
    <p:sldId id="417" r:id="rId13"/>
    <p:sldId id="418" r:id="rId14"/>
    <p:sldId id="419" r:id="rId15"/>
    <p:sldId id="420" r:id="rId16"/>
    <p:sldId id="421" r:id="rId17"/>
    <p:sldId id="4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p:scale>
          <a:sx n="100" d="100"/>
          <a:sy n="100" d="100"/>
        </p:scale>
        <p:origin x="43" y="-18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The Twelve Factors - </a:t>
            </a:r>
            <a:r>
              <a:rPr lang="en-US" dirty="0" err="1"/>
              <a:t>Mười</a:t>
            </a:r>
            <a:r>
              <a:rPr lang="en-US" dirty="0"/>
              <a:t> Hai </a:t>
            </a:r>
            <a:r>
              <a:rPr lang="en-US" dirty="0" err="1"/>
              <a:t>Nguyên</a:t>
            </a:r>
            <a:r>
              <a:rPr lang="en-US" dirty="0"/>
              <a:t> </a:t>
            </a:r>
            <a:r>
              <a:rPr lang="en-US" dirty="0" err="1"/>
              <a:t>tắc</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b="0" i="0" dirty="0" err="1">
                <a:solidFill>
                  <a:srgbClr val="374151"/>
                </a:solidFill>
                <a:effectLst/>
                <a:latin typeface="Söhne"/>
              </a:rPr>
              <a:t>Giới</a:t>
            </a:r>
            <a:r>
              <a:rPr lang="en-US" b="0" i="0" dirty="0">
                <a:solidFill>
                  <a:srgbClr val="374151"/>
                </a:solidFill>
                <a:effectLst/>
                <a:latin typeface="Söhne"/>
              </a:rPr>
              <a:t> </a:t>
            </a:r>
            <a:r>
              <a:rPr lang="en-US" b="0" i="0" dirty="0" err="1">
                <a:solidFill>
                  <a:srgbClr val="374151"/>
                </a:solidFill>
                <a:effectLst/>
                <a:latin typeface="Söhne"/>
              </a:rPr>
              <a:t>thiệu</a:t>
            </a:r>
            <a:r>
              <a:rPr lang="en-US" b="0" i="0" dirty="0">
                <a:solidFill>
                  <a:srgbClr val="374151"/>
                </a:solidFill>
                <a:effectLst/>
                <a:latin typeface="Söhne"/>
              </a:rPr>
              <a:t> </a:t>
            </a:r>
            <a:r>
              <a:rPr lang="en-US" b="0" i="0" dirty="0" err="1">
                <a:solidFill>
                  <a:srgbClr val="374151"/>
                </a:solidFill>
                <a:effectLst/>
                <a:latin typeface="Söhne"/>
              </a:rPr>
              <a:t>về</a:t>
            </a:r>
            <a:r>
              <a:rPr lang="en-US" b="0" i="0" dirty="0">
                <a:solidFill>
                  <a:srgbClr val="374151"/>
                </a:solidFill>
                <a:effectLst/>
                <a:latin typeface="Söhne"/>
              </a:rPr>
              <a:t> "The Twelve Factors" </a:t>
            </a:r>
            <a:r>
              <a:rPr lang="en-US" b="0" i="0" dirty="0" err="1">
                <a:solidFill>
                  <a:srgbClr val="374151"/>
                </a:solidFill>
                <a:effectLst/>
                <a:latin typeface="Söhne"/>
              </a:rPr>
              <a:t>là</a:t>
            </a:r>
            <a:r>
              <a:rPr lang="en-US" b="0" i="0" dirty="0">
                <a:solidFill>
                  <a:srgbClr val="374151"/>
                </a:solidFill>
                <a:effectLst/>
                <a:latin typeface="Söhne"/>
              </a:rPr>
              <a:t> </a:t>
            </a:r>
            <a:r>
              <a:rPr lang="en-US" b="0" i="0" dirty="0" err="1">
                <a:solidFill>
                  <a:srgbClr val="374151"/>
                </a:solidFill>
                <a:effectLst/>
                <a:latin typeface="Söhne"/>
              </a:rPr>
              <a:t>một</a:t>
            </a:r>
            <a:r>
              <a:rPr lang="en-US" b="0" i="0" dirty="0">
                <a:solidFill>
                  <a:srgbClr val="374151"/>
                </a:solidFill>
                <a:effectLst/>
                <a:latin typeface="Söhne"/>
              </a:rPr>
              <a:t> </a:t>
            </a:r>
            <a:r>
              <a:rPr lang="en-US" b="0" i="0" dirty="0" err="1">
                <a:solidFill>
                  <a:srgbClr val="374151"/>
                </a:solidFill>
                <a:effectLst/>
                <a:latin typeface="Söhne"/>
              </a:rPr>
              <a:t>tập</a:t>
            </a:r>
            <a:r>
              <a:rPr lang="en-US" b="0" i="0" dirty="0">
                <a:solidFill>
                  <a:srgbClr val="374151"/>
                </a:solidFill>
                <a:effectLst/>
                <a:latin typeface="Söhne"/>
              </a:rPr>
              <a:t> </a:t>
            </a:r>
            <a:r>
              <a:rPr lang="en-US" b="0" i="0" dirty="0" err="1">
                <a:solidFill>
                  <a:srgbClr val="374151"/>
                </a:solidFill>
                <a:effectLst/>
                <a:latin typeface="Söhne"/>
              </a:rPr>
              <a:t>hợp</a:t>
            </a:r>
            <a:r>
              <a:rPr lang="en-US" b="0" i="0" dirty="0">
                <a:solidFill>
                  <a:srgbClr val="374151"/>
                </a:solidFill>
                <a:effectLst/>
                <a:latin typeface="Söhne"/>
              </a:rPr>
              <a:t> </a:t>
            </a:r>
            <a:r>
              <a:rPr lang="en-US" b="0" i="0" dirty="0" err="1">
                <a:solidFill>
                  <a:srgbClr val="374151"/>
                </a:solidFill>
                <a:effectLst/>
                <a:latin typeface="Söhne"/>
              </a:rPr>
              <a:t>các</a:t>
            </a:r>
            <a:r>
              <a:rPr lang="en-US" b="0" i="0" dirty="0">
                <a:solidFill>
                  <a:srgbClr val="374151"/>
                </a:solidFill>
                <a:effectLst/>
                <a:latin typeface="Söhne"/>
              </a:rPr>
              <a:t> </a:t>
            </a:r>
            <a:r>
              <a:rPr lang="en-US" b="0" i="0" dirty="0" err="1">
                <a:solidFill>
                  <a:srgbClr val="374151"/>
                </a:solidFill>
                <a:effectLst/>
                <a:latin typeface="Söhne"/>
              </a:rPr>
              <a:t>nguyên</a:t>
            </a:r>
            <a:r>
              <a:rPr lang="en-US" b="0" i="0" dirty="0">
                <a:solidFill>
                  <a:srgbClr val="374151"/>
                </a:solidFill>
                <a:effectLst/>
                <a:latin typeface="Söhne"/>
              </a:rPr>
              <a:t> </a:t>
            </a:r>
            <a:r>
              <a:rPr lang="en-US" b="0" i="0" dirty="0" err="1">
                <a:solidFill>
                  <a:srgbClr val="374151"/>
                </a:solidFill>
                <a:effectLst/>
                <a:latin typeface="Söhne"/>
              </a:rPr>
              <a:t>tắc</a:t>
            </a:r>
            <a:r>
              <a:rPr lang="en-US" b="0" i="0" dirty="0">
                <a:solidFill>
                  <a:srgbClr val="374151"/>
                </a:solidFill>
                <a:effectLst/>
                <a:latin typeface="Söhne"/>
              </a:rPr>
              <a:t> </a:t>
            </a:r>
            <a:r>
              <a:rPr lang="en-US" b="0" i="0" dirty="0" err="1">
                <a:solidFill>
                  <a:srgbClr val="374151"/>
                </a:solidFill>
                <a:effectLst/>
                <a:latin typeface="Söhne"/>
              </a:rPr>
              <a:t>quan</a:t>
            </a:r>
            <a:r>
              <a:rPr lang="en-US" b="0" i="0" dirty="0">
                <a:solidFill>
                  <a:srgbClr val="374151"/>
                </a:solidFill>
                <a:effectLst/>
                <a:latin typeface="Söhne"/>
              </a:rPr>
              <a:t> </a:t>
            </a:r>
            <a:r>
              <a:rPr lang="en-US" b="0" i="0" dirty="0" err="1">
                <a:solidFill>
                  <a:srgbClr val="374151"/>
                </a:solidFill>
                <a:effectLst/>
                <a:latin typeface="Söhne"/>
              </a:rPr>
              <a:t>trọng</a:t>
            </a:r>
            <a:r>
              <a:rPr lang="en-US" b="0" i="0" dirty="0">
                <a:solidFill>
                  <a:srgbClr val="374151"/>
                </a:solidFill>
                <a:effectLst/>
                <a:latin typeface="Söhne"/>
              </a:rPr>
              <a:t> </a:t>
            </a:r>
            <a:r>
              <a:rPr lang="en-US" b="0" i="0" dirty="0" err="1">
                <a:solidFill>
                  <a:srgbClr val="374151"/>
                </a:solidFill>
                <a:effectLst/>
                <a:latin typeface="Söhne"/>
              </a:rPr>
              <a:t>cho</a:t>
            </a:r>
            <a:r>
              <a:rPr lang="en-US" b="0" i="0" dirty="0">
                <a:solidFill>
                  <a:srgbClr val="374151"/>
                </a:solidFill>
                <a:effectLst/>
                <a:latin typeface="Söhne"/>
              </a:rPr>
              <a:t> </a:t>
            </a:r>
            <a:r>
              <a:rPr lang="en-US" b="0" i="0" dirty="0" err="1">
                <a:solidFill>
                  <a:srgbClr val="374151"/>
                </a:solidFill>
                <a:effectLst/>
                <a:latin typeface="Söhne"/>
              </a:rPr>
              <a:t>việc</a:t>
            </a:r>
            <a:r>
              <a:rPr lang="en-US" b="0" i="0" dirty="0">
                <a:solidFill>
                  <a:srgbClr val="374151"/>
                </a:solidFill>
                <a:effectLst/>
                <a:latin typeface="Söhne"/>
              </a:rPr>
              <a:t> </a:t>
            </a:r>
            <a:r>
              <a:rPr lang="en-US" b="0" i="0" dirty="0" err="1">
                <a:solidFill>
                  <a:srgbClr val="374151"/>
                </a:solidFill>
                <a:effectLst/>
                <a:latin typeface="Söhne"/>
              </a:rPr>
              <a:t>phát</a:t>
            </a:r>
            <a:r>
              <a:rPr lang="en-US" b="0" i="0" dirty="0">
                <a:solidFill>
                  <a:srgbClr val="374151"/>
                </a:solidFill>
                <a:effectLst/>
                <a:latin typeface="Söhne"/>
              </a:rPr>
              <a:t> </a:t>
            </a:r>
            <a:r>
              <a:rPr lang="en-US" b="0" i="0" dirty="0" err="1">
                <a:solidFill>
                  <a:srgbClr val="374151"/>
                </a:solidFill>
                <a:effectLst/>
                <a:latin typeface="Söhne"/>
              </a:rPr>
              <a:t>triển</a:t>
            </a:r>
            <a:r>
              <a:rPr lang="en-US" b="0" i="0" dirty="0">
                <a:solidFill>
                  <a:srgbClr val="374151"/>
                </a:solidFill>
                <a:effectLst/>
                <a:latin typeface="Söhne"/>
              </a:rPr>
              <a:t> </a:t>
            </a:r>
            <a:r>
              <a:rPr lang="en-US" b="0" i="0" dirty="0" err="1">
                <a:solidFill>
                  <a:srgbClr val="374151"/>
                </a:solidFill>
                <a:effectLst/>
                <a:latin typeface="Söhne"/>
              </a:rPr>
              <a:t>ứng</a:t>
            </a:r>
            <a:r>
              <a:rPr lang="en-US" b="0" i="0" dirty="0">
                <a:solidFill>
                  <a:srgbClr val="374151"/>
                </a:solidFill>
                <a:effectLst/>
                <a:latin typeface="Söhne"/>
              </a:rPr>
              <a:t> </a:t>
            </a:r>
            <a:r>
              <a:rPr lang="en-US" b="0" i="0" dirty="0" err="1">
                <a:solidFill>
                  <a:srgbClr val="374151"/>
                </a:solidFill>
                <a:effectLst/>
                <a:latin typeface="Söhne"/>
              </a:rPr>
              <a:t>dụng</a:t>
            </a:r>
            <a:r>
              <a:rPr lang="en-US" b="0" i="0" dirty="0">
                <a:solidFill>
                  <a:srgbClr val="374151"/>
                </a:solidFill>
                <a:effectLst/>
                <a:latin typeface="Söhne"/>
              </a:rPr>
              <a:t>.</a:t>
            </a:r>
            <a:endParaRPr lang="en-US" b="1" dirty="0"/>
          </a:p>
        </p:txBody>
      </p:sp>
      <p:sp>
        <p:nvSpPr>
          <p:cNvPr id="4" name="TextBox 3">
            <a:extLst>
              <a:ext uri="{FF2B5EF4-FFF2-40B4-BE49-F238E27FC236}">
                <a16:creationId xmlns:a16="http://schemas.microsoft.com/office/drawing/2014/main" id="{9B5C9BCF-B155-C5C6-6401-056CCCA4C7F6}"/>
              </a:ext>
            </a:extLst>
          </p:cNvPr>
          <p:cNvSpPr txBox="1"/>
          <p:nvPr/>
        </p:nvSpPr>
        <p:spPr>
          <a:xfrm>
            <a:off x="9541164" y="6077527"/>
            <a:ext cx="2493818" cy="646331"/>
          </a:xfrm>
          <a:prstGeom prst="rect">
            <a:avLst/>
          </a:prstGeom>
          <a:noFill/>
        </p:spPr>
        <p:txBody>
          <a:bodyPr wrap="square" rtlCol="0">
            <a:spAutoFit/>
          </a:bodyPr>
          <a:lstStyle/>
          <a:p>
            <a:r>
              <a:rPr lang="en-US" dirty="0" err="1"/>
              <a:t>Trần</a:t>
            </a:r>
            <a:r>
              <a:rPr lang="en-US" dirty="0"/>
              <a:t> </a:t>
            </a:r>
            <a:r>
              <a:rPr lang="en-US" dirty="0" err="1"/>
              <a:t>Hữu</a:t>
            </a:r>
            <a:r>
              <a:rPr lang="en-US" dirty="0"/>
              <a:t> Nam </a:t>
            </a:r>
            <a:r>
              <a:rPr lang="en-US" dirty="0" err="1"/>
              <a:t>Thiên</a:t>
            </a:r>
            <a:endParaRPr lang="en-US" dirty="0"/>
          </a:p>
          <a:p>
            <a:r>
              <a:rPr lang="en-US" dirty="0"/>
              <a:t>MSSV 20120193</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err="1"/>
              <a:t>Nguyên</a:t>
            </a:r>
            <a:r>
              <a:rPr lang="en-US" dirty="0"/>
              <a:t> </a:t>
            </a:r>
            <a:r>
              <a:rPr lang="en-US" dirty="0" err="1"/>
              <a:t>tắc</a:t>
            </a:r>
            <a:r>
              <a:rPr lang="en-US" dirty="0"/>
              <a:t> IX. Disposability - </a:t>
            </a:r>
            <a:r>
              <a:rPr lang="en-US" dirty="0" err="1"/>
              <a:t>Sự</a:t>
            </a:r>
            <a:r>
              <a:rPr lang="en-US" dirty="0"/>
              <a:t> </a:t>
            </a:r>
            <a:r>
              <a:rPr lang="en-US" dirty="0" err="1"/>
              <a:t>sẵn</a:t>
            </a:r>
            <a:r>
              <a:rPr lang="en-US" dirty="0"/>
              <a:t> </a:t>
            </a:r>
            <a:r>
              <a:rPr lang="en-US" dirty="0" err="1"/>
              <a:t>sàng</a:t>
            </a:r>
            <a:r>
              <a:rPr lang="en-US" dirty="0"/>
              <a:t> </a:t>
            </a:r>
            <a:r>
              <a:rPr lang="en-US" dirty="0" err="1"/>
              <a:t>cho</a:t>
            </a:r>
            <a:r>
              <a:rPr lang="en-US" dirty="0"/>
              <a:t> </a:t>
            </a:r>
            <a:r>
              <a:rPr lang="en-US" dirty="0" err="1"/>
              <a:t>việc</a:t>
            </a:r>
            <a:r>
              <a:rPr lang="en-US" dirty="0"/>
              <a:t> </a:t>
            </a:r>
            <a:r>
              <a:rPr lang="en-US" dirty="0" err="1"/>
              <a:t>xử</a:t>
            </a:r>
            <a:r>
              <a:rPr lang="en-US" dirty="0"/>
              <a:t> </a:t>
            </a:r>
            <a:r>
              <a:rPr lang="en-US" dirty="0" err="1"/>
              <a:t>lý</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Tối ưu hóa tính bền bỉ với thời gian khởi đầu nhanh chóng và tắt ứng dụng một cách </a:t>
            </a:r>
            <a:r>
              <a:rPr lang="en-US" sz="1800" dirty="0" err="1"/>
              <a:t>dễ</a:t>
            </a:r>
            <a:r>
              <a:rPr lang="en-US" sz="1800" dirty="0"/>
              <a:t> </a:t>
            </a:r>
            <a:r>
              <a:rPr lang="en-US" sz="1800" dirty="0" err="1"/>
              <a:t>dàng</a:t>
            </a:r>
            <a:r>
              <a:rPr lang="vi-VN" sz="1800" dirty="0"/>
              <a:t>. </a:t>
            </a:r>
            <a:endParaRPr lang="en-US" sz="1800" dirty="0"/>
          </a:p>
          <a:p>
            <a:r>
              <a:rPr lang="vi-VN" sz="1800" dirty="0"/>
              <a:t>Phân tích: Đảm bảo rằng ứng dụng có khả năng khởi đầu nhanh chóng và tắt ứng dụng một cách </a:t>
            </a:r>
            <a:r>
              <a:rPr lang="en-US" sz="1800" dirty="0" err="1"/>
              <a:t>dễ</a:t>
            </a:r>
            <a:r>
              <a:rPr lang="en-US" sz="1800" dirty="0"/>
              <a:t> </a:t>
            </a:r>
            <a:r>
              <a:rPr lang="en-US" sz="1800" dirty="0" err="1"/>
              <a:t>dàng</a:t>
            </a:r>
            <a:r>
              <a:rPr lang="en-US" sz="1800" dirty="0"/>
              <a:t> </a:t>
            </a:r>
            <a:r>
              <a:rPr lang="vi-VN" sz="1800" dirty="0"/>
              <a:t>để đảm bảo tính ổn định.</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10</a:t>
            </a:fld>
            <a:endParaRPr lang="en-US" dirty="0"/>
          </a:p>
        </p:txBody>
      </p:sp>
    </p:spTree>
    <p:extLst>
      <p:ext uri="{BB962C8B-B14F-4D97-AF65-F5344CB8AC3E}">
        <p14:creationId xmlns:p14="http://schemas.microsoft.com/office/powerpoint/2010/main" val="77397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Autofit/>
          </a:bodyPr>
          <a:lstStyle/>
          <a:p>
            <a:r>
              <a:rPr lang="en-US" sz="3200" dirty="0" err="1"/>
              <a:t>Nguyên</a:t>
            </a:r>
            <a:r>
              <a:rPr lang="en-US" sz="3200" dirty="0"/>
              <a:t> </a:t>
            </a:r>
            <a:r>
              <a:rPr lang="en-US" sz="3200" dirty="0" err="1"/>
              <a:t>tắc</a:t>
            </a:r>
            <a:r>
              <a:rPr lang="en-US" sz="3200" dirty="0"/>
              <a:t> </a:t>
            </a:r>
            <a:r>
              <a:rPr lang="vi-VN" sz="3200" dirty="0"/>
              <a:t>X. Dev/prod parity - Sự tương đồng giữa môi trường phát triển và sản phẩm</a:t>
            </a:r>
            <a:endParaRPr lang="en-US" sz="3200"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Giữ cho môi trường phát triển, môi trường kiểm tra và môi trường sản phẩm tương đồng nhau. </a:t>
            </a:r>
            <a:endParaRPr lang="en-US" sz="1800" dirty="0"/>
          </a:p>
          <a:p>
            <a:r>
              <a:rPr lang="vi-VN" sz="1800" dirty="0"/>
              <a:t>Phân tích: Đảm bảo rằng môi trường phát triển, môi trường kiểm tra và môi trường sản phẩm đều giống nhau để tránh sự khác biệt không mong muốn.</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261863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8" y="2242457"/>
            <a:ext cx="4049981" cy="2373086"/>
          </a:xfrm>
        </p:spPr>
        <p:txBody>
          <a:bodyPr/>
          <a:lstStyle/>
          <a:p>
            <a:r>
              <a:rPr lang="en-US" dirty="0" err="1"/>
              <a:t>Nguyên</a:t>
            </a:r>
            <a:r>
              <a:rPr lang="en-US" dirty="0"/>
              <a:t> </a:t>
            </a:r>
            <a:r>
              <a:rPr lang="en-US" dirty="0" err="1"/>
              <a:t>tắc</a:t>
            </a:r>
            <a:r>
              <a:rPr lang="en-US" dirty="0"/>
              <a:t> XI. Logs - </a:t>
            </a:r>
            <a:r>
              <a:rPr lang="en-US" dirty="0" err="1"/>
              <a:t>Nhật</a:t>
            </a:r>
            <a:r>
              <a:rPr lang="en-US" dirty="0"/>
              <a:t> </a:t>
            </a:r>
            <a:r>
              <a:rPr lang="en-US" dirty="0" err="1"/>
              <a:t>ký</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Xem xét logs như là dòng sự kiện. </a:t>
            </a:r>
            <a:endParaRPr lang="en-US" sz="1800" dirty="0"/>
          </a:p>
          <a:p>
            <a:r>
              <a:rPr lang="vi-VN" sz="1800" dirty="0"/>
              <a:t>Phân tích: Logs của ứng dụng cần được xử lý như là dòng sự kiện để dễ dàng theo dõi và phân tích.</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12</a:t>
            </a:fld>
            <a:endParaRPr lang="en-US" dirty="0"/>
          </a:p>
        </p:txBody>
      </p:sp>
    </p:spTree>
    <p:extLst>
      <p:ext uri="{BB962C8B-B14F-4D97-AF65-F5344CB8AC3E}">
        <p14:creationId xmlns:p14="http://schemas.microsoft.com/office/powerpoint/2010/main" val="69453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8" y="2242457"/>
            <a:ext cx="4327072" cy="2373086"/>
          </a:xfrm>
        </p:spPr>
        <p:txBody>
          <a:bodyPr>
            <a:normAutofit/>
          </a:bodyPr>
          <a:lstStyle/>
          <a:p>
            <a:r>
              <a:rPr lang="en-US" sz="3200" dirty="0" err="1"/>
              <a:t>Nguyên</a:t>
            </a:r>
            <a:r>
              <a:rPr lang="en-US" sz="3200" dirty="0"/>
              <a:t> </a:t>
            </a:r>
            <a:r>
              <a:rPr lang="en-US" sz="3200" dirty="0" err="1"/>
              <a:t>tắc</a:t>
            </a:r>
            <a:r>
              <a:rPr lang="en-US" sz="3200" dirty="0"/>
              <a:t> </a:t>
            </a:r>
            <a:r>
              <a:rPr lang="fr-FR" sz="3200" dirty="0"/>
              <a:t>XII.</a:t>
            </a:r>
            <a:br>
              <a:rPr lang="fr-FR" sz="3200" dirty="0"/>
            </a:br>
            <a:r>
              <a:rPr lang="fr-FR" sz="3200" dirty="0"/>
              <a:t>Admin </a:t>
            </a:r>
            <a:r>
              <a:rPr lang="fr-FR" sz="3200" dirty="0" err="1"/>
              <a:t>processes</a:t>
            </a:r>
            <a:r>
              <a:rPr lang="fr-FR" sz="3200" dirty="0"/>
              <a:t> - </a:t>
            </a:r>
            <a:r>
              <a:rPr lang="fr-FR" sz="3200" dirty="0" err="1"/>
              <a:t>Quá</a:t>
            </a:r>
            <a:r>
              <a:rPr lang="fr-FR" sz="3200" dirty="0"/>
              <a:t> </a:t>
            </a:r>
            <a:r>
              <a:rPr lang="fr-FR" sz="3200" dirty="0" err="1"/>
              <a:t>trình</a:t>
            </a:r>
            <a:r>
              <a:rPr lang="fr-FR" sz="3200" dirty="0"/>
              <a:t> </a:t>
            </a:r>
            <a:r>
              <a:rPr lang="fr-FR" sz="3200" dirty="0" err="1"/>
              <a:t>quản</a:t>
            </a:r>
            <a:r>
              <a:rPr lang="fr-FR" sz="3200" dirty="0"/>
              <a:t> </a:t>
            </a:r>
            <a:r>
              <a:rPr lang="fr-FR" sz="3200" dirty="0" err="1"/>
              <a:t>trị</a:t>
            </a:r>
            <a:endParaRPr lang="en-US" sz="3200"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Chạy các tác vụ quản trị như các quá trình một lần. </a:t>
            </a:r>
            <a:endParaRPr lang="en-US" sz="1800" dirty="0"/>
          </a:p>
          <a:p>
            <a:r>
              <a:rPr lang="vi-VN" sz="1800" dirty="0"/>
              <a:t>Phân tích: Các tác vụ quản trị cần được thực hiện như các quá trình một lần để đảm bảo tính đáng tin cậy và quản lý dễ dàng.</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13</a:t>
            </a:fld>
            <a:endParaRPr lang="en-US" dirty="0"/>
          </a:p>
        </p:txBody>
      </p:sp>
    </p:spTree>
    <p:extLst>
      <p:ext uri="{BB962C8B-B14F-4D97-AF65-F5344CB8AC3E}">
        <p14:creationId xmlns:p14="http://schemas.microsoft.com/office/powerpoint/2010/main" val="179551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a:xfrm>
            <a:off x="3325368" y="2354580"/>
            <a:ext cx="5541264" cy="2148840"/>
          </a:xfrm>
        </p:spPr>
        <p:txBody>
          <a:bodyPr/>
          <a:lstStyle/>
          <a:p>
            <a:r>
              <a:rPr lang="vi-VN" dirty="0"/>
              <a:t>Cảm ơn bạn đã tham gia buổi </a:t>
            </a:r>
            <a:r>
              <a:rPr lang="en-US" dirty="0" err="1"/>
              <a:t>thuyết</a:t>
            </a:r>
            <a:r>
              <a:rPr lang="en-US" dirty="0"/>
              <a:t> </a:t>
            </a:r>
            <a:r>
              <a:rPr lang="en-US" dirty="0" err="1"/>
              <a:t>trình</a:t>
            </a:r>
            <a:r>
              <a:rPr lang="en-US" dirty="0"/>
              <a:t> </a:t>
            </a:r>
            <a:r>
              <a:rPr lang="vi-VN" dirty="0"/>
              <a:t>về "The Twelve Factors"</a:t>
            </a:r>
            <a:endParaRPr lang="en-US" dirty="0"/>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err="1"/>
              <a:t>Nguyên</a:t>
            </a:r>
            <a:r>
              <a:rPr lang="en-US" dirty="0"/>
              <a:t> </a:t>
            </a:r>
            <a:r>
              <a:rPr lang="en-US" dirty="0" err="1"/>
              <a:t>tắc</a:t>
            </a:r>
            <a:r>
              <a:rPr lang="en-US" dirty="0"/>
              <a:t> I - Codebase</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Một mã nguồn duy nhất được theo dõi trong hệ thống quản lý phiên bản, như Git. </a:t>
            </a:r>
            <a:endParaRPr lang="en-US" sz="1800" dirty="0"/>
          </a:p>
          <a:p>
            <a:r>
              <a:rPr lang="vi-VN" sz="1800" dirty="0"/>
              <a:t>Phân tích: Đảm bảo rằng mã nguồn của ứng dụng được duy trì trong một kho lưu trữ phiên bản và có thể triển khai nhiều lần.</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err="1"/>
              <a:t>Nguyên</a:t>
            </a:r>
            <a:r>
              <a:rPr lang="en-US" dirty="0"/>
              <a:t> </a:t>
            </a:r>
            <a:r>
              <a:rPr lang="en-US" dirty="0" err="1"/>
              <a:t>tắc</a:t>
            </a:r>
            <a:r>
              <a:rPr lang="en-US" dirty="0"/>
              <a:t> II Dependencies - </a:t>
            </a:r>
            <a:r>
              <a:rPr lang="en-US" dirty="0" err="1"/>
              <a:t>Các</a:t>
            </a:r>
            <a:r>
              <a:rPr lang="en-US" dirty="0"/>
              <a:t> </a:t>
            </a:r>
            <a:r>
              <a:rPr lang="en-US" dirty="0" err="1"/>
              <a:t>phụ</a:t>
            </a:r>
            <a:r>
              <a:rPr lang="en-US" dirty="0"/>
              <a:t> </a:t>
            </a:r>
            <a:r>
              <a:rPr lang="en-US" dirty="0" err="1"/>
              <a:t>thuộc</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Khai báo và cách ly rõ ràng các phụ thuộc của ứng dụng. </a:t>
            </a:r>
            <a:endParaRPr lang="en-US" sz="1800" dirty="0"/>
          </a:p>
          <a:p>
            <a:r>
              <a:rPr lang="vi-VN" sz="1800" dirty="0"/>
              <a:t>Phân tích: Đảm bảo rằng tất cả các thư viện và gói phụ thuộc cần thiết được khai báo một cách rõ ràng để đảm bảo tính nhất quán và dễ quản lý.</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1474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7" y="2242457"/>
            <a:ext cx="4243945" cy="2373086"/>
          </a:xfrm>
        </p:spPr>
        <p:txBody>
          <a:bodyPr/>
          <a:lstStyle/>
          <a:p>
            <a:r>
              <a:rPr lang="en-US" dirty="0" err="1"/>
              <a:t>Nguyên</a:t>
            </a:r>
            <a:r>
              <a:rPr lang="en-US" dirty="0"/>
              <a:t> </a:t>
            </a:r>
            <a:r>
              <a:rPr lang="en-US" dirty="0" err="1"/>
              <a:t>tắc</a:t>
            </a:r>
            <a:r>
              <a:rPr lang="en-US" dirty="0"/>
              <a:t> III. Config - </a:t>
            </a:r>
            <a:r>
              <a:rPr lang="en-US" dirty="0" err="1"/>
              <a:t>Cấu</a:t>
            </a:r>
            <a:r>
              <a:rPr lang="en-US" dirty="0"/>
              <a:t> </a:t>
            </a:r>
            <a:r>
              <a:rPr lang="en-US" dirty="0" err="1"/>
              <a:t>hình</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Lưu trữ cấu hình trong môi trường. </a:t>
            </a:r>
            <a:endParaRPr lang="en-US" sz="1800" dirty="0"/>
          </a:p>
          <a:p>
            <a:r>
              <a:rPr lang="vi-VN" sz="1800" dirty="0"/>
              <a:t>Phân tích: Các cài đặt cần được lưu trữ và quản lý trong biến môi trường để dễ dàng cập nhật và duy trì.</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409894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8" y="2242457"/>
            <a:ext cx="4114800" cy="2373086"/>
          </a:xfrm>
        </p:spPr>
        <p:txBody>
          <a:bodyPr>
            <a:normAutofit/>
          </a:bodyPr>
          <a:lstStyle/>
          <a:p>
            <a:r>
              <a:rPr lang="en-US" dirty="0" err="1"/>
              <a:t>Nguyên</a:t>
            </a:r>
            <a:r>
              <a:rPr lang="en-US" dirty="0"/>
              <a:t> </a:t>
            </a:r>
            <a:r>
              <a:rPr lang="en-US" dirty="0" err="1"/>
              <a:t>tắc</a:t>
            </a:r>
            <a:r>
              <a:rPr lang="en-US" dirty="0"/>
              <a:t> IV.</a:t>
            </a:r>
            <a:br>
              <a:rPr lang="en-US" dirty="0"/>
            </a:br>
            <a:r>
              <a:rPr lang="en-US" dirty="0"/>
              <a:t>Backing services - </a:t>
            </a:r>
            <a:r>
              <a:rPr lang="en-US" dirty="0" err="1"/>
              <a:t>Dịch</a:t>
            </a:r>
            <a:r>
              <a:rPr lang="en-US" dirty="0"/>
              <a:t> </a:t>
            </a:r>
            <a:r>
              <a:rPr lang="en-US" dirty="0" err="1"/>
              <a:t>vụ</a:t>
            </a:r>
            <a:r>
              <a:rPr lang="en-US" dirty="0"/>
              <a:t> </a:t>
            </a:r>
            <a:r>
              <a:rPr lang="en-US" dirty="0" err="1"/>
              <a:t>hậu</a:t>
            </a:r>
            <a:r>
              <a:rPr lang="en-US" dirty="0"/>
              <a:t> </a:t>
            </a:r>
            <a:r>
              <a:rPr lang="en-US" dirty="0" err="1"/>
              <a:t>cần</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Xem xét các dịch vụ hậu cần như tài nguyên đính kèm. </a:t>
            </a:r>
            <a:endParaRPr lang="en-US" sz="1800" dirty="0"/>
          </a:p>
          <a:p>
            <a:r>
              <a:rPr lang="vi-VN" sz="1800" dirty="0"/>
              <a:t>Phân tích: Đối xử với các dịch vụ hậu cần như là tài nguyên đính kèm để giảm thiểu sự phụ thuộc và làm cho ứng dụng dễ dàng triển khai.</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25938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err="1"/>
              <a:t>Nguyên</a:t>
            </a:r>
            <a:r>
              <a:rPr lang="en-US" dirty="0"/>
              <a:t> </a:t>
            </a:r>
            <a:r>
              <a:rPr lang="en-US" dirty="0" err="1"/>
              <a:t>tắc</a:t>
            </a:r>
            <a:r>
              <a:rPr lang="en-US" dirty="0"/>
              <a:t> V. Build, release, run - </a:t>
            </a:r>
            <a:r>
              <a:rPr lang="en-US" dirty="0" err="1"/>
              <a:t>Xây</a:t>
            </a:r>
            <a:r>
              <a:rPr lang="en-US" dirty="0"/>
              <a:t> </a:t>
            </a:r>
            <a:r>
              <a:rPr lang="en-US" dirty="0" err="1"/>
              <a:t>dựng</a:t>
            </a:r>
            <a:r>
              <a:rPr lang="en-US" dirty="0"/>
              <a:t>, </a:t>
            </a:r>
            <a:r>
              <a:rPr lang="en-US" dirty="0" err="1"/>
              <a:t>phát</a:t>
            </a:r>
            <a:r>
              <a:rPr lang="en-US" dirty="0"/>
              <a:t> </a:t>
            </a:r>
            <a:r>
              <a:rPr lang="en-US" dirty="0" err="1"/>
              <a:t>hành</a:t>
            </a:r>
            <a:r>
              <a:rPr lang="en-US" dirty="0"/>
              <a:t>, </a:t>
            </a:r>
            <a:r>
              <a:rPr lang="en-US" dirty="0" err="1"/>
              <a:t>chạy</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Chia tách rõ ràng giai đoạn xây dựng và chạy ứng dụng. </a:t>
            </a:r>
            <a:endParaRPr lang="en-US" sz="1800" dirty="0"/>
          </a:p>
          <a:p>
            <a:r>
              <a:rPr lang="vi-VN" sz="1800" dirty="0"/>
              <a:t>Phân tích: Đảm bảo rằng quá trình xây dựng, phát hành và chạy ứng dụng được thực hiện một cách cẩn thận và tách biệt.</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183265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7" y="2242457"/>
            <a:ext cx="4262417" cy="2373086"/>
          </a:xfrm>
        </p:spPr>
        <p:txBody>
          <a:bodyPr/>
          <a:lstStyle/>
          <a:p>
            <a:r>
              <a:rPr lang="en-US" dirty="0" err="1"/>
              <a:t>Nguyên</a:t>
            </a:r>
            <a:r>
              <a:rPr lang="en-US" dirty="0"/>
              <a:t> </a:t>
            </a:r>
            <a:r>
              <a:rPr lang="en-US" dirty="0" err="1"/>
              <a:t>tắc</a:t>
            </a:r>
            <a:r>
              <a:rPr lang="en-US" dirty="0"/>
              <a:t> VI. </a:t>
            </a:r>
            <a:br>
              <a:rPr lang="en-US" dirty="0"/>
            </a:br>
            <a:r>
              <a:rPr lang="en-US" dirty="0"/>
              <a:t>Processes - </a:t>
            </a:r>
            <a:r>
              <a:rPr lang="en-US" dirty="0" err="1"/>
              <a:t>Quá</a:t>
            </a:r>
            <a:r>
              <a:rPr lang="en-US" dirty="0"/>
              <a:t> </a:t>
            </a:r>
            <a:r>
              <a:rPr lang="en-US" dirty="0" err="1"/>
              <a:t>trình</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Thực hiện ứng dụng dưới dạng một hoặc nhiều quá trình không lưu trạng thái. </a:t>
            </a:r>
            <a:endParaRPr lang="en-US" sz="1800" dirty="0"/>
          </a:p>
          <a:p>
            <a:r>
              <a:rPr lang="vi-VN" sz="1800" dirty="0"/>
              <a:t>Phân tích: Đảm bảo rằng ứng dụng hoạt động một cách không lưu trạng thái để dễ dàng mở rộng và quản lý.</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131042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8" y="2242457"/>
            <a:ext cx="4530272" cy="2373086"/>
          </a:xfrm>
        </p:spPr>
        <p:txBody>
          <a:bodyPr/>
          <a:lstStyle/>
          <a:p>
            <a:r>
              <a:rPr lang="en-US" dirty="0" err="1"/>
              <a:t>Nguyên</a:t>
            </a:r>
            <a:r>
              <a:rPr lang="en-US" dirty="0"/>
              <a:t> </a:t>
            </a:r>
            <a:r>
              <a:rPr lang="en-US" dirty="0" err="1"/>
              <a:t>tắc</a:t>
            </a:r>
            <a:r>
              <a:rPr lang="en-US" dirty="0"/>
              <a:t> VII. </a:t>
            </a:r>
            <a:br>
              <a:rPr lang="en-US" dirty="0"/>
            </a:br>
            <a:r>
              <a:rPr lang="en-US" dirty="0"/>
              <a:t>Port binding - </a:t>
            </a:r>
            <a:r>
              <a:rPr lang="en-US" dirty="0" err="1"/>
              <a:t>Kết</a:t>
            </a:r>
            <a:r>
              <a:rPr lang="en-US" dirty="0"/>
              <a:t> </a:t>
            </a:r>
            <a:r>
              <a:rPr lang="en-US" dirty="0" err="1"/>
              <a:t>nối</a:t>
            </a:r>
            <a:r>
              <a:rPr lang="en-US" dirty="0"/>
              <a:t> </a:t>
            </a:r>
            <a:r>
              <a:rPr lang="en-US" dirty="0" err="1"/>
              <a:t>cổng</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vi-VN" sz="1800" dirty="0"/>
              <a:t>Yêu cầu: Xuất dịch vụ thông qua kết nối cổng. </a:t>
            </a:r>
            <a:endParaRPr lang="en-US" sz="1800" dirty="0"/>
          </a:p>
          <a:p>
            <a:r>
              <a:rPr lang="vi-VN" sz="1800" dirty="0"/>
              <a:t>Phân tích: Dịch vụ của ứng dụng cần được xuất ra thông qua kết nối cổng để cho phép giao tiếp với ứng dụng.</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121532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362528" y="2242457"/>
            <a:ext cx="4733472" cy="2373086"/>
          </a:xfrm>
        </p:spPr>
        <p:txBody>
          <a:bodyPr/>
          <a:lstStyle/>
          <a:p>
            <a:r>
              <a:rPr lang="en-US" dirty="0" err="1"/>
              <a:t>Nguyên</a:t>
            </a:r>
            <a:r>
              <a:rPr lang="en-US" dirty="0"/>
              <a:t> </a:t>
            </a:r>
            <a:r>
              <a:rPr lang="en-US" dirty="0" err="1"/>
              <a:t>tắc</a:t>
            </a:r>
            <a:r>
              <a:rPr lang="en-US" dirty="0"/>
              <a:t> VIII.</a:t>
            </a:r>
            <a:br>
              <a:rPr lang="en-US" dirty="0"/>
            </a:br>
            <a:r>
              <a:rPr lang="en-US" dirty="0"/>
              <a:t>Concurrency - </a:t>
            </a:r>
            <a:r>
              <a:rPr lang="en-US" dirty="0" err="1"/>
              <a:t>Đồng</a:t>
            </a:r>
            <a:r>
              <a:rPr lang="en-US" dirty="0"/>
              <a:t> </a:t>
            </a:r>
            <a:r>
              <a:rPr lang="en-US" dirty="0" err="1"/>
              <a:t>thời</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err="1"/>
              <a:t>Yêu</a:t>
            </a:r>
            <a:r>
              <a:rPr lang="en-US" sz="1800" dirty="0"/>
              <a:t> </a:t>
            </a:r>
            <a:r>
              <a:rPr lang="en-US" sz="1800" dirty="0" err="1"/>
              <a:t>cầu</a:t>
            </a:r>
            <a:r>
              <a:rPr lang="en-US" sz="1800" dirty="0"/>
              <a:t>: </a:t>
            </a:r>
            <a:r>
              <a:rPr lang="en-US" sz="1800" dirty="0" err="1"/>
              <a:t>Mở</a:t>
            </a:r>
            <a:r>
              <a:rPr lang="en-US" sz="1800" dirty="0"/>
              <a:t> </a:t>
            </a:r>
            <a:r>
              <a:rPr lang="en-US" sz="1800" dirty="0" err="1"/>
              <a:t>rộng</a:t>
            </a:r>
            <a:r>
              <a:rPr lang="en-US" sz="1800" dirty="0"/>
              <a:t> </a:t>
            </a:r>
            <a:r>
              <a:rPr lang="en-US" sz="1800" dirty="0" err="1"/>
              <a:t>thông</a:t>
            </a:r>
            <a:r>
              <a:rPr lang="en-US" sz="1800" dirty="0"/>
              <a:t> qua </a:t>
            </a:r>
            <a:r>
              <a:rPr lang="en-US" sz="1800" dirty="0" err="1"/>
              <a:t>mô</a:t>
            </a:r>
            <a:r>
              <a:rPr lang="en-US" sz="1800" dirty="0"/>
              <a:t> </a:t>
            </a:r>
            <a:r>
              <a:rPr lang="en-US" sz="1800" dirty="0" err="1"/>
              <a:t>hình</a:t>
            </a:r>
            <a:r>
              <a:rPr lang="en-US" sz="1800" dirty="0"/>
              <a:t> </a:t>
            </a:r>
            <a:r>
              <a:rPr lang="en-US" sz="1800" dirty="0" err="1"/>
              <a:t>quá</a:t>
            </a:r>
            <a:r>
              <a:rPr lang="en-US" sz="1800" dirty="0"/>
              <a:t> </a:t>
            </a:r>
            <a:r>
              <a:rPr lang="en-US" sz="1800" dirty="0" err="1"/>
              <a:t>trình</a:t>
            </a:r>
            <a:r>
              <a:rPr lang="en-US" sz="1800" dirty="0"/>
              <a:t>.</a:t>
            </a:r>
          </a:p>
          <a:p>
            <a:r>
              <a:rPr lang="en-US" sz="1800" dirty="0" err="1"/>
              <a:t>Phân</a:t>
            </a:r>
            <a:r>
              <a:rPr lang="en-US" sz="1800" dirty="0"/>
              <a:t> </a:t>
            </a:r>
            <a:r>
              <a:rPr lang="en-US" sz="1800" dirty="0" err="1"/>
              <a:t>tích</a:t>
            </a:r>
            <a:r>
              <a:rPr lang="en-US" sz="1800" dirty="0"/>
              <a:t>: </a:t>
            </a:r>
            <a:r>
              <a:rPr lang="en-US" sz="1800" dirty="0" err="1"/>
              <a:t>Đảm</a:t>
            </a:r>
            <a:r>
              <a:rPr lang="en-US" sz="1800" dirty="0"/>
              <a:t> </a:t>
            </a:r>
            <a:r>
              <a:rPr lang="en-US" sz="1800" dirty="0" err="1"/>
              <a:t>bảo</a:t>
            </a:r>
            <a:r>
              <a:rPr lang="en-US" sz="1800" dirty="0"/>
              <a:t> </a:t>
            </a:r>
            <a:r>
              <a:rPr lang="en-US" sz="1800" dirty="0" err="1"/>
              <a:t>rằng</a:t>
            </a:r>
            <a:r>
              <a:rPr lang="en-US" sz="1800" dirty="0"/>
              <a:t> </a:t>
            </a:r>
            <a:r>
              <a:rPr lang="en-US" sz="1800" dirty="0" err="1"/>
              <a:t>ứng</a:t>
            </a:r>
            <a:r>
              <a:rPr lang="en-US" sz="1800" dirty="0"/>
              <a:t> </a:t>
            </a:r>
            <a:r>
              <a:rPr lang="en-US" sz="1800" dirty="0" err="1"/>
              <a:t>dụng</a:t>
            </a:r>
            <a:r>
              <a:rPr lang="en-US" sz="1800" dirty="0"/>
              <a:t> </a:t>
            </a:r>
            <a:r>
              <a:rPr lang="en-US" sz="1800" dirty="0" err="1"/>
              <a:t>có</a:t>
            </a:r>
            <a:r>
              <a:rPr lang="en-US" sz="1800" dirty="0"/>
              <a:t> </a:t>
            </a:r>
            <a:r>
              <a:rPr lang="en-US" sz="1800" dirty="0" err="1"/>
              <a:t>khả</a:t>
            </a:r>
            <a:r>
              <a:rPr lang="en-US" sz="1800" dirty="0"/>
              <a:t> </a:t>
            </a:r>
            <a:r>
              <a:rPr lang="en-US" sz="1800" dirty="0" err="1"/>
              <a:t>năng</a:t>
            </a:r>
            <a:r>
              <a:rPr lang="en-US" sz="1800" dirty="0"/>
              <a:t> </a:t>
            </a:r>
            <a:r>
              <a:rPr lang="en-US" sz="1800" dirty="0" err="1"/>
              <a:t>mở</a:t>
            </a:r>
            <a:r>
              <a:rPr lang="en-US" sz="1800" dirty="0"/>
              <a:t> </a:t>
            </a:r>
            <a:r>
              <a:rPr lang="en-US" sz="1800" dirty="0" err="1"/>
              <a:t>rộng</a:t>
            </a:r>
            <a:r>
              <a:rPr lang="en-US" sz="1800" dirty="0"/>
              <a:t> </a:t>
            </a:r>
            <a:r>
              <a:rPr lang="en-US" sz="1800" dirty="0" err="1"/>
              <a:t>thông</a:t>
            </a:r>
            <a:r>
              <a:rPr lang="en-US" sz="1800" dirty="0"/>
              <a:t> qua </a:t>
            </a:r>
            <a:r>
              <a:rPr lang="en-US" sz="1800" dirty="0" err="1"/>
              <a:t>việc</a:t>
            </a:r>
            <a:r>
              <a:rPr lang="en-US" sz="1800" dirty="0"/>
              <a:t> </a:t>
            </a:r>
            <a:r>
              <a:rPr lang="en-US" sz="1800" dirty="0" err="1"/>
              <a:t>sử</a:t>
            </a:r>
            <a:r>
              <a:rPr lang="en-US" sz="1800" dirty="0"/>
              <a:t> </a:t>
            </a:r>
            <a:r>
              <a:rPr lang="en-US" sz="1800" dirty="0" err="1"/>
              <a:t>dụng</a:t>
            </a:r>
            <a:r>
              <a:rPr lang="en-US" sz="1800" dirty="0"/>
              <a:t> </a:t>
            </a:r>
            <a:r>
              <a:rPr lang="en-US" sz="1800" dirty="0" err="1"/>
              <a:t>nhiều</a:t>
            </a:r>
            <a:r>
              <a:rPr lang="en-US" sz="1800" dirty="0"/>
              <a:t> </a:t>
            </a:r>
            <a:r>
              <a:rPr lang="en-US" sz="1800" dirty="0" err="1"/>
              <a:t>quá</a:t>
            </a:r>
            <a:r>
              <a:rPr lang="en-US" sz="1800" dirty="0"/>
              <a:t> </a:t>
            </a:r>
            <a:r>
              <a:rPr lang="en-US" sz="1800" dirty="0" err="1"/>
              <a:t>trình</a:t>
            </a:r>
            <a:r>
              <a:rPr lang="en-US" sz="1800" dirty="0"/>
              <a:t>.</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9</a:t>
            </a:fld>
            <a:endParaRPr lang="en-US" dirty="0"/>
          </a:p>
        </p:txBody>
      </p:sp>
    </p:spTree>
    <p:extLst>
      <p:ext uri="{BB962C8B-B14F-4D97-AF65-F5344CB8AC3E}">
        <p14:creationId xmlns:p14="http://schemas.microsoft.com/office/powerpoint/2010/main" val="1018262034"/>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{4EE1EA2F-B914-444F-90D0-E0F5B718B4D9}tf89080264_win32</Template>
  <TotalTime>413</TotalTime>
  <Words>780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Elephant</vt:lpstr>
      <vt:lpstr>Söhne</vt:lpstr>
      <vt:lpstr>Brush</vt:lpstr>
      <vt:lpstr>The Twelve Factors - Mười Hai Nguyên tắc</vt:lpstr>
      <vt:lpstr>Nguyên tắc I - Codebase</vt:lpstr>
      <vt:lpstr>Nguyên tắc II Dependencies - Các phụ thuộc</vt:lpstr>
      <vt:lpstr>Nguyên tắc III. Config - Cấu hình</vt:lpstr>
      <vt:lpstr>Nguyên tắc IV. Backing services - Dịch vụ hậu cần</vt:lpstr>
      <vt:lpstr>Nguyên tắc V. Build, release, run - Xây dựng, phát hành, chạy</vt:lpstr>
      <vt:lpstr>Nguyên tắc VI.  Processes - Quá trình</vt:lpstr>
      <vt:lpstr>Nguyên tắc VII.  Port binding - Kết nối cổng</vt:lpstr>
      <vt:lpstr>Nguyên tắc VIII. Concurrency - Đồng thời</vt:lpstr>
      <vt:lpstr>Nguyên tắc IX. Disposability - Sự sẵn sàng cho việc xử lý</vt:lpstr>
      <vt:lpstr>Nguyên tắc X. Dev/prod parity - Sự tương đồng giữa môi trường phát triển và sản phẩm</vt:lpstr>
      <vt:lpstr>Nguyên tắc XI. Logs - Nhật ký</vt:lpstr>
      <vt:lpstr>Nguyên tắc XII. Admin processes - Quá trình quản trị</vt:lpstr>
      <vt:lpstr>Cảm ơn bạn đã tham gia buổi thuyết trình về "The Twelve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Twelve Factors - Mười Hai Yếu Tố</dc:title>
  <dc:creator>TRẦN HỮU NAM THIÊN</dc:creator>
  <cp:lastModifiedBy>TRẦN HỮU NAM THIÊN</cp:lastModifiedBy>
  <cp:revision>3</cp:revision>
  <dcterms:created xsi:type="dcterms:W3CDTF">2023-10-03T08:50:24Z</dcterms:created>
  <dcterms:modified xsi:type="dcterms:W3CDTF">2023-10-03T15:44:18Z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