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8" r:id="rId2"/>
  </p:sldMasterIdLst>
  <p:notesMasterIdLst>
    <p:notesMasterId r:id="rId121"/>
  </p:notesMasterIdLst>
  <p:handoutMasterIdLst>
    <p:handoutMasterId r:id="rId122"/>
  </p:handoutMasterIdLst>
  <p:sldIdLst>
    <p:sldId id="457" r:id="rId3"/>
    <p:sldId id="298" r:id="rId4"/>
    <p:sldId id="429" r:id="rId5"/>
    <p:sldId id="454" r:id="rId6"/>
    <p:sldId id="456" r:id="rId7"/>
    <p:sldId id="299" r:id="rId8"/>
    <p:sldId id="301" r:id="rId9"/>
    <p:sldId id="300" r:id="rId10"/>
    <p:sldId id="302" r:id="rId11"/>
    <p:sldId id="303" r:id="rId12"/>
    <p:sldId id="455" r:id="rId13"/>
    <p:sldId id="437" r:id="rId14"/>
    <p:sldId id="306" r:id="rId15"/>
    <p:sldId id="307" r:id="rId16"/>
    <p:sldId id="438" r:id="rId17"/>
    <p:sldId id="446" r:id="rId18"/>
    <p:sldId id="452" r:id="rId19"/>
    <p:sldId id="311" r:id="rId20"/>
    <p:sldId id="312" r:id="rId21"/>
    <p:sldId id="439" r:id="rId22"/>
    <p:sldId id="440" r:id="rId23"/>
    <p:sldId id="441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3" r:id="rId40"/>
    <p:sldId id="334" r:id="rId41"/>
    <p:sldId id="337" r:id="rId42"/>
    <p:sldId id="442" r:id="rId43"/>
    <p:sldId id="336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443" r:id="rId52"/>
    <p:sldId id="346" r:id="rId53"/>
    <p:sldId id="347" r:id="rId54"/>
    <p:sldId id="348" r:id="rId55"/>
    <p:sldId id="349" r:id="rId56"/>
    <p:sldId id="350" r:id="rId57"/>
    <p:sldId id="351" r:id="rId58"/>
    <p:sldId id="430" r:id="rId59"/>
    <p:sldId id="448" r:id="rId60"/>
    <p:sldId id="352" r:id="rId61"/>
    <p:sldId id="353" r:id="rId62"/>
    <p:sldId id="354" r:id="rId63"/>
    <p:sldId id="355" r:id="rId64"/>
    <p:sldId id="356" r:id="rId65"/>
    <p:sldId id="432" r:id="rId66"/>
    <p:sldId id="447" r:id="rId67"/>
    <p:sldId id="357" r:id="rId68"/>
    <p:sldId id="444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71" r:id="rId80"/>
    <p:sldId id="372" r:id="rId81"/>
    <p:sldId id="373" r:id="rId82"/>
    <p:sldId id="370" r:id="rId83"/>
    <p:sldId id="391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7" r:id="rId96"/>
    <p:sldId id="385" r:id="rId97"/>
    <p:sldId id="386" r:id="rId98"/>
    <p:sldId id="388" r:id="rId99"/>
    <p:sldId id="390" r:id="rId100"/>
    <p:sldId id="394" r:id="rId101"/>
    <p:sldId id="401" r:id="rId102"/>
    <p:sldId id="413" r:id="rId103"/>
    <p:sldId id="400" r:id="rId104"/>
    <p:sldId id="402" r:id="rId105"/>
    <p:sldId id="403" r:id="rId106"/>
    <p:sldId id="404" r:id="rId107"/>
    <p:sldId id="405" r:id="rId108"/>
    <p:sldId id="406" r:id="rId109"/>
    <p:sldId id="407" r:id="rId110"/>
    <p:sldId id="408" r:id="rId111"/>
    <p:sldId id="409" r:id="rId112"/>
    <p:sldId id="410" r:id="rId113"/>
    <p:sldId id="411" r:id="rId114"/>
    <p:sldId id="412" r:id="rId115"/>
    <p:sldId id="415" r:id="rId116"/>
    <p:sldId id="416" r:id="rId117"/>
    <p:sldId id="449" r:id="rId118"/>
    <p:sldId id="451" r:id="rId119"/>
    <p:sldId id="445" r:id="rId1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5BED84-D93E-404B-8EE7-E8FC2EF1D6CF}">
          <p14:sldIdLst>
            <p14:sldId id="457"/>
          </p14:sldIdLst>
        </p14:section>
        <p14:section name="Agenda" id="{B57AF8DF-C6BC-4818-85CF-E33B845ABFF3}">
          <p14:sldIdLst>
            <p14:sldId id="298"/>
          </p14:sldIdLst>
        </p14:section>
        <p14:section name="Introduction" id="{4666144E-6166-478B-A30C-5387DE69A02A}">
          <p14:sldIdLst>
            <p14:sldId id="429"/>
          </p14:sldIdLst>
        </p14:section>
        <p14:section name="What is Git?" id="{2AA94A78-13D2-4085-8D75-5B88036BF8CD}">
          <p14:sldIdLst>
            <p14:sldId id="454"/>
            <p14:sldId id="456"/>
            <p14:sldId id="299"/>
            <p14:sldId id="301"/>
            <p14:sldId id="300"/>
            <p14:sldId id="302"/>
            <p14:sldId id="303"/>
            <p14:sldId id="455"/>
            <p14:sldId id="437"/>
            <p14:sldId id="306"/>
            <p14:sldId id="307"/>
            <p14:sldId id="438"/>
            <p14:sldId id="446"/>
            <p14:sldId id="452"/>
          </p14:sldIdLst>
        </p14:section>
        <p14:section name="Git 101 - Introducing Branching" id="{005821C7-9B2A-44AD-ACB9-8BF090EC547C}">
          <p14:sldIdLst>
            <p14:sldId id="311"/>
            <p14:sldId id="312"/>
            <p14:sldId id="439"/>
            <p14:sldId id="440"/>
            <p14:sldId id="441"/>
          </p14:sldIdLst>
        </p14:section>
        <p14:section name="Git Initialization" id="{E8981C10-3968-4541-AAA0-86748C9C180E}">
          <p14:sldIdLst>
            <p14:sldId id="317"/>
          </p14:sldIdLst>
        </p14:section>
        <p14:section name="Simple Local Branching" id="{7FA7E4D8-15A5-443E-BFA8-8085377B91FE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4"/>
            <p14:sldId id="337"/>
            <p14:sldId id="442"/>
          </p14:sldIdLst>
        </p14:section>
        <p14:section name="Branching and Remotes" id="{DF2DAFB3-2A8C-49F6-B352-E7E24D784F8B}">
          <p14:sldIdLst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443"/>
            <p14:sldId id="346"/>
            <p14:sldId id="347"/>
            <p14:sldId id="348"/>
            <p14:sldId id="349"/>
            <p14:sldId id="350"/>
            <p14:sldId id="351"/>
            <p14:sldId id="430"/>
            <p14:sldId id="448"/>
            <p14:sldId id="352"/>
            <p14:sldId id="353"/>
            <p14:sldId id="354"/>
            <p14:sldId id="355"/>
            <p14:sldId id="356"/>
            <p14:sldId id="432"/>
            <p14:sldId id="447"/>
            <p14:sldId id="357"/>
            <p14:sldId id="444"/>
          </p14:sldIdLst>
        </p14:section>
        <p14:section name="Short vs. Long Lived Branches" id="{7907DAA9-48B6-44BF-8DE9-25B2299B3DC5}">
          <p14:sldIdLst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1"/>
            <p14:sldId id="372"/>
            <p14:sldId id="373"/>
            <p14:sldId id="370"/>
            <p14:sldId id="391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7"/>
            <p14:sldId id="385"/>
            <p14:sldId id="386"/>
            <p14:sldId id="388"/>
            <p14:sldId id="390"/>
            <p14:sldId id="394"/>
          </p14:sldIdLst>
        </p14:section>
        <p14:section name="Deploying with Git" id="{31EF688B-53D6-4BE0-B68C-CD84E5F06A04}">
          <p14:sldIdLst>
            <p14:sldId id="401"/>
            <p14:sldId id="413"/>
            <p14:sldId id="400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5"/>
            <p14:sldId id="416"/>
          </p14:sldIdLst>
        </p14:section>
        <p14:section name="Tools" id="{84A8BEAF-61E4-42D9-8DFA-C7446CB100CE}">
          <p14:sldIdLst>
            <p14:sldId id="449"/>
            <p14:sldId id="451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223D4F"/>
    <a:srgbClr val="EAE9EA"/>
    <a:srgbClr val="FFCC00"/>
    <a:srgbClr val="0095D5"/>
    <a:srgbClr val="80FF00"/>
    <a:srgbClr val="00FF00"/>
    <a:srgbClr val="669B48"/>
    <a:srgbClr val="4682C7"/>
    <a:srgbClr val="00B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68809" autoAdjust="0"/>
  </p:normalViewPr>
  <p:slideViewPr>
    <p:cSldViewPr snapToGrid="0">
      <p:cViewPr varScale="1">
        <p:scale>
          <a:sx n="98" d="100"/>
          <a:sy n="98" d="100"/>
        </p:scale>
        <p:origin x="13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22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20" Type="http://schemas.openxmlformats.org/officeDocument/2006/relationships/slide" Target="slides/slide118.xml"/><Relationship Id="rId121" Type="http://schemas.openxmlformats.org/officeDocument/2006/relationships/notesMaster" Target="notesMasters/notesMaster1.xml"/><Relationship Id="rId122" Type="http://schemas.openxmlformats.org/officeDocument/2006/relationships/handoutMaster" Target="handoutMasters/handoutMaster1.xml"/><Relationship Id="rId123" Type="http://schemas.openxmlformats.org/officeDocument/2006/relationships/presProps" Target="presProps.xml"/><Relationship Id="rId124" Type="http://schemas.openxmlformats.org/officeDocument/2006/relationships/viewProps" Target="viewProps.xml"/><Relationship Id="rId125" Type="http://schemas.openxmlformats.org/officeDocument/2006/relationships/theme" Target="theme/theme1.xml"/><Relationship Id="rId12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00" Type="http://schemas.openxmlformats.org/officeDocument/2006/relationships/slide" Target="slides/slide98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/>
              <a:t>Visual Studio Live! Las Vegas 2011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577E5F8E-A22C-4219-BB4C-DB71246CAA5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63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/>
              <a:t>Visual Studio Live! Las Vegas 2011MGB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Franklin Gothic Medium" pitchFamily="34" charset="0"/>
                <a:cs typeface="Arial" charset="0"/>
              </a:defRPr>
            </a:lvl1pPr>
          </a:lstStyle>
          <a:p>
            <a:r>
              <a:rPr lang="en-US" dirty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2EBBA783-26AD-4B42-9137-B69FDD38973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716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+mn-cs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we I’m going to talk through several core concepts within Git. How you can take advantage of it within your team. And a few powerful scenarios such as using git to handle deployments.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7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baseline="0" dirty="0" smtClean="0"/>
              <a:t> is super cool.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5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what does it really mean to have a distributed version control system?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Everyone on your team has a complete history of the code locally.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9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about everything in Git can be done offline.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just that the system works well when it is offline. It is design from the beginning to have no real dependencies on a specific server.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actions you do in git where you need a server is when you push or pull changes from other team members.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6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git there is no</a:t>
            </a:r>
            <a:r>
              <a:rPr lang="en-US" baseline="0" dirty="0" smtClean="0"/>
              <a:t> central server required. So the authority is really determined by the conventions your team puts in place.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52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Git’s nature you can even share changes in a peer-to –peer nature.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 not happen often but Git does enable this ability. If your server is offline for some reason your team can still work.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3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over simplifying the story, but the basics are that centralized version control system define a central authority.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not saying one system is better that the other, it is just that each model that its benefits.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distributed model by definition everything is expected to be off line. To have a system that expects everything to be offline, you have to build in several local capabilities that are not required in a centralized model.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as local branching. And to make branching fast and lightweight you better make merging great also.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won’t go into the guts of git that enables some of this capability in this talk, but if you are interested I will highlight some resources at the end of the talk where you can go deeper.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3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lets</a:t>
            </a:r>
            <a:r>
              <a:rPr lang="en-US" baseline="0" dirty="0" smtClean="0"/>
              <a:t> get into branching.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30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this you need to forget what your experiences with branching in centralized version control systems.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Git branch is just a sticky</a:t>
            </a:r>
            <a:r>
              <a:rPr lang="en-US" baseline="0" dirty="0" smtClean="0"/>
              <a:t> note on the graph.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40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work happens within this one location.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first started using Git, it really freaked me out when I switched branches for the first time and things just disappeared.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took me awhile to really trust what was happening. So don’t freak out it is ok.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name is Mark Groves and I am a Program manager within Developer Division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36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  <a:r>
              <a:rPr lang="en-US" baseline="0" dirty="0" smtClean="0"/>
              <a:t> between branches is just moving the sticky note around.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7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you install git on your machine to get started you will need to initialize a repository.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this by going into your file system, creating a folder and doing git init within the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the magic happens in the Dot Git folder. This folder IS GIT. You can copy this folder to another machine and it will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first started playing with git, I had setup a new machine, and was having a hell of a time trying to figure out how I should move my git projects over to the new machine. It was kind of embarrassing. Eventually I just tried to copy it over and it worked.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this point you really don’t have much. You need to do your first commit to make this light up.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create a file. When then stage it, but telling git the track this file. In this case I told git to add all files.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I was able to commit with a message say this is my first commit.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66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see what this visually looks</a:t>
            </a:r>
            <a:r>
              <a:rPr lang="en-US" baseline="0" dirty="0" smtClean="0"/>
              <a:t> like.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my first commit I have 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default branch that gets created with git is a branch names Master.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default name. As I mentioned before, most everything in git is done by convention. Master does not mean anything special to git.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make a set of commits, moving master and our current pointer (*) along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want to work on a bug.</a:t>
            </a:r>
            <a:r>
              <a:rPr lang="en-US" baseline="0" dirty="0" smtClean="0"/>
              <a:t> We start by creating a local “story branch” for this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new branch is really just a pointer to the same commit (C) but our current pointer (*) is 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03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make commits and they move along, with the branch and current pointer following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7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“checkout” to go back to the master branch.</a:t>
            </a:r>
          </a:p>
          <a:p>
            <a:endParaRPr lang="en-US" dirty="0" smtClean="0"/>
          </a:p>
          <a:p>
            <a:r>
              <a:rPr lang="en-US" dirty="0" smtClean="0"/>
              <a:t>This is where I was</a:t>
            </a:r>
            <a:r>
              <a:rPr lang="en-US" baseline="0" dirty="0" smtClean="0"/>
              <a:t> freaked out the first time I did this. My IDE removed the changes I just made. It can be pretty startling, but don’t worry you didn’t lose anything.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69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merge</a:t>
            </a:r>
            <a:r>
              <a:rPr lang="en-US" baseline="0" dirty="0" smtClean="0"/>
              <a:t> from the story branch, bringing those change histories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3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since we’re done with the</a:t>
            </a:r>
            <a:r>
              <a:rPr lang="en-US" baseline="0" dirty="0" smtClean="0"/>
              <a:t> story branch, we can delete it. This all happened locally, without affecting anyone upstream.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0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another scenario.</a:t>
            </a:r>
            <a:r>
              <a:rPr lang="en-US" baseline="0" dirty="0" smtClean="0"/>
              <a:t> Here we created our bug story branch back off of (C). But some changes have happened in master (bug 123 which we just merged) since then.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made a couple of commits in bug 456.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1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was originally</a:t>
            </a:r>
            <a:r>
              <a:rPr lang="en-US" baseline="0" dirty="0" smtClean="0"/>
              <a:t> created by Linus for work on the Linux kernel right around 2005.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git has its origins in the Open source community, git is being used within close source projects also.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36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to merge, we checkout back</a:t>
            </a:r>
            <a:r>
              <a:rPr lang="en-US" baseline="0" dirty="0" smtClean="0"/>
              <a:t> to master which moves our (*)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3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we merge,</a:t>
            </a:r>
            <a:r>
              <a:rPr lang="en-US" baseline="0" dirty="0" smtClean="0"/>
              <a:t> connecting the new (H) to both (E) and (G). Note that this merge, especially if there are conflicts, can be unpleasant to perform.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85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delete the branch pointer.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notice the structure we have now. This is very non-linear. That will make it challenging to see the changes independently. And it can get very messy over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6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 flow - Let’s go</a:t>
            </a:r>
            <a:r>
              <a:rPr lang="en-US" baseline="0" dirty="0" smtClean="0"/>
              <a:t> back in time and look at another approach that git enables. So here we are ready to 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0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merging, we “rebase”.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this means is something like this:</a:t>
            </a:r>
          </a:p>
          <a:p>
            <a:r>
              <a:rPr lang="en-US" baseline="0" dirty="0" smtClean="0"/>
              <a:t>1. Take the changes we had made against (C) and undo them, but remember what they were</a:t>
            </a:r>
          </a:p>
          <a:p>
            <a:r>
              <a:rPr lang="en-US" baseline="0" dirty="0" smtClean="0"/>
              <a:t>2. Re-apply them on (E)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36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when we merge them,</a:t>
            </a:r>
            <a:r>
              <a:rPr lang="en-US" baseline="0" dirty="0" smtClean="0"/>
              <a:t> we get a nice linear flow.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actual changeset ordering in the repository mirrors what actually happened. (F’) and (G’) come after E rather than in parallel to it. Also, there is one fewer snapshots in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of course,</a:t>
            </a:r>
            <a:r>
              <a:rPr lang="en-US" baseline="0" dirty="0" smtClean="0"/>
              <a:t> most of you work on software with other people.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64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everyone on the team has a complete copy of the repository you can do things like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 one wants to keep track of changes this way.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462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</a:t>
            </a:r>
            <a:r>
              <a:rPr lang="en-US" baseline="0" dirty="0" smtClean="0"/>
              <a:t> you add in a remote server.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16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really is nothing special about the remote server. You can have more than one. But it enables a nice integration location, just like you are used to in the centralized version control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was originally</a:t>
            </a:r>
            <a:r>
              <a:rPr lang="en-US" baseline="0" dirty="0" smtClean="0"/>
              <a:t> created by Linus for work on the Linux kernel right around 2005.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git has its origins in the Open source community, git is being used within close source projects also.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some of the many companies that are using git for both oss and closed sourced projects.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37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two ways to configure a remote within your local machine.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16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an existing repository you can just add a git remote using 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Git remote add NAME.  Origin is not a special name, it is just a common convention that gets used. You can name this anything you want.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0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have a local</a:t>
            </a:r>
            <a:r>
              <a:rPr lang="en-US" baseline="0" dirty="0" smtClean="0"/>
              <a:t> copy of the repository you can clone the repository from the remote.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Doing this pulls the full repository locally, and sets up the remote connection information.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6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77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32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we are here. We cloned master on (A) and have been fixing bug 123 in our story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10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use the orange box to indicate where the master pointer is on the remote server.</a:t>
            </a:r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we are as before with our local master branch and the remote master branch both pointing at 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070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changes on the Bug123 branch are only known to my local machine the remote server does not have these changes. Or the bug123 branch for that matter.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052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in fact there are two versions</a:t>
            </a:r>
            <a:r>
              <a:rPr lang="en-US" baseline="0" dirty="0" smtClean="0"/>
              <a:t> of the orange master pointer. One is what we last know about the upstream master and the other is what is actually up there (which we don’t know about).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637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this is what we know, we can update our master to</a:t>
            </a:r>
            <a:r>
              <a:rPr lang="en-US" baseline="0" dirty="0" smtClean="0"/>
              <a:t> catch 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checkout master which moves our current (*) to there. Note that we are actually on our master, not the upstream one. That is always true. But the tracking branch is also pointing to (A)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3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baseline="0" dirty="0" smtClean="0"/>
              <a:t> is a distributed version control system.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63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</a:t>
            </a:r>
            <a:r>
              <a:rPr lang="en-US" baseline="0" dirty="0" smtClean="0"/>
              <a:t> can do a pull on the origin (our source remote) and move both along to their new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7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not talked about Pull before. The</a:t>
            </a:r>
            <a:r>
              <a:rPr lang="en-US" baseline="0" dirty="0" smtClean="0"/>
              <a:t> pull command is combination of a fetch from the remote server and a merge of the changes.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these steps separately, but if you are not working on the branch you are pulling down, pull is just a nice way to get up to date.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62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</a:t>
            </a:r>
            <a:r>
              <a:rPr lang="en-US" baseline="0" dirty="0" smtClean="0"/>
              <a:t> can do a pull on the origin (our source remote) and move both along to their new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66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Returning to</a:t>
            </a:r>
            <a:r>
              <a:rPr lang="en-US" baseline="0" dirty="0" smtClean="0"/>
              <a:t> our bug fix now by checkout on that, we have a similar problem to what we saw before. B-C-D-E all come before F and G. Merging would create issues,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77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use rebase to rewind and replay B-C-D-E</a:t>
            </a:r>
            <a:r>
              <a:rPr lang="en-US" baseline="0" dirty="0" smtClean="0"/>
              <a:t> after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609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checkout back</a:t>
            </a:r>
            <a:r>
              <a:rPr lang="en-US" baseline="0" dirty="0" smtClean="0"/>
              <a:t> to 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74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merge. Note that the orange (upstream)</a:t>
            </a:r>
            <a:r>
              <a:rPr lang="en-US" baseline="0" dirty="0" smtClean="0"/>
              <a:t> pointer is still “back there”.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553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because</a:t>
            </a:r>
            <a:r>
              <a:rPr lang="en-US" baseline="0" dirty="0" smtClean="0"/>
              <a:t> we want to publish these changes, we push to the origin, moving the orange pointer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819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 will update</a:t>
            </a:r>
            <a:r>
              <a:rPr lang="en-US" baseline="0" dirty="0" smtClean="0"/>
              <a:t> the remote server.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are out of date, Git will reject that push.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 will require you to merge locally, then push the results.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5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because</a:t>
            </a:r>
            <a:r>
              <a:rPr lang="en-US" baseline="0" dirty="0" smtClean="0"/>
              <a:t> we want to publish these changes, we push to the origin, moving the orange pointer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3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you can think of it as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87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the story branch</a:t>
            </a:r>
            <a:r>
              <a:rPr lang="en-US" baseline="0" dirty="0" smtClean="0"/>
              <a:t> and we’re good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2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Suggestion</a:t>
            </a:r>
            <a:r>
              <a:rPr lang="en-US" baseline="0" dirty="0" smtClean="0"/>
              <a:t>, update your local repository at least once a day. Makes it easier to see what is going on upstream.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81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process of Creating a local branch, commit your changes, merge it into the shared branch and then deleting the branch…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524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branches for the next version of the product.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923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42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we want to start working on the next version of our Cool Project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560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we want to start working on the next version of our Cool Project. We will want to create a develop branch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5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share this with the team we need to push it up to the remote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915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share this with the team we need to push it up to the remote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782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Lets say there are some changes on develop from other team members. Until we do a pull we won’t see these changes locally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31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directory</a:t>
            </a:r>
            <a:r>
              <a:rPr lang="en-US" baseline="0" dirty="0" smtClean="0"/>
              <a:t> content management system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26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Pull some changes from other team members… you should be doing this at least once a day.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531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have an idea. We create a working branch off of development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656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have an idea. We create a working branch off of development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486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One of your teammates did a hotfix in production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730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Since we are keeping up to date. Just doing a pull or fetch now and then is a good idea.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602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Merge Idea into Develop.  First we want to checkout develop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150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Since there was not any additional changes on develop we could easily merge idea into develop. – This is call a fast forward merge since git is really just moving the pointer to H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916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 delete idea now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470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now need to share develop with the rest of the team.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114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we are ready to move the develop branch to production (master) we have two choices.  We can go through the merge flow, or a rebase flow.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9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tree b</a:t>
            </a:r>
            <a:r>
              <a:rPr lang="en-US" baseline="0" dirty="0" smtClean="0"/>
              <a:t>ased history storage system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168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6018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5336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654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Rebase flow - 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551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Rebase flow - 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02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Rebase flow – Get Origin up to date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590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with most things with Git, there are multiple ways to do something. Using a Merge flow verse a Rebase flow is a matter of taste, but as you can see the rebase flow looks cleaner and as you get into large projects the number of branches can get pretty messy.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simple example of rewriting history in git.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600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is really powerful, but when</a:t>
            </a:r>
            <a:r>
              <a:rPr lang="en-US" baseline="0" dirty="0" smtClean="0"/>
              <a:t> you start working with a team it is best to come up with a few conventions that you can agree upon.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Are you going to treat master as a production branch.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work happen in master, everything happens in a combination of shared feature branches and personal local branches.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5676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Adding Post Commit hooks can automate deployments</a:t>
            </a:r>
            <a:r>
              <a:rPr lang="en-US" baseline="0" dirty="0" smtClean="0"/>
              <a:t> on changes.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961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Adding Post Commit hooks can automate deployments</a:t>
            </a:r>
            <a:r>
              <a:rPr lang="en-US" baseline="0" dirty="0" smtClean="0"/>
              <a:t> on changes.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9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How</a:t>
            </a:r>
            <a:r>
              <a:rPr lang="en-US" baseline="0" dirty="0" smtClean="0"/>
              <a:t> git is described on the Git Man page a Stupid content tracker.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475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Adding Post Commit hooks can automate deployments</a:t>
            </a:r>
            <a:r>
              <a:rPr lang="en-US" baseline="0" dirty="0" smtClean="0"/>
              <a:t> on changes.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7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8255"/>
            <a:ext cx="7772400" cy="1102519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432" y="1965305"/>
            <a:ext cx="7775312" cy="60317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 dirty="0" smtClean="0">
                <a:solidFill>
                  <a:schemeClr val="tx1">
                    <a:lumMod val="65000"/>
                  </a:schemeClr>
                </a:solidFill>
                <a:effectLst/>
              </a:rPr>
              <a:t>(subtitle)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65" y="2688696"/>
            <a:ext cx="3656454" cy="140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679377" y="4251052"/>
            <a:ext cx="7731893" cy="553998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+mj-lt"/>
              </a:rPr>
              <a:t>patterns</a:t>
            </a:r>
            <a:r>
              <a:rPr lang="en-US" sz="3000" baseline="0" dirty="0" smtClean="0">
                <a:solidFill>
                  <a:schemeClr val="tx1"/>
                </a:solidFill>
                <a:latin typeface="+mj-lt"/>
              </a:rPr>
              <a:t> &amp; practices </a:t>
            </a: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85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08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65" y="2688696"/>
            <a:ext cx="3656454" cy="140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79377" y="4251052"/>
            <a:ext cx="7731893" cy="553998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+mj-lt"/>
              </a:rPr>
              <a:t>patterns</a:t>
            </a:r>
            <a:r>
              <a:rPr lang="en-US" sz="3000" baseline="0" dirty="0" smtClean="0">
                <a:solidFill>
                  <a:schemeClr val="tx1"/>
                </a:solidFill>
                <a:latin typeface="+mj-lt"/>
              </a:rPr>
              <a:t> &amp; practices </a:t>
            </a: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857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431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2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67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67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98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06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8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33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03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26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48" y="4726408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08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95" y="4717354"/>
            <a:ext cx="9059810" cy="3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439869" y="4783406"/>
            <a:ext cx="5730476" cy="276999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Symposium 2013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31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06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7181"/>
            <a:ext cx="8229600" cy="337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83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7" r:id="rId7"/>
    <p:sldLayoutId id="2147483724" r:id="rId8"/>
    <p:sldLayoutId id="2147483725" r:id="rId9"/>
    <p:sldLayoutId id="2147483726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Wingdings" pitchFamily="2" charset="2"/>
        <a:buChar char="§"/>
        <a:defRPr sz="18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9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3" Type="http://schemas.openxmlformats.org/officeDocument/2006/relationships/hyperlink" Target="http://git-scm.com/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" TargetMode="External"/><Relationship Id="rId4" Type="http://schemas.openxmlformats.org/officeDocument/2006/relationships/hyperlink" Target="http://code.google.com/p/msysgit/downloads" TargetMode="External"/><Relationship Id="rId5" Type="http://schemas.openxmlformats.org/officeDocument/2006/relationships/hyperlink" Target="http://github.com/dahlbyk/posh-git" TargetMode="External"/><Relationship Id="rId6" Type="http://schemas.openxmlformats.org/officeDocument/2006/relationships/hyperlink" Target="http://gitscc.codeplex.com/" TargetMode="External"/><Relationship Id="rId7" Type="http://schemas.openxmlformats.org/officeDocument/2006/relationships/hyperlink" Target="http://gitcredentialstore.codeplex.com/" TargetMode="External"/><Relationship Id="rId8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www.git-scm.com/book" TargetMode="Externa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LAB-SSE.CN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404" y="2679055"/>
            <a:ext cx="6352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history storage system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63229"/>
            <a:ext cx="38908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spc="5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Tree</a:t>
            </a:r>
            <a:endParaRPr lang="en-US" sz="12000" b="1" spc="50" dirty="0">
              <a:ln w="0"/>
              <a:solidFill>
                <a:schemeClr val="accent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9098280" cy="857250"/>
          </a:xfrm>
        </p:spPr>
        <p:txBody>
          <a:bodyPr/>
          <a:lstStyle/>
          <a:p>
            <a:r>
              <a:rPr lang="en-US" dirty="0" smtClean="0"/>
              <a:t>Cloud Providers – Git Support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940" y="1589842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AppHarbor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Heroku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Nodejitsu</a:t>
            </a:r>
          </a:p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Windows </a:t>
            </a:r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Azure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… to name a few</a:t>
            </a:r>
          </a:p>
          <a:p>
            <a:endParaRPr lang="en-US" sz="2400" dirty="0" smtClean="0">
              <a:solidFill>
                <a:srgbClr val="4D4D4D"/>
              </a:solidFill>
              <a:latin typeface="+mj-lt"/>
            </a:endParaRPr>
          </a:p>
          <a:p>
            <a:endParaRPr lang="en-US" sz="24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8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Azure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4000" cy="5165272"/>
          </a:xfrm>
          <a:prstGeom prst="rect">
            <a:avLst/>
          </a:prstGeom>
        </p:spPr>
      </p:pic>
      <p:sp>
        <p:nvSpPr>
          <p:cNvPr id="3" name="Rectangle 4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271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271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05459" cy="5143500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271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 bwMode="auto">
          <a:xfrm>
            <a:off x="6686093" y="1463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271"/>
          </a:xfrm>
          <a:prstGeom prst="rect">
            <a:avLst/>
          </a:prstGeom>
        </p:spPr>
      </p:pic>
      <p:sp>
        <p:nvSpPr>
          <p:cNvPr id="5" name="Rectangle 2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05459" cy="5143500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271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404" y="2679055"/>
            <a:ext cx="6352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content tracker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063229"/>
            <a:ext cx="57919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spc="5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Stupid</a:t>
            </a:r>
            <a:endParaRPr lang="en-US" sz="12000" b="1" spc="50" dirty="0">
              <a:ln w="0"/>
              <a:solidFill>
                <a:schemeClr val="accent3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5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271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271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2188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remote add azure 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mgroves84@coolproject.scm.azurewebsites.net/coolproject.git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remote -v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azure   https://mgroves84@coolproject.scm.azurewebsites.net/coolproject.git (fetch)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azure   https://mgroves84@coolproject.scm.azurewebsites.net/coolproject.git (push)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(fetch)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(push)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push azure master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Counting objects: 3, done.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Writing objects: 100% (3/3), 226 bytes, done.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Total 3 (delta 0), reused 0 (delta 0)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remote: New deployment received.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remote: Updating branch 'master'.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remote: Updating submodules.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remote: Preparing deployment for commit id '7106a52771'.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remote: Preparing files for deployment.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remote: Deployment successful.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https://mgroves84@coolproject.scm.azurewebsites.net/coolproject.git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[new branch]      master -&gt; master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6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6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271"/>
          </a:xfrm>
          <a:prstGeom prst="rect">
            <a:avLst/>
          </a:prstGeom>
        </p:spPr>
      </p:pic>
      <p:sp>
        <p:nvSpPr>
          <p:cNvPr id="3" name="Rectangle 3"/>
          <p:cNvSpPr/>
          <p:nvPr/>
        </p:nvSpPr>
        <p:spPr bwMode="auto">
          <a:xfrm>
            <a:off x="6686093" y="2"/>
            <a:ext cx="797357" cy="138988"/>
          </a:xfrm>
          <a:prstGeom prst="rect">
            <a:avLst/>
          </a:prstGeom>
          <a:solidFill>
            <a:srgbClr val="3C454F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9098280" cy="857250"/>
          </a:xfrm>
        </p:spPr>
        <p:txBody>
          <a:bodyPr/>
          <a:lstStyle/>
          <a:p>
            <a:r>
              <a:rPr lang="en-US" dirty="0" smtClean="0"/>
              <a:t>Git Deployment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3095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Simple workflow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Add Hooks to deploy on Commit</a:t>
            </a:r>
          </a:p>
          <a:p>
            <a:endParaRPr lang="en-US" sz="36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9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183" y="793808"/>
            <a:ext cx="4036423" cy="473290"/>
          </a:xfrm>
        </p:spPr>
        <p:txBody>
          <a:bodyPr/>
          <a:lstStyle/>
          <a:p>
            <a:r>
              <a:rPr lang="en-US" dirty="0" smtClean="0"/>
              <a:t>Git Deployment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3183" y="1562012"/>
            <a:ext cx="7491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Simple workflow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Add Hooks to deploy on Commit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Can get more advanced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Add Build machines, push on success</a:t>
            </a:r>
          </a:p>
          <a:p>
            <a:endParaRPr lang="en-US" sz="24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8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11" y="393237"/>
            <a:ext cx="7078964" cy="4750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511" y="54683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http://Git-SCM.com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Tools /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35000"/>
            <a:ext cx="9144000" cy="392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Pro Git (Book</a:t>
            </a:r>
            <a:r>
              <a:rPr lang="en-US" dirty="0" smtClean="0">
                <a:solidFill>
                  <a:srgbClr val="4D4D4D"/>
                </a:solidFill>
              </a:rPr>
              <a:t>) </a:t>
            </a:r>
            <a:r>
              <a:rPr lang="en-US" sz="2200" dirty="0" smtClean="0">
                <a:solidFill>
                  <a:srgbClr val="4D4D4D"/>
                </a:solidFill>
                <a:hlinkClick r:id="rId2"/>
              </a:rPr>
              <a:t>http</a:t>
            </a:r>
            <a:r>
              <a:rPr lang="en-US" sz="2200" dirty="0" smtClean="0">
                <a:solidFill>
                  <a:srgbClr val="4D4D4D"/>
                </a:solidFill>
                <a:hlinkClick r:id="rId2"/>
              </a:rPr>
              <a:t>://www.git-scm.com/book</a:t>
            </a:r>
            <a:r>
              <a:rPr lang="en-US" sz="2200" dirty="0" smtClean="0">
                <a:solidFill>
                  <a:srgbClr val="4D4D4D"/>
                </a:solidFill>
              </a:rPr>
              <a:t> </a:t>
            </a: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TortoiseGit (with </a:t>
            </a:r>
            <a:r>
              <a:rPr lang="en-US" dirty="0" err="1" smtClean="0">
                <a:solidFill>
                  <a:srgbClr val="4D4D4D"/>
                </a:solidFill>
              </a:rPr>
              <a:t>TortoiseMerge</a:t>
            </a:r>
            <a:r>
              <a:rPr lang="en-US" dirty="0" smtClean="0">
                <a:solidFill>
                  <a:srgbClr val="4D4D4D"/>
                </a:solidFill>
              </a:rPr>
              <a:t>) </a:t>
            </a:r>
            <a:r>
              <a:rPr lang="en-US" sz="2200" dirty="0" smtClean="0">
                <a:solidFill>
                  <a:srgbClr val="4D4D4D"/>
                </a:solidFill>
                <a:hlinkClick r:id="rId3"/>
              </a:rPr>
              <a:t>http</a:t>
            </a:r>
            <a:r>
              <a:rPr lang="en-US" sz="2200" dirty="0" smtClean="0">
                <a:solidFill>
                  <a:srgbClr val="4D4D4D"/>
                </a:solidFill>
                <a:hlinkClick r:id="rId3"/>
              </a:rPr>
              <a:t>://code.google.com/p/tortoisegit</a:t>
            </a:r>
            <a:endParaRPr lang="en-US" sz="19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Msysgit (includes </a:t>
            </a:r>
            <a:r>
              <a:rPr lang="en-US" dirty="0" err="1" smtClean="0">
                <a:solidFill>
                  <a:srgbClr val="4D4D4D"/>
                </a:solidFill>
              </a:rPr>
              <a:t>git</a:t>
            </a:r>
            <a:r>
              <a:rPr lang="en-US" dirty="0" smtClean="0">
                <a:solidFill>
                  <a:srgbClr val="4D4D4D"/>
                </a:solidFill>
              </a:rPr>
              <a:t>-bash</a:t>
            </a:r>
            <a:r>
              <a:rPr lang="en-US" dirty="0" smtClean="0">
                <a:solidFill>
                  <a:srgbClr val="4D4D4D"/>
                </a:solidFill>
              </a:rPr>
              <a:t>) </a:t>
            </a:r>
            <a:r>
              <a:rPr lang="en-US" sz="2200" dirty="0" smtClean="0">
                <a:solidFill>
                  <a:srgbClr val="4D4D4D"/>
                </a:solidFill>
                <a:hlinkClick r:id="rId4"/>
              </a:rPr>
              <a:t>http</a:t>
            </a:r>
            <a:r>
              <a:rPr lang="en-US" sz="2200" dirty="0">
                <a:solidFill>
                  <a:srgbClr val="4D4D4D"/>
                </a:solidFill>
                <a:hlinkClick r:id="rId4"/>
              </a:rPr>
              <a:t>://</a:t>
            </a:r>
            <a:r>
              <a:rPr lang="en-US" sz="2200" dirty="0" smtClean="0">
                <a:solidFill>
                  <a:srgbClr val="4D4D4D"/>
                </a:solidFill>
                <a:hlinkClick r:id="rId4"/>
              </a:rPr>
              <a:t>code.google.com/p/msysgit</a:t>
            </a: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Posh-Git (for PowerShell users</a:t>
            </a:r>
            <a:r>
              <a:rPr lang="en-US" dirty="0" smtClean="0">
                <a:solidFill>
                  <a:srgbClr val="4D4D4D"/>
                </a:solidFill>
              </a:rPr>
              <a:t>) </a:t>
            </a:r>
            <a:r>
              <a:rPr lang="en-US" sz="2200" dirty="0" smtClean="0">
                <a:solidFill>
                  <a:srgbClr val="4D4D4D"/>
                </a:solidFill>
                <a:hlinkClick r:id="rId5"/>
              </a:rPr>
              <a:t>http</a:t>
            </a:r>
            <a:r>
              <a:rPr lang="en-US" sz="2200" dirty="0" smtClean="0">
                <a:solidFill>
                  <a:srgbClr val="4D4D4D"/>
                </a:solidFill>
                <a:hlinkClick r:id="rId5"/>
              </a:rPr>
              <a:t>://</a:t>
            </a:r>
            <a:r>
              <a:rPr lang="en-US" sz="2200" dirty="0" smtClean="0">
                <a:solidFill>
                  <a:srgbClr val="4D4D4D"/>
                </a:solidFill>
                <a:hlinkClick r:id="rId5"/>
              </a:rPr>
              <a:t>github.com/dahlbyk/posh-git</a:t>
            </a: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GitScc (Visual Studio integration)	</a:t>
            </a:r>
            <a:r>
              <a:rPr lang="en-US" sz="2200" dirty="0" smtClean="0">
                <a:solidFill>
                  <a:srgbClr val="4D4D4D"/>
                </a:solidFill>
                <a:hlinkClick r:id="rId6"/>
              </a:rPr>
              <a:t>http://gitscc.codeplex.com</a:t>
            </a:r>
            <a:r>
              <a:rPr lang="en-US" sz="2200" dirty="0" smtClean="0">
                <a:solidFill>
                  <a:srgbClr val="4D4D4D"/>
                </a:solidFill>
                <a:hlinkClick r:id="rId6"/>
              </a:rPr>
              <a:t>/</a:t>
            </a:r>
            <a:endParaRPr lang="en-US" sz="22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4D4D4D"/>
                </a:solidFill>
              </a:rPr>
              <a:t>Windows Git Credential Store	</a:t>
            </a:r>
            <a:r>
              <a:rPr lang="en-US" sz="2200" dirty="0">
                <a:solidFill>
                  <a:srgbClr val="4D4D4D"/>
                </a:solidFill>
              </a:rPr>
              <a:t>	</a:t>
            </a:r>
            <a:r>
              <a:rPr lang="en-US" sz="1900" dirty="0">
                <a:solidFill>
                  <a:srgbClr val="4D4D4D"/>
                </a:solidFill>
                <a:hlinkClick r:id="rId7"/>
              </a:rPr>
              <a:t>http://gitcredentialstore.codeplex.com</a:t>
            </a:r>
            <a:r>
              <a:rPr lang="en-US" sz="1900" dirty="0" smtClean="0">
                <a:solidFill>
                  <a:srgbClr val="4D4D4D"/>
                </a:solidFill>
                <a:hlinkClick r:id="rId7"/>
              </a:rPr>
              <a:t>/</a:t>
            </a:r>
            <a:endParaRPr lang="en-US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D4D4D"/>
                </a:solidFill>
              </a:rPr>
              <a:t>GitHub for Windows 			</a:t>
            </a:r>
            <a:r>
              <a:rPr lang="en-US" sz="2000" dirty="0" smtClean="0">
                <a:solidFill>
                  <a:srgbClr val="4D4D4D"/>
                </a:solidFill>
                <a:hlinkClick r:id="rId8"/>
              </a:rPr>
              <a:t>http://windows.github.com/</a:t>
            </a:r>
            <a:endParaRPr lang="en-US" sz="2000" dirty="0" smtClean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41512" y="1399762"/>
            <a:ext cx="7202487" cy="787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Thanks!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941512" y="2187162"/>
            <a:ext cx="3531635" cy="123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www.lab-sse.cn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2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ever you think about it…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482436" y="2307093"/>
            <a:ext cx="6120246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6000" b="1" kern="0" spc="50" dirty="0" smtClean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Git is </a:t>
            </a:r>
            <a:r>
              <a:rPr lang="en-US" sz="6000" b="1" u="sng" kern="0" spc="50" dirty="0" smtClean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SUPER</a:t>
            </a:r>
            <a:r>
              <a:rPr lang="en-US" sz="6000" b="1" kern="0" spc="50" dirty="0" smtClean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cool</a:t>
            </a:r>
            <a:endParaRPr lang="en-US" sz="6000" b="1" kern="0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90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692699"/>
            <a:ext cx="707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Everyone has the complete history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89648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Everything is done offline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442" y="462028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…except push/pull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3317"/>
            <a:ext cx="91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Everyone has the complete history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87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5" y="575963"/>
            <a:ext cx="7202456" cy="786926"/>
          </a:xfrm>
        </p:spPr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5965" y="2250189"/>
            <a:ext cx="653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Everything is done offline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110" y="1470663"/>
            <a:ext cx="783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Everyone has the complete history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8892" y="3112068"/>
            <a:ext cx="687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No central authority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4820" y="4620280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…except by convention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7524" y="2089648"/>
            <a:ext cx="713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Everything is done offline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524" y="1443317"/>
            <a:ext cx="783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Everyone has the complete history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524" y="2735979"/>
            <a:ext cx="713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No central authority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524" y="3354963"/>
            <a:ext cx="770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Changes can be shared without a server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2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 vs. Distributed 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466167" y="1716068"/>
            <a:ext cx="1976773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Central Server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042890" y="2306618"/>
            <a:ext cx="666750" cy="7429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71340" y="3689529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23865" y="3689529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8815" y="3689529"/>
            <a:ext cx="97155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1" name="Straight Connector 10"/>
          <p:cNvCxnSpPr>
            <a:stCxn id="3" idx="2"/>
            <a:endCxn id="8" idx="0"/>
          </p:cNvCxnSpPr>
          <p:nvPr/>
        </p:nvCxnSpPr>
        <p:spPr bwMode="auto">
          <a:xfrm flipH="1">
            <a:off x="1404590" y="2630468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0"/>
            <a:endCxn id="3" idx="2"/>
          </p:cNvCxnSpPr>
          <p:nvPr/>
        </p:nvCxnSpPr>
        <p:spPr bwMode="auto">
          <a:xfrm flipV="1">
            <a:off x="1404590" y="2630468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6" idx="0"/>
            <a:endCxn id="3" idx="2"/>
          </p:cNvCxnSpPr>
          <p:nvPr/>
        </p:nvCxnSpPr>
        <p:spPr bwMode="auto">
          <a:xfrm flipH="1" flipV="1">
            <a:off x="2454554" y="2630468"/>
            <a:ext cx="102561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7" idx="0"/>
            <a:endCxn id="3" idx="2"/>
          </p:cNvCxnSpPr>
          <p:nvPr/>
        </p:nvCxnSpPr>
        <p:spPr bwMode="auto">
          <a:xfrm flipH="1" flipV="1">
            <a:off x="2454554" y="2630468"/>
            <a:ext cx="1255086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ounded Rectangle 19"/>
          <p:cNvSpPr/>
          <p:nvPr/>
        </p:nvSpPr>
        <p:spPr bwMode="auto">
          <a:xfrm>
            <a:off x="5019663" y="3689529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181564" y="3689529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343466" y="3702408"/>
            <a:ext cx="954512" cy="6096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Flowchart: Magnetic Disk 24"/>
          <p:cNvSpPr/>
          <p:nvPr/>
        </p:nvSpPr>
        <p:spPr bwMode="auto">
          <a:xfrm>
            <a:off x="5659200" y="4084615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6" name="Flowchart: Magnetic Disk 25"/>
          <p:cNvSpPr/>
          <p:nvPr/>
        </p:nvSpPr>
        <p:spPr bwMode="auto">
          <a:xfrm>
            <a:off x="6811725" y="4071736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7" name="Flowchart: Magnetic Disk 26"/>
          <p:cNvSpPr/>
          <p:nvPr/>
        </p:nvSpPr>
        <p:spPr bwMode="auto">
          <a:xfrm>
            <a:off x="8079062" y="4103530"/>
            <a:ext cx="418669" cy="45478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974175" y="1841839"/>
            <a:ext cx="1582046" cy="78862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Remote Server</a:t>
            </a: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6965996" y="2282392"/>
            <a:ext cx="693919" cy="58834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5548588" y="2630467"/>
            <a:ext cx="1049964" cy="1059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23" idx="0"/>
          </p:cNvCxnSpPr>
          <p:nvPr/>
        </p:nvCxnSpPr>
        <p:spPr bwMode="auto">
          <a:xfrm flipH="1" flipV="1">
            <a:off x="6658253" y="2678093"/>
            <a:ext cx="567" cy="1011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24" idx="0"/>
            <a:endCxn id="28" idx="2"/>
          </p:cNvCxnSpPr>
          <p:nvPr/>
        </p:nvCxnSpPr>
        <p:spPr bwMode="auto">
          <a:xfrm flipH="1" flipV="1">
            <a:off x="6765198" y="2630468"/>
            <a:ext cx="1055524" cy="107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5365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04058" y="1586922"/>
            <a:ext cx="2381105" cy="78740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63126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Forget what you know from Central VC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(…TFS, SVN, Perforce...)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28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Git?</a:t>
            </a:r>
          </a:p>
          <a:p>
            <a:r>
              <a:rPr lang="en-US" dirty="0" smtClean="0"/>
              <a:t>Git 101</a:t>
            </a:r>
          </a:p>
          <a:p>
            <a:r>
              <a:rPr lang="en-US" dirty="0" smtClean="0"/>
              <a:t>Enabling Team Development</a:t>
            </a:r>
          </a:p>
          <a:p>
            <a:r>
              <a:rPr lang="en-US" dirty="0" smtClean="0"/>
              <a:t>Short vs. Long Lived Branches</a:t>
            </a:r>
          </a:p>
          <a:p>
            <a:r>
              <a:rPr lang="en-US" dirty="0" smtClean="0"/>
              <a:t>Deploying with Git</a:t>
            </a:r>
          </a:p>
          <a:p>
            <a:r>
              <a:rPr lang="en-US" dirty="0" smtClean="0"/>
              <a:t>Your Org uses TFS?</a:t>
            </a:r>
            <a:endParaRPr lang="en-US" dirty="0"/>
          </a:p>
          <a:p>
            <a:r>
              <a:rPr lang="en-US" dirty="0" smtClean="0"/>
              <a:t>Tools/Resources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523068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685" y="2310241"/>
            <a:ext cx="772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Git branch is “Sticky Note” on a graph node</a:t>
            </a:r>
            <a:endParaRPr lang="en-US" sz="32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2760"/>
            <a:ext cx="7202456" cy="786926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5965" y="1468843"/>
            <a:ext cx="8188035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965" y="2064524"/>
            <a:ext cx="8188035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Git branch is “Sticky Note” on a graph node</a:t>
            </a:r>
            <a:endParaRPr lang="en-US" sz="28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965" y="2710856"/>
            <a:ext cx="8188035" cy="97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D4D4D"/>
                </a:solidFill>
                <a:latin typeface="+mj-lt"/>
              </a:rPr>
              <a:t>All branch work takes place within the same folder within your file system. </a:t>
            </a:r>
          </a:p>
        </p:txBody>
      </p:sp>
    </p:spTree>
    <p:extLst>
      <p:ext uri="{BB962C8B-B14F-4D97-AF65-F5344CB8AC3E}">
        <p14:creationId xmlns:p14="http://schemas.microsoft.com/office/powerpoint/2010/main" val="2211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5964" y="1520429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964" y="216676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+mj-lt"/>
              </a:rPr>
              <a:t>Git branch is “Sticky Note” on the graph</a:t>
            </a:r>
            <a:endParaRPr lang="en-US" sz="20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964" y="281309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+mj-lt"/>
              </a:rPr>
              <a:t>All branch work takes place within the same folder within your file 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5964" y="3459422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+mj-lt"/>
              </a:rPr>
              <a:t>When you switch branches you are moving the </a:t>
            </a:r>
            <a:r>
              <a:rPr lang="en-US" sz="2000" dirty="0" smtClean="0">
                <a:solidFill>
                  <a:srgbClr val="4D4D4D"/>
                </a:solidFill>
                <a:latin typeface="+mj-lt"/>
              </a:rPr>
              <a:t>“Sticky Note”</a:t>
            </a:r>
            <a:endParaRPr lang="en-US" sz="20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6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108364" y="1389504"/>
            <a:ext cx="6210886" cy="361539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5450" y="1564904"/>
            <a:ext cx="612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C:\&gt; mkdir CoolProject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C:\&gt; cd CoolProject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init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Initialized empty Git repository in C:/CoolProject/.git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notepad README.txt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add .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commit -m 'my first commit'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[master (root-commit) 7106a52] my first commit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1 file changed, 1 insertion(+)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create mode 100644 README.txt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14478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348" y="3578839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–m ‘my first commit’</a:t>
            </a:r>
          </a:p>
        </p:txBody>
      </p:sp>
      <p:sp>
        <p:nvSpPr>
          <p:cNvPr id="22" name="5-Point Star 21"/>
          <p:cNvSpPr/>
          <p:nvPr/>
        </p:nvSpPr>
        <p:spPr>
          <a:xfrm>
            <a:off x="2552044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82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958" y="4515793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0" name="Straight Arrow Connector 19"/>
          <p:cNvCxnSpPr>
            <a:stCxn id="21" idx="1"/>
            <a:endCxn id="19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4228444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9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3137095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852" y="4524376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–b bug123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2" name="Straight Arrow Connector 21"/>
          <p:cNvCxnSpPr>
            <a:stCxn id="23" idx="1"/>
            <a:endCxn id="21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4241338" y="2969612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62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8" name="Straight Arrow Connector 27"/>
          <p:cNvCxnSpPr>
            <a:stCxn id="29" idx="1"/>
            <a:endCxn id="2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915395" y="3603955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31242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36" name="Straight Arrow Connector 35"/>
          <p:cNvCxnSpPr>
            <a:stCxn id="37" idx="1"/>
            <a:endCxn id="35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4228444" y="193740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87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4724401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828644" y="194375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34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WHO </a:t>
            </a:r>
            <a:r>
              <a:rPr lang="en-US" sz="5400" dirty="0" smtClean="0"/>
              <a:t>WE ARE?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76197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4D4D4D"/>
                </a:solidFill>
                <a:latin typeface="+mj-lt"/>
              </a:rPr>
              <a:t>www.lab-sse.cn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5828644" y="194375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25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915395" y="3611892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5828644" y="1949013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576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562601" y="213452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2000" y="280083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8452" y="257858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4564382" y="2800839"/>
            <a:ext cx="344070" cy="636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Line Callout 1 32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9" name="5-Point Star 28"/>
          <p:cNvSpPr/>
          <p:nvPr/>
        </p:nvSpPr>
        <p:spPr>
          <a:xfrm>
            <a:off x="6666844" y="194468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562601" y="213452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72000" y="280083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8452" y="257858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4564382" y="2800839"/>
            <a:ext cx="344070" cy="636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5-Point Star 28"/>
          <p:cNvSpPr/>
          <p:nvPr/>
        </p:nvSpPr>
        <p:spPr>
          <a:xfrm>
            <a:off x="6666844" y="194468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48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2657622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16814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7318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3770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4811152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5915395" y="3596346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11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724401" y="213360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rebase master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311160" y="3016250"/>
            <a:ext cx="559192" cy="42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70352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F’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390856" y="344487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27308" y="322262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G’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6464690" y="378618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7568933" y="3596346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723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366218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2320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85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70296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67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76844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1329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02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218752"/>
            <a:ext cx="82296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bug456                    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72000" y="2794000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0845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10200" y="278081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46652" y="255856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/>
              <a:t>G’</a:t>
            </a:r>
            <a:endParaRPr lang="en-US" sz="2700" dirty="0"/>
          </a:p>
        </p:txBody>
      </p:sp>
      <p:sp>
        <p:nvSpPr>
          <p:cNvPr id="24" name="Line Callout 1 23"/>
          <p:cNvSpPr/>
          <p:nvPr/>
        </p:nvSpPr>
        <p:spPr>
          <a:xfrm>
            <a:off x="6400800" y="3143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bug456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7470461" y="193740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85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5964" y="1700538"/>
            <a:ext cx="80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Quick and Easy to create ‘Feature’ Branches</a:t>
            </a:r>
            <a:endParaRPr lang="en-US" sz="32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2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3317"/>
            <a:ext cx="911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D4D4D"/>
                </a:solidFill>
                <a:latin typeface="+mj-lt"/>
              </a:rPr>
              <a:t>Created by Linus </a:t>
            </a:r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Torvalds for work on the Linux kernel  ~2005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77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231916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Local branches are very powerful</a:t>
            </a:r>
            <a:endParaRPr lang="en-US" sz="28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9818" y="1672829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Quick and Easy to create ‘Feature’ Branches</a:t>
            </a:r>
            <a:endParaRPr lang="en-US" sz="28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2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2249887"/>
            <a:ext cx="791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Local branches are very powerful</a:t>
            </a:r>
            <a:endParaRPr lang="en-US" sz="32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685" y="1603556"/>
            <a:ext cx="791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Quick and Easy to create ‘Feature’ Branches</a:t>
            </a:r>
            <a:endParaRPr lang="en-US" sz="32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8685" y="2896218"/>
            <a:ext cx="791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+mj-lt"/>
              </a:rPr>
              <a:t>Rebase is not scary</a:t>
            </a:r>
            <a:endParaRPr lang="en-US" sz="32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4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a Team 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commits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789037" y="3930444"/>
            <a:ext cx="1364226" cy="70054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My Local 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153263" y="1532047"/>
            <a:ext cx="1364226" cy="70054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+mn-lt"/>
              </a:rPr>
              <a:t>Zhangshan’s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336456" y="3930443"/>
            <a:ext cx="1577775" cy="70054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WangErMazi</a:t>
            </a:r>
            <a:r>
              <a:rPr lang="en-US" smtClean="0">
                <a:latin typeface="+mn-lt"/>
              </a:rPr>
              <a:t>’s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700683" y="1518192"/>
            <a:ext cx="1364226" cy="70054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LiSi</a:t>
            </a:r>
            <a:r>
              <a:rPr lang="en-US" dirty="0" err="1" smtClean="0">
                <a:latin typeface="+mn-lt"/>
              </a:rPr>
              <a:t>’s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1956" y="4702893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27092" y="4702893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012228" y="4702892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588651" y="2265637"/>
            <a:ext cx="213549" cy="178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73787" y="2269847"/>
            <a:ext cx="213549" cy="178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158922" y="2270448"/>
            <a:ext cx="213549" cy="178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231096" y="2250427"/>
            <a:ext cx="213549" cy="1788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27235" y="2255992"/>
            <a:ext cx="174539" cy="178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760109" y="2255991"/>
            <a:ext cx="213549" cy="1788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130411" y="4710265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15547" y="4710265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700683" y="4710264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1518306" y="2234381"/>
            <a:ext cx="1026630" cy="169606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3414129" y="2234381"/>
            <a:ext cx="2604405" cy="169606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2224850" y="4280717"/>
            <a:ext cx="3040020" cy="1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V="1">
            <a:off x="6168209" y="2234381"/>
            <a:ext cx="966882" cy="1671384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V="1">
            <a:off x="3589076" y="1765829"/>
            <a:ext cx="3071671" cy="3537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flipV="1">
            <a:off x="2224850" y="2014330"/>
            <a:ext cx="4435897" cy="1836841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7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37" y="603390"/>
            <a:ext cx="7202456" cy="786926"/>
          </a:xfrm>
        </p:spPr>
        <p:txBody>
          <a:bodyPr/>
          <a:lstStyle/>
          <a:p>
            <a:r>
              <a:rPr lang="en-US" dirty="0" smtClean="0"/>
              <a:t>Sharing commits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802289" y="3930444"/>
            <a:ext cx="1364226" cy="70054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My Local 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166515" y="1438072"/>
            <a:ext cx="1364226" cy="70054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+mn-lt"/>
              </a:rPr>
              <a:t>ZhangShan’s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349709" y="3930443"/>
            <a:ext cx="1649362" cy="70054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WangErMazi</a:t>
            </a:r>
            <a:r>
              <a:rPr lang="en-US" smtClean="0">
                <a:latin typeface="+mn-lt"/>
              </a:rPr>
              <a:t>’s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713935" y="1424821"/>
            <a:ext cx="1364226" cy="70054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LiSi</a:t>
            </a:r>
            <a:r>
              <a:rPr lang="en-US" dirty="0" err="1" smtClean="0">
                <a:latin typeface="+mn-lt"/>
              </a:rPr>
              <a:t>’s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208" y="4702893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0344" y="4702893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025480" y="4702892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853694" y="2185513"/>
            <a:ext cx="213549" cy="178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8830" y="2185513"/>
            <a:ext cx="213549" cy="178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423966" y="2185512"/>
            <a:ext cx="213549" cy="178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507889" y="2172261"/>
            <a:ext cx="213549" cy="1788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93025" y="2172261"/>
            <a:ext cx="213549" cy="1788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8078161" y="2172260"/>
            <a:ext cx="213549" cy="1788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143663" y="4710265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28799" y="4710265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713935" y="4710264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1953893" y="3265537"/>
            <a:ext cx="0" cy="664906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1510213" y="2564987"/>
            <a:ext cx="5997676" cy="700549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Remote 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28799" y="3215761"/>
            <a:ext cx="213549" cy="1788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13935" y="3215761"/>
            <a:ext cx="213549" cy="1788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999071" y="3215760"/>
            <a:ext cx="213549" cy="1788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715893" y="2125794"/>
            <a:ext cx="802" cy="43919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flipV="1">
            <a:off x="5582918" y="3265536"/>
            <a:ext cx="0" cy="664906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999071" y="2125794"/>
            <a:ext cx="0" cy="43919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10616" y="4702892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709408" y="2185511"/>
            <a:ext cx="213549" cy="178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999071" y="4702891"/>
            <a:ext cx="213549" cy="1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8363297" y="2172259"/>
            <a:ext cx="213549" cy="1788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284207" y="3215760"/>
            <a:ext cx="213549" cy="1788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329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759" y="543114"/>
            <a:ext cx="7202456" cy="786926"/>
          </a:xfrm>
        </p:spPr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9759" y="1472189"/>
            <a:ext cx="665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+mj-lt"/>
              </a:rPr>
              <a:t>Adding a remote to an existing local repo</a:t>
            </a:r>
            <a:endParaRPr lang="en-US" sz="20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19759" y="2014299"/>
            <a:ext cx="6949344" cy="191495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116" y="2156448"/>
            <a:ext cx="685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remote add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 https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://git01.codeplex.com/coolproject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remote -v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(fetch)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(push)</a:t>
            </a:r>
          </a:p>
        </p:txBody>
      </p:sp>
    </p:spTree>
    <p:extLst>
      <p:ext uri="{BB962C8B-B14F-4D97-AF65-F5344CB8AC3E}">
        <p14:creationId xmlns:p14="http://schemas.microsoft.com/office/powerpoint/2010/main" val="41694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759" y="614188"/>
            <a:ext cx="7202456" cy="786926"/>
          </a:xfrm>
        </p:spPr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9759" y="1437254"/>
            <a:ext cx="65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Clone will auto setup the remote</a:t>
            </a:r>
            <a:endParaRPr lang="en-US" sz="24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19759" y="2054055"/>
            <a:ext cx="6260231" cy="21137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117" y="2196202"/>
            <a:ext cx="6056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C:\&gt; git clone https://git01.codeplex.com/coolproject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Cloning into 'coolproject'...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remote: Counting objects: 3, done.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remote: Total 3 (delta 0), reused 0 (delta 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Unpacking objects: 100% (3/3), done.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C:\&gt; cd .\coolproject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CoolProject&gt;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git remote -v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(fetch)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(push)</a:t>
            </a:r>
          </a:p>
        </p:txBody>
      </p:sp>
    </p:spTree>
    <p:extLst>
      <p:ext uri="{BB962C8B-B14F-4D97-AF65-F5344CB8AC3E}">
        <p14:creationId xmlns:p14="http://schemas.microsoft.com/office/powerpoint/2010/main" val="41450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287" y="1390316"/>
            <a:ext cx="6592957" cy="652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Name remotes what you want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2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0656" y="1416816"/>
            <a:ext cx="7536873" cy="1189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Created by Linus Torvalds for work on the Linux kernel  ~2005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0656" y="2586843"/>
            <a:ext cx="688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+mj-lt"/>
              </a:rPr>
              <a:t>Some of the companies that use git:</a:t>
            </a:r>
            <a:endParaRPr lang="en-US" sz="2800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51" y="4401388"/>
            <a:ext cx="2476940" cy="478173"/>
          </a:xfrm>
          <a:prstGeom prst="rect">
            <a:avLst/>
          </a:prstGeom>
        </p:spPr>
      </p:pic>
      <p:pic>
        <p:nvPicPr>
          <p:cNvPr id="1040" name="Picture 16" descr="http://1.bp.blogspot.com/-Ry9jTsckN4U/TitcTRBj-UI/AAAAAAAACXk/bhO7Mop5Lw0/s1600/facebook_logo_hd_wallpap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02" y="3242146"/>
            <a:ext cx="2407914" cy="9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ts3.mm.bing.net/th?id=H.4907177096580342&amp;pid=1.7&amp;w=241&amp;h=109&amp;c=7&amp;rs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64" y="4189662"/>
            <a:ext cx="1862165" cy="84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oog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02" y="4249065"/>
            <a:ext cx="2266057" cy="78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inked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51" y="3520052"/>
            <a:ext cx="2296706" cy="5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4035" y="1401114"/>
            <a:ext cx="657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Name remotes what you want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4035" y="2064853"/>
            <a:ext cx="657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Origin is only a convention</a:t>
            </a:r>
            <a:endParaRPr lang="en-US" sz="3600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7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67674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885127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1418549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31078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32826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69278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39374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75826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196330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32782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38" name="Line Callout 1 37"/>
          <p:cNvSpPr/>
          <p:nvPr/>
        </p:nvSpPr>
        <p:spPr>
          <a:xfrm>
            <a:off x="5186931" y="370813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6291174" y="3518293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98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0925" y="258500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898378" y="214050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899550" y="169600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1431800" y="3029502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44329" y="314988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46077" y="337213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82529" y="314988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52625" y="337213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9077" y="314988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209581" y="337213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46033" y="314988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36" name="Line Callout 1 35"/>
          <p:cNvSpPr/>
          <p:nvPr/>
        </p:nvSpPr>
        <p:spPr>
          <a:xfrm>
            <a:off x="5200182" y="3721387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6304425" y="3531545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58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20679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471554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84083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585831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22283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392379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8831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249335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85787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938132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5239936" y="370813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1939304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6" name="5-Point Star 15"/>
          <p:cNvSpPr/>
          <p:nvPr/>
        </p:nvSpPr>
        <p:spPr>
          <a:xfrm>
            <a:off x="6344179" y="3518293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97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8685" y="1493405"/>
            <a:ext cx="7202456" cy="2587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80917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431792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44321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546069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82521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352617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89069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209573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46025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898370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5200174" y="370813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44321" y="2565136"/>
            <a:ext cx="501748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546069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82521" y="2565136"/>
            <a:ext cx="501748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82665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Line Callout 1 21"/>
          <p:cNvSpPr/>
          <p:nvPr/>
        </p:nvSpPr>
        <p:spPr>
          <a:xfrm>
            <a:off x="1899542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3" name="Line Callout 1 22"/>
          <p:cNvSpPr/>
          <p:nvPr/>
        </p:nvSpPr>
        <p:spPr>
          <a:xfrm>
            <a:off x="3561873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526"/>
              <a:gd name="adj4" fmla="val -3048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origin/master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6304417" y="3518293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58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8441" y="1511799"/>
            <a:ext cx="7202456" cy="2587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94175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445050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57579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559327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95779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365875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02327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222831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59283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911628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5213432" y="370813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3092727" y="2063750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1912800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0" name="5-Point Star 19"/>
          <p:cNvSpPr/>
          <p:nvPr/>
        </p:nvSpPr>
        <p:spPr>
          <a:xfrm>
            <a:off x="3015871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975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80923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431798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44327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546075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82527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352623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89075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209579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46031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3541950" y="211748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5200180" y="370813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44327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546075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82527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82671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pull origin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3536675" y="165994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3" name="5-Point Star 22"/>
          <p:cNvSpPr/>
          <p:nvPr/>
        </p:nvSpPr>
        <p:spPr>
          <a:xfrm>
            <a:off x="4640261" y="1943185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663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934278" y="285887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Pull = Fetch + Merge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934278" y="1626400"/>
            <a:ext cx="710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Fetch - updates your local copy of the remote </a:t>
            </a:r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branch</a:t>
            </a:r>
            <a:endParaRPr lang="en-US" sz="2400" dirty="0">
              <a:solidFill>
                <a:srgbClr val="4D4D4D"/>
              </a:solidFill>
              <a:latin typeface="+mj-lt"/>
            </a:endParaRPr>
          </a:p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Pull essentially does a fetch and then runs the merge in one step. </a:t>
            </a:r>
          </a:p>
        </p:txBody>
      </p:sp>
    </p:spTree>
    <p:extLst>
      <p:ext uri="{BB962C8B-B14F-4D97-AF65-F5344CB8AC3E}">
        <p14:creationId xmlns:p14="http://schemas.microsoft.com/office/powerpoint/2010/main" val="322660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27914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378789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91318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493066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29518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299614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36066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156570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93022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3488941" y="211748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5147171" y="370813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91318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93066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29518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29662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Line Callout 1 21"/>
          <p:cNvSpPr/>
          <p:nvPr/>
        </p:nvSpPr>
        <p:spPr>
          <a:xfrm>
            <a:off x="3483666" y="165994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3" name="5-Point Star 22"/>
          <p:cNvSpPr/>
          <p:nvPr/>
        </p:nvSpPr>
        <p:spPr>
          <a:xfrm>
            <a:off x="4587252" y="1943185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75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7490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325781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38310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440058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76510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246606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83058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103562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40014" y="31366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3435933" y="211748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5094163" y="370813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38310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40058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76510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576654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bug123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3455862" y="165563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3" name="5-Point Star 22"/>
          <p:cNvSpPr/>
          <p:nvPr/>
        </p:nvSpPr>
        <p:spPr>
          <a:xfrm>
            <a:off x="6198406" y="3511176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567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7078" y="1905577"/>
            <a:ext cx="2311832" cy="671368"/>
          </a:xfrm>
        </p:spPr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8685" y="258500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</p:cNvCxnSpPr>
          <p:nvPr/>
        </p:nvCxnSpPr>
        <p:spPr>
          <a:xfrm flipH="1" flipV="1">
            <a:off x="2983134" y="3006189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95664" y="3126574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B’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97412" y="334882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33863" y="3126574"/>
            <a:ext cx="554501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C’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903960" y="334882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40412" y="3126574"/>
            <a:ext cx="520504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/>
              <a:t>D’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760916" y="334882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97368" y="3126574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E’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3449712" y="21307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751516" y="369807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52089" y="257838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53837" y="280063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90289" y="257838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590433" y="2800637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rebase master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3449712" y="166384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3" name="5-Point Star 22"/>
          <p:cNvSpPr/>
          <p:nvPr/>
        </p:nvSpPr>
        <p:spPr>
          <a:xfrm>
            <a:off x="7855759" y="350277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6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8685" y="2547654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</p:cNvCxnSpPr>
          <p:nvPr/>
        </p:nvCxnSpPr>
        <p:spPr>
          <a:xfrm flipH="1" flipV="1">
            <a:off x="2983134" y="296884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95664" y="3089225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B’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97412" y="331147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33863" y="3089225"/>
            <a:ext cx="554501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C’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903960" y="331147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40412" y="3089225"/>
            <a:ext cx="60490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/>
              <a:t>D’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760916" y="331147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97368" y="3089225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E’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3449712" y="2093384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751516" y="3660724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52089" y="254103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53837" y="276328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90289" y="254103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590433" y="276328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3449712" y="163484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3" name="5-Point Star 22"/>
          <p:cNvSpPr/>
          <p:nvPr/>
        </p:nvSpPr>
        <p:spPr>
          <a:xfrm>
            <a:off x="4553955" y="1920667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3393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926658" y="215154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926658" y="3101157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97336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599084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35536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735680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bug123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37284" y="280279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73736" y="2580544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B’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75484" y="279422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11936" y="2571974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C’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113684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50136" y="25651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/>
              <a:t>D’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951884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88336" y="2565136"/>
            <a:ext cx="501748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E’</a:t>
            </a:r>
          </a:p>
        </p:txBody>
      </p:sp>
      <p:sp>
        <p:nvSpPr>
          <p:cNvPr id="27" name="Line Callout 1 26"/>
          <p:cNvSpPr/>
          <p:nvPr/>
        </p:nvSpPr>
        <p:spPr>
          <a:xfrm>
            <a:off x="3627784" y="1662478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8" name="5-Point Star 27"/>
          <p:cNvSpPr/>
          <p:nvPr/>
        </p:nvSpPr>
        <p:spPr>
          <a:xfrm>
            <a:off x="8030901" y="1953362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23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0140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794134" y="215154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64812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66560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03012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03156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push origin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304760" y="280279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41212" y="2580544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B’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142960" y="279422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79412" y="2571974"/>
            <a:ext cx="59617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C’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981160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17612" y="2565136"/>
            <a:ext cx="59617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D’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819360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155812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E’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6794134" y="3140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6794134" y="165563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7" name="5-Point Star 26"/>
          <p:cNvSpPr/>
          <p:nvPr/>
        </p:nvSpPr>
        <p:spPr>
          <a:xfrm>
            <a:off x="7898377" y="1973130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25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020418" y="488522"/>
            <a:ext cx="7527234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Push	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1020418" y="1626401"/>
            <a:ext cx="726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Pushes your changes </a:t>
            </a:r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upstream</a:t>
            </a:r>
            <a:endParaRPr lang="en-US" sz="2400" dirty="0">
              <a:solidFill>
                <a:srgbClr val="4D4D4D"/>
              </a:solidFill>
              <a:latin typeface="+mj-lt"/>
            </a:endParaRPr>
          </a:p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Git will reject pushes if newer changes exist on remote.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Good </a:t>
            </a:r>
            <a:r>
              <a:rPr lang="en-US" sz="2400" dirty="0">
                <a:solidFill>
                  <a:srgbClr val="4D4D4D"/>
                </a:solidFill>
                <a:latin typeface="+mj-lt"/>
              </a:rPr>
              <a:t>practice: Pull then Push </a:t>
            </a:r>
          </a:p>
        </p:txBody>
      </p:sp>
    </p:spTree>
    <p:extLst>
      <p:ext uri="{BB962C8B-B14F-4D97-AF65-F5344CB8AC3E}">
        <p14:creationId xmlns:p14="http://schemas.microsoft.com/office/powerpoint/2010/main" val="27693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9747" y="1511799"/>
            <a:ext cx="7202456" cy="258796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01410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794136" y="215154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64814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66562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03014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03158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04762" y="280279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41214" y="2580544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B’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142962" y="279422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83158" y="2571974"/>
            <a:ext cx="598004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C’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981162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21358" y="2565136"/>
            <a:ext cx="598004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D’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819362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155814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E’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6794136" y="3140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bug123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6794136" y="165563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7" name="5-Point Star 26"/>
          <p:cNvSpPr/>
          <p:nvPr/>
        </p:nvSpPr>
        <p:spPr>
          <a:xfrm>
            <a:off x="7898379" y="1973130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14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424" y="1511799"/>
            <a:ext cx="7708045" cy="2587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20676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913402" y="215154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84080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585828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22280" y="25651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722424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-d bug123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24028" y="280279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60480" y="2580544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B’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62228" y="2794223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98680" y="2571974"/>
            <a:ext cx="674204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C’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100428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36880" y="2565136"/>
            <a:ext cx="674204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D’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938628" y="27873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75080" y="2565136"/>
            <a:ext cx="638322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E’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6913402" y="1663334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0" name="5-Point Star 19"/>
          <p:cNvSpPr/>
          <p:nvPr/>
        </p:nvSpPr>
        <p:spPr>
          <a:xfrm>
            <a:off x="8017645" y="1961245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1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8685" y="1639654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Adding a remote makes it easy to share</a:t>
            </a:r>
          </a:p>
          <a:p>
            <a:endParaRPr lang="en-US" sz="2400" dirty="0">
              <a:solidFill>
                <a:srgbClr val="4D4D4D"/>
              </a:solidFill>
              <a:latin typeface="+mj-lt"/>
            </a:endParaRPr>
          </a:p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Pulling from the remote often helps keep you up to 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http://www.lab-sse.cn:8000/</a:t>
            </a:r>
          </a:p>
        </p:txBody>
      </p:sp>
    </p:spTree>
    <p:extLst>
      <p:ext uri="{BB962C8B-B14F-4D97-AF65-F5344CB8AC3E}">
        <p14:creationId xmlns:p14="http://schemas.microsoft.com/office/powerpoint/2010/main" val="22847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</a:t>
            </a:r>
            <a:r>
              <a:rPr lang="en-US" dirty="0" smtClean="0"/>
              <a:t>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719166"/>
            <a:ext cx="683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Local branches are short lived</a:t>
            </a:r>
          </a:p>
        </p:txBody>
      </p:sp>
    </p:spTree>
    <p:extLst>
      <p:ext uri="{BB962C8B-B14F-4D97-AF65-F5344CB8AC3E}">
        <p14:creationId xmlns:p14="http://schemas.microsoft.com/office/powerpoint/2010/main" val="844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</a:t>
            </a:r>
            <a:r>
              <a:rPr lang="en-US" dirty="0" smtClean="0"/>
              <a:t>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626401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Local branches are short lived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Staying off master keeps merges simple</a:t>
            </a:r>
          </a:p>
          <a:p>
            <a:endParaRPr lang="en-US" sz="36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33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16" y="537673"/>
            <a:ext cx="1909483" cy="857250"/>
          </a:xfrm>
        </p:spPr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5216" y="1279223"/>
            <a:ext cx="8007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Magneto" panose="04030805050802020D02" pitchFamily="82" charset="0"/>
              </a:rPr>
              <a:t>Distributed</a:t>
            </a:r>
            <a:endParaRPr lang="en-US" sz="9600" dirty="0">
              <a:solidFill>
                <a:srgbClr val="FF0000"/>
              </a:solidFill>
              <a:latin typeface="Magneto" panose="04030805050802020D02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017494" y="2733183"/>
            <a:ext cx="768275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 Control System</a:t>
            </a:r>
            <a:endParaRPr lang="en-US" kern="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</a:t>
            </a:r>
            <a:r>
              <a:rPr lang="en-US" dirty="0" smtClean="0"/>
              <a:t>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4938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Local branches are short lived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Staying off master keeps merges simple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Enables working on several changes at once</a:t>
            </a:r>
          </a:p>
          <a:p>
            <a:endParaRPr lang="en-US" sz="24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9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</a:t>
            </a:r>
            <a:r>
              <a:rPr lang="en-US" dirty="0" smtClean="0"/>
              <a:t>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7531" y="1458616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Local branches are short lived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Staying off master keeps merges simple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Enables working on several changes at once</a:t>
            </a:r>
          </a:p>
          <a:p>
            <a:endParaRPr lang="en-US" sz="2400" dirty="0" smtClean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431" y="3766940"/>
            <a:ext cx="156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Create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0688" y="3766940"/>
            <a:ext cx="191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Commit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544" y="3766939"/>
            <a:ext cx="156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Merge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0571" y="3766940"/>
            <a:ext cx="156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28600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67941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</p:txBody>
      </p:sp>
    </p:spTree>
    <p:extLst>
      <p:ext uri="{BB962C8B-B14F-4D97-AF65-F5344CB8AC3E}">
        <p14:creationId xmlns:p14="http://schemas.microsoft.com/office/powerpoint/2010/main" val="9814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390316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+mj-lt"/>
              </a:rPr>
              <a:t>Follow same rules as Master</a:t>
            </a:r>
          </a:p>
          <a:p>
            <a:endParaRPr lang="en-US" sz="36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8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390316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2000" dirty="0" smtClean="0">
                <a:solidFill>
                  <a:srgbClr val="4D4D4D"/>
                </a:solidFill>
                <a:latin typeface="+mj-lt"/>
              </a:rPr>
              <a:t>Follow same rules as Master…Story branches</a:t>
            </a:r>
          </a:p>
          <a:p>
            <a:endParaRPr lang="en-US" sz="20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65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390316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Follow same rules as Master…Story branches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Integrate frequently </a:t>
            </a:r>
          </a:p>
          <a:p>
            <a:endParaRPr lang="en-US" sz="24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10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685" y="1402406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Follow same rules as Master…Story branches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Integrate frequently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Pushed to Remotes </a:t>
            </a:r>
          </a:p>
          <a:p>
            <a:endParaRPr lang="en-US" sz="24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1946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Line Callout 1 14"/>
          <p:cNvSpPr/>
          <p:nvPr/>
        </p:nvSpPr>
        <p:spPr>
          <a:xfrm>
            <a:off x="2136915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138087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37" name="5-Point Star 36"/>
          <p:cNvSpPr/>
          <p:nvPr/>
        </p:nvSpPr>
        <p:spPr>
          <a:xfrm>
            <a:off x="3318015" y="2032000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5-Point Star 6"/>
          <p:cNvSpPr/>
          <p:nvPr/>
        </p:nvSpPr>
        <p:spPr>
          <a:xfrm>
            <a:off x="3241158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23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7368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Line Callout 1 14"/>
          <p:cNvSpPr/>
          <p:nvPr/>
        </p:nvSpPr>
        <p:spPr>
          <a:xfrm>
            <a:off x="199114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92313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37" name="5-Point Star 36"/>
          <p:cNvSpPr/>
          <p:nvPr/>
        </p:nvSpPr>
        <p:spPr>
          <a:xfrm>
            <a:off x="3172241" y="2032000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Line Callout 1 6"/>
          <p:cNvSpPr/>
          <p:nvPr/>
        </p:nvSpPr>
        <p:spPr>
          <a:xfrm>
            <a:off x="1991141" y="319087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55187"/>
              <a:gd name="adj4" fmla="val -36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develop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3095384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Line Callout 1 14"/>
          <p:cNvSpPr/>
          <p:nvPr/>
        </p:nvSpPr>
        <p:spPr>
          <a:xfrm>
            <a:off x="1447801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448973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37" name="5-Point Star 36"/>
          <p:cNvSpPr/>
          <p:nvPr/>
        </p:nvSpPr>
        <p:spPr>
          <a:xfrm>
            <a:off x="2628901" y="2032000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Line Callout 1 6"/>
          <p:cNvSpPr/>
          <p:nvPr/>
        </p:nvSpPr>
        <p:spPr>
          <a:xfrm>
            <a:off x="1447801" y="319087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55187"/>
              <a:gd name="adj4" fmla="val -36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push origin develop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1447801" y="361950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9434"/>
              <a:gd name="adj4" fmla="val -357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0" name="5-Point Star 9"/>
          <p:cNvSpPr/>
          <p:nvPr/>
        </p:nvSpPr>
        <p:spPr>
          <a:xfrm>
            <a:off x="2552044" y="195295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88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38400" y="1300019"/>
            <a:ext cx="3876675" cy="2298700"/>
          </a:xfrm>
        </p:spPr>
        <p:txBody>
          <a:bodyPr>
            <a:normAutofit fontScale="90000"/>
          </a:bodyPr>
          <a:lstStyle/>
          <a:p>
            <a:r>
              <a:rPr lang="en-US" sz="22000" dirty="0" smtClean="0"/>
              <a:t>OR</a:t>
            </a:r>
            <a:endParaRPr lang="en-US" sz="22000" dirty="0"/>
          </a:p>
        </p:txBody>
      </p:sp>
    </p:spTree>
    <p:extLst>
      <p:ext uri="{BB962C8B-B14F-4D97-AF65-F5344CB8AC3E}">
        <p14:creationId xmlns:p14="http://schemas.microsoft.com/office/powerpoint/2010/main" val="18499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13444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Line Callout 1 14"/>
          <p:cNvSpPr/>
          <p:nvPr/>
        </p:nvSpPr>
        <p:spPr>
          <a:xfrm>
            <a:off x="2030897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032069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7" name="Line Callout 1 6"/>
          <p:cNvSpPr/>
          <p:nvPr/>
        </p:nvSpPr>
        <p:spPr>
          <a:xfrm>
            <a:off x="2030897" y="319087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55187"/>
              <a:gd name="adj4" fmla="val -36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develop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2030897" y="361950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9434"/>
              <a:gd name="adj4" fmla="val -357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37" name="5-Point Star 36"/>
          <p:cNvSpPr/>
          <p:nvPr/>
        </p:nvSpPr>
        <p:spPr>
          <a:xfrm>
            <a:off x="3211997" y="3095625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5-Point Star 9"/>
          <p:cNvSpPr/>
          <p:nvPr/>
        </p:nvSpPr>
        <p:spPr>
          <a:xfrm>
            <a:off x="3135140" y="2999499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80919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Line Callout 1 14"/>
          <p:cNvSpPr/>
          <p:nvPr/>
        </p:nvSpPr>
        <p:spPr>
          <a:xfrm>
            <a:off x="1898372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899544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44323" y="3136636"/>
            <a:ext cx="501748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882523" y="3136636"/>
            <a:ext cx="501748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431794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46071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1741108" y="376096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231845"/>
              <a:gd name="adj4" fmla="val -389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12" name="Line Callout 1 11"/>
          <p:cNvSpPr/>
          <p:nvPr/>
        </p:nvSpPr>
        <p:spPr>
          <a:xfrm>
            <a:off x="3569783" y="412850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9111"/>
              <a:gd name="adj4" fmla="val -332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37" name="5-Point Star 36"/>
          <p:cNvSpPr/>
          <p:nvPr/>
        </p:nvSpPr>
        <p:spPr>
          <a:xfrm>
            <a:off x="2902857" y="3656325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5-Point Star 12"/>
          <p:cNvSpPr/>
          <p:nvPr/>
        </p:nvSpPr>
        <p:spPr>
          <a:xfrm>
            <a:off x="2811458" y="3571120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89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20679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Line Callout 1 14"/>
          <p:cNvSpPr/>
          <p:nvPr/>
        </p:nvSpPr>
        <p:spPr>
          <a:xfrm>
            <a:off x="1938132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9304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4083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922283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471554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85831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3609543" y="371676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12" name="Line Callout 1 11"/>
          <p:cNvSpPr/>
          <p:nvPr/>
        </p:nvSpPr>
        <p:spPr>
          <a:xfrm>
            <a:off x="3609543" y="412850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9111"/>
              <a:gd name="adj4" fmla="val -332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pull origin develop</a:t>
            </a:r>
          </a:p>
        </p:txBody>
      </p:sp>
      <p:sp>
        <p:nvSpPr>
          <p:cNvPr id="37" name="5-Point Star 36"/>
          <p:cNvSpPr/>
          <p:nvPr/>
        </p:nvSpPr>
        <p:spPr>
          <a:xfrm>
            <a:off x="4790643" y="3621512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5-Point Star 13"/>
          <p:cNvSpPr/>
          <p:nvPr/>
        </p:nvSpPr>
        <p:spPr>
          <a:xfrm>
            <a:off x="4713786" y="3537805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525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80921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Line Callout 1 14"/>
          <p:cNvSpPr/>
          <p:nvPr/>
        </p:nvSpPr>
        <p:spPr>
          <a:xfrm>
            <a:off x="1898374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899546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44325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882525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431796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46073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3569785" y="371676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12" name="Line Callout 1 11"/>
          <p:cNvSpPr/>
          <p:nvPr/>
        </p:nvSpPr>
        <p:spPr>
          <a:xfrm>
            <a:off x="1898374" y="416851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3511"/>
              <a:gd name="adj4" fmla="val 93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–b idea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3569785" y="416851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4750885" y="4082520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5-Point Star 16"/>
          <p:cNvSpPr/>
          <p:nvPr/>
        </p:nvSpPr>
        <p:spPr>
          <a:xfrm>
            <a:off x="4674028" y="400347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87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80920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Line Callout 1 14"/>
          <p:cNvSpPr/>
          <p:nvPr/>
        </p:nvSpPr>
        <p:spPr>
          <a:xfrm>
            <a:off x="1898373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899545" y="16827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44324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882524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431795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46072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3269972" y="37226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47708"/>
              <a:gd name="adj4" fmla="val -77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12" name="Line Callout 1 11"/>
          <p:cNvSpPr/>
          <p:nvPr/>
        </p:nvSpPr>
        <p:spPr>
          <a:xfrm>
            <a:off x="1843739" y="411427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3351"/>
              <a:gd name="adj4" fmla="val 1008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commit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374872" y="407794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720724" y="313332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84272" y="335557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5555972" y="3989190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5-Point Star 19"/>
          <p:cNvSpPr/>
          <p:nvPr/>
        </p:nvSpPr>
        <p:spPr>
          <a:xfrm>
            <a:off x="5479115" y="3903649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062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2067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6" name="Line Callout 1 15"/>
          <p:cNvSpPr/>
          <p:nvPr/>
        </p:nvSpPr>
        <p:spPr>
          <a:xfrm>
            <a:off x="2776324" y="16384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4076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922276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471547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85824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883491" y="411427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9111"/>
              <a:gd name="adj4" fmla="val 1029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4" name="Line Callout 1 13"/>
          <p:cNvSpPr/>
          <p:nvPr/>
        </p:nvSpPr>
        <p:spPr>
          <a:xfrm>
            <a:off x="4414624" y="407794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760476" y="313332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024" y="335557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5595724" y="3989190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2084076" y="2571750"/>
            <a:ext cx="501748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47624" y="279433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1938125" y="21272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309724" y="37226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47708"/>
              <a:gd name="adj4" fmla="val -77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22" name="5-Point Star 21"/>
          <p:cNvSpPr/>
          <p:nvPr/>
        </p:nvSpPr>
        <p:spPr>
          <a:xfrm>
            <a:off x="5518867" y="3903649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70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116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696814" y="16384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04566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842766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92037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06314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803981" y="411427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3351"/>
              <a:gd name="adj4" fmla="val 1029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4" name="Line Callout 1 13"/>
          <p:cNvSpPr/>
          <p:nvPr/>
        </p:nvSpPr>
        <p:spPr>
          <a:xfrm>
            <a:off x="4335114" y="407794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680966" y="313332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44514" y="335557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5516214" y="3989190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668114" y="279433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2674540" y="211435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230214" y="37226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47708"/>
              <a:gd name="adj4" fmla="val -77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pull (at least daily)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4566" y="2563340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20" name="5-Point Star 19"/>
          <p:cNvSpPr/>
          <p:nvPr/>
        </p:nvSpPr>
        <p:spPr>
          <a:xfrm>
            <a:off x="5439357" y="3902261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67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27912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683564" y="16384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991316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829516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78787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93064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790731" y="411427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9111"/>
              <a:gd name="adj4" fmla="val 1022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4" name="Line Callout 1 13"/>
          <p:cNvSpPr/>
          <p:nvPr/>
        </p:nvSpPr>
        <p:spPr>
          <a:xfrm>
            <a:off x="4321864" y="407794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667716" y="313332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31264" y="335557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54864" y="279433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2661290" y="211435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1316" y="2563340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3216964" y="37226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47708"/>
              <a:gd name="adj4" fmla="val -77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4398064" y="3637387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5-Point Star 19"/>
          <p:cNvSpPr/>
          <p:nvPr/>
        </p:nvSpPr>
        <p:spPr>
          <a:xfrm>
            <a:off x="4323724" y="3558341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60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0348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286000" y="1638433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593752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431952" y="313663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981223" y="301625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95500" y="335888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393167" y="411427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3351"/>
              <a:gd name="adj4" fmla="val 973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4" name="Line Callout 1 13"/>
          <p:cNvSpPr/>
          <p:nvPr/>
        </p:nvSpPr>
        <p:spPr>
          <a:xfrm>
            <a:off x="3924300" y="407794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270152" y="313332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3700" y="335557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57300" y="279433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2263726" y="211435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idea (fast forward merge)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93752" y="2563340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3924300" y="370620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5105400" y="3610955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5-Point Star 19"/>
          <p:cNvSpPr/>
          <p:nvPr/>
        </p:nvSpPr>
        <p:spPr>
          <a:xfrm>
            <a:off x="5027118" y="3516363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00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8685" y="260537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644337" y="1672057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952089" y="3170260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790289" y="3170260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39560" y="3049874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53837" y="3392509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751504" y="4147894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6231"/>
              <a:gd name="adj4" fmla="val 980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3628489" y="3166952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92037" y="338920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15637" y="282795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2622063" y="214797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branch –d idea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2089" y="2596964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4282637" y="373982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5463737" y="3644579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5-Point Star 19"/>
          <p:cNvSpPr/>
          <p:nvPr/>
        </p:nvSpPr>
        <p:spPr>
          <a:xfrm>
            <a:off x="5386880" y="3547899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37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1552" y="1149898"/>
            <a:ext cx="728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Wasco Sans" panose="020B0604030500040204" pitchFamily="34" charset="0"/>
              </a:rPr>
              <a:t>Directory</a:t>
            </a:r>
            <a:endParaRPr lang="en-US" sz="115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Wasco Sans" panose="020B0604030500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2388" y="3011946"/>
            <a:ext cx="611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Kootenay" panose="02000604050000020004" pitchFamily="2" charset="0"/>
              </a:rPr>
              <a:t>Content Management System</a:t>
            </a:r>
            <a:endParaRPr lang="en-US" sz="2800" dirty="0">
              <a:solidFill>
                <a:schemeClr val="tx2"/>
              </a:solidFill>
              <a:latin typeface="Kootenay" panose="020006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8685" y="250416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644337" y="15708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952089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790289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39560" y="2948667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53837" y="329130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4282637" y="404221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3628489" y="306574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92037" y="328799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15637" y="272675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2622063" y="204676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push origin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2089" y="2495757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4282637" y="363862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5463737" y="3543372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5-Point Star 19"/>
          <p:cNvSpPr/>
          <p:nvPr/>
        </p:nvSpPr>
        <p:spPr>
          <a:xfrm>
            <a:off x="5386880" y="3456229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98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Flow vs. Rebase Flow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39948" y="250416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895600" y="15708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03352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3041552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590823" y="2948667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05100" y="329130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4533900" y="404221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3879752" y="306574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43300" y="328799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866900" y="272675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2873326" y="204676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push origin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03352" y="2495757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4533900" y="363862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5715000" y="3543372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5-Point Star 19"/>
          <p:cNvSpPr/>
          <p:nvPr/>
        </p:nvSpPr>
        <p:spPr>
          <a:xfrm>
            <a:off x="5638143" y="3444186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1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 – Merge Flow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8685" y="250416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644337" y="15708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952089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790289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39560" y="2948667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53837" y="329130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4282637" y="404221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3628489" y="306574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92037" y="328799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15637" y="272675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2622063" y="204676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2089" y="2495757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4282637" y="363862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3803163" y="1941116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5-Point Star 19"/>
          <p:cNvSpPr/>
          <p:nvPr/>
        </p:nvSpPr>
        <p:spPr>
          <a:xfrm>
            <a:off x="3726306" y="1846673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61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 – Merge Flow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8685" y="250416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644337" y="15708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952089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790289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39560" y="2948667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53837" y="329130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4282637" y="404221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3628489" y="306574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92037" y="328799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15637" y="272675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5192735" y="203636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merge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2089" y="2495757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4282637" y="363862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6373835" y="1941116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4515550" y="248799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20" idx="1"/>
          </p:cNvCxnSpPr>
          <p:nvPr/>
        </p:nvCxnSpPr>
        <p:spPr>
          <a:xfrm flipH="1" flipV="1">
            <a:off x="2453837" y="2707055"/>
            <a:ext cx="2061713" cy="3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205718" y="2962947"/>
            <a:ext cx="549956" cy="325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5-Point Star 29"/>
          <p:cNvSpPr/>
          <p:nvPr/>
        </p:nvSpPr>
        <p:spPr>
          <a:xfrm>
            <a:off x="6296978" y="1846524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08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 – Merge Flow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9131" y="1517570"/>
            <a:ext cx="7560793" cy="2587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8685" y="261033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236608" y="166628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952089" y="317522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790289" y="317522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39560" y="3054837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53837" y="339747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4282637" y="414838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3628489" y="317191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92037" y="339416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15637" y="283292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5192735" y="214253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push origin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2089" y="2601927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4282637" y="374479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6373835" y="2047286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4515550" y="259416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20" idx="1"/>
          </p:cNvCxnSpPr>
          <p:nvPr/>
        </p:nvCxnSpPr>
        <p:spPr>
          <a:xfrm flipH="1" flipV="1">
            <a:off x="2453837" y="2813225"/>
            <a:ext cx="2061713" cy="3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205718" y="3069117"/>
            <a:ext cx="549956" cy="325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5-Point Star 29"/>
          <p:cNvSpPr/>
          <p:nvPr/>
        </p:nvSpPr>
        <p:spPr>
          <a:xfrm>
            <a:off x="6296978" y="1968240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 – Rebase Flow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8685" y="250416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2644337" y="157085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952089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790289" y="3069053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39560" y="2948667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53837" y="3291302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4282637" y="404221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3628489" y="3065745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92037" y="328799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15637" y="272675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2622063" y="204676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2089" y="2495757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4282637" y="363862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3803163" y="1941116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5-Point Star 19"/>
          <p:cNvSpPr/>
          <p:nvPr/>
        </p:nvSpPr>
        <p:spPr>
          <a:xfrm>
            <a:off x="3726306" y="1862070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67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 – Rebase Flow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92956" y="301846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123326" y="151179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85126" y="3022102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3123326" y="3022102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86874" y="324435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4586908" y="4012016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3961526" y="3018794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25074" y="324104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19908" y="324104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5488379" y="260662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rebase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4813" y="301846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I’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5374079" y="3581564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63274" y="325446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85126" y="2373967"/>
            <a:ext cx="501748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19908" y="2765370"/>
            <a:ext cx="336452" cy="253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5-Point Star 27"/>
          <p:cNvSpPr/>
          <p:nvPr/>
        </p:nvSpPr>
        <p:spPr>
          <a:xfrm>
            <a:off x="6565119" y="2427728"/>
            <a:ext cx="382314" cy="348592"/>
          </a:xfrm>
          <a:prstGeom prst="star5">
            <a:avLst>
              <a:gd name="adj" fmla="val 25975"/>
              <a:gd name="hf" fmla="val 105146"/>
              <a:gd name="vf" fmla="val 110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99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Illustrated – Rebase Flow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72470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567893" y="166830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364640" y="2575392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3202840" y="2575392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66388" y="279764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453593" y="355041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4041040" y="2572084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704588" y="279433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99422" y="279433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5567893" y="2159910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540250"/>
            <a:ext cx="82296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&gt; git push origin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4327" y="257175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I’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5453593" y="3134854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37" name="5-Point Star 36"/>
          <p:cNvSpPr/>
          <p:nvPr/>
        </p:nvSpPr>
        <p:spPr>
          <a:xfrm>
            <a:off x="6748993" y="2054257"/>
            <a:ext cx="228600" cy="1905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42788" y="280775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5-Point Star 24"/>
          <p:cNvSpPr/>
          <p:nvPr/>
        </p:nvSpPr>
        <p:spPr>
          <a:xfrm>
            <a:off x="6672136" y="1970068"/>
            <a:ext cx="382314" cy="348592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771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Flow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59657" y="124437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7055080" y="340932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851827" y="124801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690027" y="1248019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353575" y="147026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6940780" y="222303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5528227" y="124471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191775" y="146696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86609" y="146696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7055080" y="832537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1514" y="124437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I’</a:t>
            </a:r>
            <a:endParaRPr lang="en-US" sz="2800" dirty="0"/>
          </a:p>
        </p:txBody>
      </p:sp>
      <p:sp>
        <p:nvSpPr>
          <p:cNvPr id="11" name="Line Callout 1 10"/>
          <p:cNvSpPr/>
          <p:nvPr/>
        </p:nvSpPr>
        <p:spPr>
          <a:xfrm>
            <a:off x="6940780" y="1807481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29975" y="1480381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5652" y="3167091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6" name="Line Callout 1 25"/>
          <p:cNvSpPr/>
          <p:nvPr/>
        </p:nvSpPr>
        <p:spPr>
          <a:xfrm>
            <a:off x="4353575" y="222303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origin/master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069056" y="373197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1907256" y="373197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6527" y="3611590"/>
            <a:ext cx="612530" cy="34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570804" y="3954225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Line Callout 1 32"/>
          <p:cNvSpPr/>
          <p:nvPr/>
        </p:nvSpPr>
        <p:spPr>
          <a:xfrm>
            <a:off x="3399604" y="470513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</a:t>
            </a:r>
            <a:r>
              <a:rPr lang="en-US" sz="1300" dirty="0" smtClean="0"/>
              <a:t>rigin/develop</a:t>
            </a:r>
            <a:endParaRPr lang="en-US" sz="1300" dirty="0"/>
          </a:p>
        </p:txBody>
      </p:sp>
      <p:sp>
        <p:nvSpPr>
          <p:cNvPr id="34" name="Rectangle 33"/>
          <p:cNvSpPr/>
          <p:nvPr/>
        </p:nvSpPr>
        <p:spPr>
          <a:xfrm>
            <a:off x="2745456" y="3728668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09004" y="3950918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2604" y="3389674"/>
            <a:ext cx="3364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Line Callout 1 37"/>
          <p:cNvSpPr/>
          <p:nvPr/>
        </p:nvSpPr>
        <p:spPr>
          <a:xfrm>
            <a:off x="4309702" y="2699289"/>
            <a:ext cx="1295400" cy="3175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69056" y="3158680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40" name="Line Callout 1 39"/>
          <p:cNvSpPr/>
          <p:nvPr/>
        </p:nvSpPr>
        <p:spPr>
          <a:xfrm>
            <a:off x="3399604" y="4301545"/>
            <a:ext cx="1295400" cy="317500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632517" y="3150916"/>
            <a:ext cx="50174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</a:t>
            </a:r>
            <a:endParaRPr lang="en-US" sz="2800" dirty="0"/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 flipV="1">
            <a:off x="1570804" y="3369978"/>
            <a:ext cx="2061713" cy="3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322685" y="3625870"/>
            <a:ext cx="549956" cy="325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 bwMode="auto">
          <a:xfrm>
            <a:off x="5296818" y="3965876"/>
            <a:ext cx="333283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Merge Flow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1531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03" y="493361"/>
            <a:ext cx="6139543" cy="857250"/>
          </a:xfrm>
        </p:spPr>
        <p:txBody>
          <a:bodyPr/>
          <a:lstStyle/>
          <a:p>
            <a:r>
              <a:rPr lang="en-US" dirty="0" smtClean="0"/>
              <a:t>Short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903" y="1625833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Follow same rules as Master</a:t>
            </a:r>
          </a:p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	</a:t>
            </a:r>
            <a:r>
              <a:rPr lang="en-US" sz="1800" dirty="0" smtClean="0">
                <a:solidFill>
                  <a:srgbClr val="4D4D4D"/>
                </a:solidFill>
                <a:latin typeface="+mj-lt"/>
              </a:rPr>
              <a:t>…use Story branches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Define your conventions </a:t>
            </a:r>
          </a:p>
          <a:p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	What branches do you want to share?</a:t>
            </a:r>
          </a:p>
          <a:p>
            <a:r>
              <a:rPr lang="en-US" sz="2400" dirty="0">
                <a:solidFill>
                  <a:srgbClr val="4D4D4D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4D4D4D"/>
                </a:solidFill>
                <a:latin typeface="+mj-lt"/>
              </a:rPr>
              <a:t>Branch per environment?</a:t>
            </a:r>
          </a:p>
        </p:txBody>
      </p:sp>
    </p:spTree>
    <p:extLst>
      <p:ext uri="{BB962C8B-B14F-4D97-AF65-F5344CB8AC3E}">
        <p14:creationId xmlns:p14="http://schemas.microsoft.com/office/powerpoint/2010/main" val="32568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mposium Online 2012 Template">
  <a:themeElements>
    <a:clrScheme name="Pete's Dark Color Sc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BBB59"/>
      </a:accent2>
      <a:accent3>
        <a:srgbClr val="8064A2"/>
      </a:accent3>
      <a:accent4>
        <a:srgbClr val="4BACC6"/>
      </a:accent4>
      <a:accent5>
        <a:srgbClr val="F79646"/>
      </a:accent5>
      <a:accent6>
        <a:srgbClr val="FFFFFF"/>
      </a:accent6>
      <a:hlink>
        <a:srgbClr val="92CDDC"/>
      </a:hlink>
      <a:folHlink>
        <a:srgbClr val="92CDDC"/>
      </a:folHlink>
    </a:clrScheme>
    <a:fontScheme name="Segoe Mixt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Symposium Online 2012 Template</Template>
  <TotalTime>9036</TotalTime>
  <Words>5914</Words>
  <Application>Microsoft Macintosh PowerPoint</Application>
  <PresentationFormat>On-screen Show (16:9)</PresentationFormat>
  <Paragraphs>1199</Paragraphs>
  <Slides>118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32" baseType="lpstr">
      <vt:lpstr>Aharoni</vt:lpstr>
      <vt:lpstr>Consolas</vt:lpstr>
      <vt:lpstr>Franklin Gothic Medium</vt:lpstr>
      <vt:lpstr>Gill Sans MT</vt:lpstr>
      <vt:lpstr>Kootenay</vt:lpstr>
      <vt:lpstr>Lucida Console</vt:lpstr>
      <vt:lpstr>Magneto</vt:lpstr>
      <vt:lpstr>Segoe UI</vt:lpstr>
      <vt:lpstr>Segoe UI Light</vt:lpstr>
      <vt:lpstr>Wasco Sans</vt:lpstr>
      <vt:lpstr>Wingdings</vt:lpstr>
      <vt:lpstr>Arial</vt:lpstr>
      <vt:lpstr>Symposium Online 2012 Template</vt:lpstr>
      <vt:lpstr>Gallery</vt:lpstr>
      <vt:lpstr>GIT INTRODUCTION</vt:lpstr>
      <vt:lpstr>Agenda</vt:lpstr>
      <vt:lpstr>WHO WE ARE?</vt:lpstr>
      <vt:lpstr>History</vt:lpstr>
      <vt:lpstr>History</vt:lpstr>
      <vt:lpstr>What is Git?</vt:lpstr>
      <vt:lpstr>Git is a</vt:lpstr>
      <vt:lpstr>OR</vt:lpstr>
      <vt:lpstr>Git is a</vt:lpstr>
      <vt:lpstr>Git is a</vt:lpstr>
      <vt:lpstr>Git is a</vt:lpstr>
      <vt:lpstr>How ever you think about it…</vt:lpstr>
      <vt:lpstr>Distributed</vt:lpstr>
      <vt:lpstr>Distributed</vt:lpstr>
      <vt:lpstr>Distributed</vt:lpstr>
      <vt:lpstr>Distributed</vt:lpstr>
      <vt:lpstr>Centralized VC vs. Distributed VC</vt:lpstr>
      <vt:lpstr>Branching</vt:lpstr>
      <vt:lpstr>Branching</vt:lpstr>
      <vt:lpstr>Branching</vt:lpstr>
      <vt:lpstr>Branching</vt:lpstr>
      <vt:lpstr>Branching</vt:lpstr>
      <vt:lpstr>Initialization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Branching Review</vt:lpstr>
      <vt:lpstr>Branching Review</vt:lpstr>
      <vt:lpstr>Branching Review</vt:lpstr>
      <vt:lpstr>Branching Review</vt:lpstr>
      <vt:lpstr>Software is a Team Sport</vt:lpstr>
      <vt:lpstr>Sharing commits</vt:lpstr>
      <vt:lpstr>Adding a Remote</vt:lpstr>
      <vt:lpstr>Sharing commits</vt:lpstr>
      <vt:lpstr>Setting up a Remote</vt:lpstr>
      <vt:lpstr>Setting up a Remote</vt:lpstr>
      <vt:lpstr>Setting up a Remote</vt:lpstr>
      <vt:lpstr>Setting up a Remote</vt:lpstr>
      <vt:lpstr>Setting up a Remote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PowerPoint Presentation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PowerPoint Presentation</vt:lpstr>
      <vt:lpstr>Branches Illustrated</vt:lpstr>
      <vt:lpstr>Branches Illustrated</vt:lpstr>
      <vt:lpstr>http://www.lab-sse.cn:8000/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Merge Flow vs. Rebase Flow</vt:lpstr>
      <vt:lpstr>Branches Illustrated – Merge Flow</vt:lpstr>
      <vt:lpstr>Branches Illustrated – Merge Flow</vt:lpstr>
      <vt:lpstr>Branches Illustrated – Merge Flow</vt:lpstr>
      <vt:lpstr>Branches Illustrated – Rebase Flow</vt:lpstr>
      <vt:lpstr>Branches Illustrated – Rebase Flow</vt:lpstr>
      <vt:lpstr>Branches Illustrated – Rebase Flow</vt:lpstr>
      <vt:lpstr>Rebase Flow</vt:lpstr>
      <vt:lpstr>Short vs. Long-Lived Branches</vt:lpstr>
      <vt:lpstr>Cloud Providers – Git Support</vt:lpstr>
      <vt:lpstr>Simple Azure Deploy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Deployment</vt:lpstr>
      <vt:lpstr>Git Deployment</vt:lpstr>
      <vt:lpstr>PowerPoint Presentation</vt:lpstr>
      <vt:lpstr>Tools / Resources</vt:lpstr>
      <vt:lpstr>Thanks!</vt:lpstr>
    </vt:vector>
  </TitlesOfParts>
  <Company>Microsoft Corporation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Densmore</dc:creator>
  <cp:lastModifiedBy>邱娟</cp:lastModifiedBy>
  <cp:revision>346</cp:revision>
  <dcterms:created xsi:type="dcterms:W3CDTF">2012-04-23T22:34:56Z</dcterms:created>
  <dcterms:modified xsi:type="dcterms:W3CDTF">2016-09-13T08:57:46Z</dcterms:modified>
</cp:coreProperties>
</file>