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sldIdLst>
    <p:sldId id="256" r:id="rId3"/>
    <p:sldId id="257" r:id="rId4"/>
    <p:sldId id="258" r:id="rId5"/>
    <p:sldId id="261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0" y="5957543"/>
            <a:ext cx="4637709" cy="483013"/>
          </a:xfrm>
        </p:spPr>
        <p:txBody>
          <a:bodyPr>
            <a:normAutofit/>
          </a:bodyPr>
          <a:lstStyle>
            <a:lvl1pPr marL="0" indent="0" algn="l">
              <a:buNone/>
              <a:defRPr sz="2400" b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0" y="338621"/>
            <a:ext cx="4637709" cy="6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474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0" y="5069648"/>
            <a:ext cx="4637709" cy="483013"/>
          </a:xfrm>
        </p:spPr>
        <p:txBody>
          <a:bodyPr>
            <a:normAutofit/>
          </a:bodyPr>
          <a:lstStyle>
            <a:lvl1pPr marL="0" indent="0" algn="l">
              <a:buNone/>
              <a:defRPr sz="2400" b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06291" y="1597577"/>
            <a:ext cx="4637709" cy="609600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1933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06291" y="5984048"/>
            <a:ext cx="4637709" cy="483013"/>
          </a:xfrm>
        </p:spPr>
        <p:txBody>
          <a:bodyPr>
            <a:normAutofit/>
          </a:bodyPr>
          <a:lstStyle>
            <a:lvl1pPr marL="0" indent="0" algn="r">
              <a:buNone/>
              <a:defRPr sz="2400" b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0" y="338621"/>
            <a:ext cx="4637709" cy="6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927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160105" y="3545648"/>
            <a:ext cx="4637709" cy="483013"/>
          </a:xfrm>
        </p:spPr>
        <p:txBody>
          <a:bodyPr>
            <a:normAutofit/>
          </a:bodyPr>
          <a:lstStyle>
            <a:lvl1pPr marL="0" indent="0" algn="ctr">
              <a:buNone/>
              <a:defRPr sz="2400" b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160106" y="2392709"/>
            <a:ext cx="4637709" cy="6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635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06289" y="5864779"/>
            <a:ext cx="4637709" cy="483013"/>
          </a:xfrm>
        </p:spPr>
        <p:txBody>
          <a:bodyPr>
            <a:normAutofit/>
          </a:bodyPr>
          <a:lstStyle>
            <a:lvl1pPr marL="0" indent="0" algn="r">
              <a:buNone/>
              <a:defRPr sz="2400" b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06290" y="504274"/>
            <a:ext cx="4637709" cy="609600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0641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4369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36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D*SCRIPT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 Identification of Handwritten Documents</a:t>
            </a:r>
          </a:p>
          <a:p>
            <a:r>
              <a:rPr lang="en-US" dirty="0" smtClean="0"/>
              <a:t>November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63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Seeking a relevant and interesting deep learning challenge to impact the IC community</a:t>
            </a:r>
          </a:p>
          <a:p>
            <a:endParaRPr lang="en-US" dirty="0"/>
          </a:p>
          <a:p>
            <a:r>
              <a:rPr lang="en-US" dirty="0" smtClean="0"/>
              <a:t>Strategic focus area: </a:t>
            </a:r>
          </a:p>
          <a:p>
            <a:pPr lvl="1"/>
            <a:r>
              <a:rPr lang="en-US" dirty="0" smtClean="0"/>
              <a:t>Deep Learning</a:t>
            </a:r>
          </a:p>
          <a:p>
            <a:pPr lvl="2"/>
            <a:r>
              <a:rPr lang="en-US" dirty="0" smtClean="0"/>
              <a:t>De facto machine learning algorithm in industry &amp; academia</a:t>
            </a:r>
          </a:p>
          <a:p>
            <a:pPr lvl="2"/>
            <a:r>
              <a:rPr lang="en-US" dirty="0" smtClean="0"/>
              <a:t>Provide experience and expertise to sponsor</a:t>
            </a:r>
          </a:p>
          <a:p>
            <a:pPr lvl="2"/>
            <a:r>
              <a:rPr lang="en-US" dirty="0" smtClean="0"/>
              <a:t>One of the three main focus areas at Lab41</a:t>
            </a:r>
          </a:p>
          <a:p>
            <a:pPr lvl="1"/>
            <a:r>
              <a:rPr lang="en-US" dirty="0" smtClean="0"/>
              <a:t>Image Analysis</a:t>
            </a:r>
          </a:p>
          <a:p>
            <a:pPr lvl="2"/>
            <a:r>
              <a:rPr lang="en-US" dirty="0" smtClean="0"/>
              <a:t>Build expertise in signal and image processing, computer vision, and recurrent/sequential </a:t>
            </a:r>
            <a:r>
              <a:rPr lang="en-US" dirty="0" smtClean="0"/>
              <a:t>architectures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Begin solution transfer before the end of </a:t>
            </a:r>
            <a:r>
              <a:rPr lang="en-US" dirty="0" smtClean="0"/>
              <a:t>challenge</a:t>
            </a:r>
          </a:p>
          <a:p>
            <a:pPr lvl="1"/>
            <a:r>
              <a:rPr lang="en-US" dirty="0" smtClean="0"/>
              <a:t>Immediate tactical need for SMEs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22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i="1" dirty="0" smtClean="0">
                <a:solidFill>
                  <a:srgbClr val="0000FF"/>
                </a:solidFill>
              </a:rPr>
              <a:t>Author identification</a:t>
            </a:r>
            <a:r>
              <a:rPr lang="en-US" dirty="0" smtClean="0">
                <a:solidFill>
                  <a:srgbClr val="0000FF"/>
                </a:solidFill>
              </a:rPr>
              <a:t> in handwritten documents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Identify the author of a picture of a document given a corpora to which s/he is a part</a:t>
            </a:r>
          </a:p>
          <a:p>
            <a:r>
              <a:rPr lang="en-US" b="1" i="1" dirty="0" smtClean="0">
                <a:solidFill>
                  <a:srgbClr val="0000FF"/>
                </a:solidFill>
              </a:rPr>
              <a:t>Joint multimodal vector space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with images &amp; text</a:t>
            </a:r>
            <a:endParaRPr lang="en-US" b="1" i="1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Map images and text to the same vector space where semantic meaning can be identified with mathematical ops</a:t>
            </a:r>
          </a:p>
          <a:p>
            <a:r>
              <a:rPr lang="en-US" b="1" i="1" dirty="0" err="1" smtClean="0"/>
              <a:t>Geolocation</a:t>
            </a:r>
            <a:r>
              <a:rPr lang="en-US" dirty="0" smtClean="0"/>
              <a:t> of open source images</a:t>
            </a:r>
            <a:endParaRPr lang="en-US" dirty="0"/>
          </a:p>
          <a:p>
            <a:pPr lvl="1"/>
            <a:r>
              <a:rPr lang="en-US" dirty="0" smtClean="0"/>
              <a:t>Identify the </a:t>
            </a:r>
            <a:r>
              <a:rPr lang="en-US" dirty="0" err="1" smtClean="0"/>
              <a:t>geocoordinates</a:t>
            </a:r>
            <a:r>
              <a:rPr lang="en-US" dirty="0" smtClean="0"/>
              <a:t> of an image w/limited metadata</a:t>
            </a:r>
          </a:p>
          <a:p>
            <a:r>
              <a:rPr lang="en-US" b="1" i="1" dirty="0" smtClean="0"/>
              <a:t>Sentiment analysis</a:t>
            </a:r>
            <a:r>
              <a:rPr lang="en-US" dirty="0" smtClean="0"/>
              <a:t> of images without metadata</a:t>
            </a:r>
          </a:p>
          <a:p>
            <a:pPr lvl="1"/>
            <a:r>
              <a:rPr lang="en-US" dirty="0" smtClean="0"/>
              <a:t>Identify and analyze metadata of open source image post</a:t>
            </a:r>
          </a:p>
          <a:p>
            <a:r>
              <a:rPr lang="en-US" b="1" i="1" dirty="0" smtClean="0"/>
              <a:t>Facial recognition</a:t>
            </a:r>
            <a:r>
              <a:rPr lang="en-US" dirty="0" smtClean="0"/>
              <a:t> between unseen faces</a:t>
            </a:r>
          </a:p>
          <a:p>
            <a:pPr lvl="1"/>
            <a:r>
              <a:rPr lang="en-US" dirty="0" smtClean="0"/>
              <a:t>Given two images of people, determine whether or not they are of the same person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4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i="1" dirty="0">
                <a:solidFill>
                  <a:srgbClr val="0000FF"/>
                </a:solidFill>
              </a:rPr>
              <a:t>Author </a:t>
            </a:r>
            <a:r>
              <a:rPr lang="en-US" b="1" i="1" dirty="0" smtClean="0">
                <a:solidFill>
                  <a:srgbClr val="0000FF"/>
                </a:solidFill>
              </a:rPr>
              <a:t>identification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in handwritten documents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Pros: Fast </a:t>
            </a:r>
            <a:r>
              <a:rPr lang="en-US" dirty="0" smtClean="0">
                <a:solidFill>
                  <a:srgbClr val="0000FF"/>
                </a:solidFill>
              </a:rPr>
              <a:t>and clear win/fail. High transition likelihood. 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Cons: </a:t>
            </a:r>
            <a:r>
              <a:rPr lang="en-US" dirty="0" smtClean="0">
                <a:solidFill>
                  <a:srgbClr val="0000FF"/>
                </a:solidFill>
              </a:rPr>
              <a:t>Limited </a:t>
            </a:r>
            <a:r>
              <a:rPr lang="en-US" dirty="0">
                <a:solidFill>
                  <a:srgbClr val="0000FF"/>
                </a:solidFill>
              </a:rPr>
              <a:t>existing state of the </a:t>
            </a:r>
            <a:r>
              <a:rPr lang="en-US" dirty="0" smtClean="0">
                <a:solidFill>
                  <a:srgbClr val="0000FF"/>
                </a:solidFill>
              </a:rPr>
              <a:t>art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i="1" dirty="0" smtClean="0">
                <a:solidFill>
                  <a:srgbClr val="0000FF"/>
                </a:solidFill>
              </a:rPr>
              <a:t>Joint </a:t>
            </a:r>
            <a:r>
              <a:rPr lang="en-US" b="1" i="1" dirty="0">
                <a:solidFill>
                  <a:srgbClr val="0000FF"/>
                </a:solidFill>
              </a:rPr>
              <a:t>multimodal vector space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with images &amp; text</a:t>
            </a:r>
            <a:endParaRPr lang="en-US" b="1" i="1" dirty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Pros: Research</a:t>
            </a:r>
            <a:r>
              <a:rPr lang="en-US" dirty="0">
                <a:solidFill>
                  <a:srgbClr val="0000FF"/>
                </a:solidFill>
              </a:rPr>
              <a:t>-</a:t>
            </a:r>
            <a:r>
              <a:rPr lang="en-US" dirty="0" smtClean="0">
                <a:solidFill>
                  <a:srgbClr val="0000FF"/>
                </a:solidFill>
              </a:rPr>
              <a:t>oriented, </a:t>
            </a:r>
            <a:r>
              <a:rPr lang="en-US" dirty="0">
                <a:solidFill>
                  <a:srgbClr val="0000FF"/>
                </a:solidFill>
              </a:rPr>
              <a:t>of </a:t>
            </a:r>
            <a:r>
              <a:rPr lang="en-US" dirty="0" smtClean="0">
                <a:solidFill>
                  <a:srgbClr val="0000FF"/>
                </a:solidFill>
              </a:rPr>
              <a:t>broad interest, high strategic payoff, generally </a:t>
            </a:r>
            <a:r>
              <a:rPr lang="en-US" dirty="0" smtClean="0">
                <a:solidFill>
                  <a:srgbClr val="0000FF"/>
                </a:solidFill>
              </a:rPr>
              <a:t>applicable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Cons: An approach. Must tie specifically to application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b="1" i="1" dirty="0" err="1"/>
              <a:t>Geolocation</a:t>
            </a:r>
            <a:r>
              <a:rPr lang="en-US" dirty="0"/>
              <a:t> of open source images</a:t>
            </a:r>
          </a:p>
          <a:p>
            <a:pPr lvl="1"/>
            <a:r>
              <a:rPr lang="en-US" dirty="0" smtClean="0"/>
              <a:t>Difficult problem though clear metrics. ACM competitions report limited success on this problem, existing solutions </a:t>
            </a:r>
            <a:r>
              <a:rPr lang="en-US" dirty="0"/>
              <a:t>not DL </a:t>
            </a:r>
            <a:r>
              <a:rPr lang="en-US" dirty="0" smtClean="0"/>
              <a:t>focused</a:t>
            </a:r>
            <a:endParaRPr lang="en-US" dirty="0"/>
          </a:p>
          <a:p>
            <a:r>
              <a:rPr lang="en-US" b="1" i="1" dirty="0"/>
              <a:t>Sentiment analysis</a:t>
            </a:r>
            <a:r>
              <a:rPr lang="en-US" dirty="0"/>
              <a:t> of images without metadata</a:t>
            </a:r>
          </a:p>
          <a:p>
            <a:pPr lvl="1"/>
            <a:r>
              <a:rPr lang="en-US" dirty="0" smtClean="0"/>
              <a:t>Subjective dataset metrics, poor performance in academic research results</a:t>
            </a:r>
            <a:endParaRPr lang="en-US" dirty="0"/>
          </a:p>
          <a:p>
            <a:r>
              <a:rPr lang="en-US" b="1" i="1" dirty="0"/>
              <a:t>Facial recognition</a:t>
            </a:r>
            <a:r>
              <a:rPr lang="en-US" dirty="0"/>
              <a:t> between unseen faces</a:t>
            </a:r>
          </a:p>
          <a:p>
            <a:pPr lvl="1"/>
            <a:r>
              <a:rPr lang="en-US" dirty="0" smtClean="0"/>
              <a:t>*ARPA explored, anonymity issues </a:t>
            </a:r>
            <a:r>
              <a:rPr lang="en-US" dirty="0"/>
              <a:t>in open-source </a:t>
            </a:r>
            <a:r>
              <a:rPr lang="en-US" dirty="0" smtClean="0"/>
              <a:t>data, unavailable source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Pros/Cons of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01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Problem: Author </a:t>
            </a:r>
            <a:r>
              <a:rPr lang="en-US" dirty="0"/>
              <a:t>identification &amp; author retrieval</a:t>
            </a:r>
          </a:p>
          <a:p>
            <a:pPr lvl="1"/>
            <a:r>
              <a:rPr lang="en-US" dirty="0"/>
              <a:t>Create a </a:t>
            </a:r>
            <a:r>
              <a:rPr lang="en-US" dirty="0" smtClean="0"/>
              <a:t>system </a:t>
            </a:r>
            <a:r>
              <a:rPr lang="en-US" dirty="0"/>
              <a:t>invariant to different pens, noise, distracted writing, scale &amp; </a:t>
            </a:r>
            <a:r>
              <a:rPr lang="en-US" dirty="0" smtClean="0"/>
              <a:t>rotation</a:t>
            </a:r>
          </a:p>
          <a:p>
            <a:pPr lvl="1"/>
            <a:r>
              <a:rPr lang="en-US" dirty="0" smtClean="0"/>
              <a:t>Focused fast win/fail</a:t>
            </a:r>
            <a:endParaRPr lang="en-US" dirty="0"/>
          </a:p>
          <a:p>
            <a:r>
              <a:rPr lang="en-US" dirty="0" smtClean="0"/>
              <a:t>Additional goal to use </a:t>
            </a:r>
            <a:r>
              <a:rPr lang="en-US" dirty="0"/>
              <a:t>time to </a:t>
            </a:r>
          </a:p>
          <a:p>
            <a:pPr lvl="1"/>
            <a:r>
              <a:rPr lang="en-US" dirty="0"/>
              <a:t>Build infrastructure and interest in joint vector space</a:t>
            </a:r>
          </a:p>
          <a:p>
            <a:pPr lvl="1"/>
            <a:r>
              <a:rPr lang="en-US" dirty="0"/>
              <a:t>Identify problems &amp; sponsors that image vector space can solve</a:t>
            </a:r>
          </a:p>
          <a:p>
            <a:endParaRPr lang="en-US" dirty="0"/>
          </a:p>
          <a:p>
            <a:r>
              <a:rPr lang="en-US" dirty="0" smtClean="0"/>
              <a:t>Sponsors</a:t>
            </a:r>
          </a:p>
          <a:p>
            <a:pPr lvl="1"/>
            <a:r>
              <a:rPr lang="en-US" dirty="0" smtClean="0"/>
              <a:t>Originally presented to R6, OIM ARIT, CBP</a:t>
            </a:r>
            <a:endParaRPr lang="en-US" dirty="0" smtClean="0"/>
          </a:p>
          <a:p>
            <a:pPr lvl="1"/>
            <a:r>
              <a:rPr lang="en-US" dirty="0" smtClean="0"/>
              <a:t>I2C (ID, Intel Center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Branch </a:t>
            </a:r>
            <a:r>
              <a:rPr lang="en-US" dirty="0" smtClean="0"/>
              <a:t>Chief &amp; </a:t>
            </a:r>
            <a:r>
              <a:rPr lang="en-US" dirty="0" smtClean="0"/>
              <a:t>Subject Matter Analyst</a:t>
            </a:r>
            <a:endParaRPr lang="en-US" dirty="0" smtClean="0"/>
          </a:p>
          <a:p>
            <a:pPr lvl="2"/>
            <a:r>
              <a:rPr lang="en-US" dirty="0"/>
              <a:t>I2C has need to aid and supplement analysts manually interpreting handwritten </a:t>
            </a:r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NMEC (</a:t>
            </a:r>
            <a:r>
              <a:rPr lang="en-US" dirty="0"/>
              <a:t>National Media Exploitation </a:t>
            </a:r>
            <a:r>
              <a:rPr lang="en-US" dirty="0" smtClean="0"/>
              <a:t>Center</a:t>
            </a:r>
            <a:r>
              <a:rPr lang="en-US" dirty="0" smtClean="0"/>
              <a:t>),DIA</a:t>
            </a:r>
            <a:br>
              <a:rPr lang="en-US" dirty="0" smtClean="0"/>
            </a:br>
            <a:r>
              <a:rPr lang="en-US" dirty="0" smtClean="0"/>
              <a:t>	NMEC Branch Division </a:t>
            </a:r>
            <a:r>
              <a:rPr lang="en-US" dirty="0" smtClean="0"/>
              <a:t>Chief</a:t>
            </a:r>
          </a:p>
          <a:p>
            <a:pPr lvl="2"/>
            <a:r>
              <a:rPr lang="en-US" dirty="0"/>
              <a:t>NMEC would like more focus on handwriting efforts, which solves relevant problems to them &amp; DIA in </a:t>
            </a:r>
            <a:r>
              <a:rPr lang="en-US" dirty="0" smtClean="0"/>
              <a:t>general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76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Preprocessing (5 weeks, including holidays)</a:t>
            </a:r>
            <a:endParaRPr lang="en-US" dirty="0"/>
          </a:p>
          <a:p>
            <a:pPr lvl="1"/>
            <a:r>
              <a:rPr lang="en-US" dirty="0"/>
              <a:t>Line alignment (aligning text to horizontal)</a:t>
            </a:r>
          </a:p>
          <a:p>
            <a:pPr lvl="1"/>
            <a:r>
              <a:rPr lang="en-US" dirty="0"/>
              <a:t>Data segmentation (</a:t>
            </a:r>
            <a:r>
              <a:rPr lang="en-US" dirty="0" err="1"/>
              <a:t>sharding</a:t>
            </a:r>
            <a:r>
              <a:rPr lang="en-US" dirty="0"/>
              <a:t> data in to smaller portions)</a:t>
            </a:r>
          </a:p>
          <a:p>
            <a:pPr lvl="1"/>
            <a:r>
              <a:rPr lang="en-US" dirty="0"/>
              <a:t>Data augmentation (adding rotation/shifts/scale/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(Stretch) </a:t>
            </a:r>
            <a:r>
              <a:rPr lang="en-US" dirty="0" err="1"/>
              <a:t>Denoising</a:t>
            </a:r>
            <a:r>
              <a:rPr lang="en-US" dirty="0"/>
              <a:t>? </a:t>
            </a:r>
          </a:p>
          <a:p>
            <a:r>
              <a:rPr lang="en-US" dirty="0" smtClean="0"/>
              <a:t>Replicating </a:t>
            </a:r>
            <a:r>
              <a:rPr lang="en-US" dirty="0"/>
              <a:t>state of the art </a:t>
            </a:r>
            <a:r>
              <a:rPr lang="en-US" dirty="0" smtClean="0"/>
              <a:t>research (4 weeks)</a:t>
            </a:r>
            <a:endParaRPr lang="en-US" dirty="0"/>
          </a:p>
          <a:p>
            <a:pPr lvl="1"/>
            <a:r>
              <a:rPr lang="en-US" dirty="0" smtClean="0"/>
              <a:t>Neural network feature extraction</a:t>
            </a:r>
          </a:p>
          <a:p>
            <a:r>
              <a:rPr lang="en-US" dirty="0" smtClean="0"/>
              <a:t>Improving </a:t>
            </a:r>
            <a:r>
              <a:rPr lang="en-US" dirty="0"/>
              <a:t>state of the art at </a:t>
            </a:r>
            <a:r>
              <a:rPr lang="en-US" dirty="0" smtClean="0"/>
              <a:t>scale </a:t>
            </a:r>
            <a:r>
              <a:rPr lang="en-US" dirty="0" smtClean="0"/>
              <a:t>(4 </a:t>
            </a:r>
            <a:r>
              <a:rPr lang="en-US" dirty="0" smtClean="0"/>
              <a:t>weeks)</a:t>
            </a:r>
            <a:endParaRPr lang="en-US" dirty="0"/>
          </a:p>
          <a:p>
            <a:pPr lvl="1"/>
            <a:r>
              <a:rPr lang="en-US" dirty="0" smtClean="0"/>
              <a:t>Neural network sequential </a:t>
            </a:r>
            <a:r>
              <a:rPr lang="en-US" dirty="0" err="1" smtClean="0"/>
              <a:t>inferencing</a:t>
            </a:r>
            <a:r>
              <a:rPr lang="en-US" dirty="0" smtClean="0"/>
              <a:t> on features</a:t>
            </a:r>
            <a:endParaRPr lang="en-US" dirty="0"/>
          </a:p>
          <a:p>
            <a:pPr lvl="1"/>
            <a:r>
              <a:rPr lang="en-US" dirty="0"/>
              <a:t>Multiple datasets (data normalization)</a:t>
            </a:r>
          </a:p>
          <a:p>
            <a:pPr lvl="1"/>
            <a:r>
              <a:rPr lang="en-US" dirty="0"/>
              <a:t>(Stretch) Document </a:t>
            </a:r>
            <a:r>
              <a:rPr lang="en-US" dirty="0" err="1"/>
              <a:t>inferencing</a:t>
            </a:r>
            <a:endParaRPr lang="en-US" dirty="0"/>
          </a:p>
          <a:p>
            <a:r>
              <a:rPr lang="en-US" dirty="0" smtClean="0"/>
              <a:t>Documentation</a:t>
            </a:r>
            <a:endParaRPr lang="en-US" dirty="0"/>
          </a:p>
          <a:p>
            <a:pPr lvl="1"/>
            <a:r>
              <a:rPr lang="en-US" dirty="0"/>
              <a:t>Visualization and interface handoff documentation</a:t>
            </a:r>
          </a:p>
          <a:p>
            <a:pPr lvl="1"/>
            <a:r>
              <a:rPr lang="en-US" dirty="0"/>
              <a:t>Academic paper</a:t>
            </a:r>
          </a:p>
          <a:p>
            <a:pPr lvl="1"/>
            <a:r>
              <a:rPr lang="en-US" dirty="0"/>
              <a:t>Blog posts and code cleanup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03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November 18 – Challenge Kickoff</a:t>
            </a:r>
          </a:p>
          <a:p>
            <a:r>
              <a:rPr lang="en-US" dirty="0" smtClean="0"/>
              <a:t>November 19 – Literature Survey</a:t>
            </a:r>
          </a:p>
          <a:p>
            <a:r>
              <a:rPr lang="en-US" dirty="0" smtClean="0"/>
              <a:t>December 4 – Dataset Procurement Preprocessing</a:t>
            </a:r>
            <a:endParaRPr lang="en-US" dirty="0" smtClean="0"/>
          </a:p>
          <a:p>
            <a:r>
              <a:rPr lang="en-US" dirty="0" smtClean="0"/>
              <a:t>January 4 – </a:t>
            </a:r>
            <a:r>
              <a:rPr lang="en-US" dirty="0" smtClean="0"/>
              <a:t>Replicating state of the art research</a:t>
            </a:r>
          </a:p>
          <a:p>
            <a:r>
              <a:rPr lang="en-US" dirty="0" smtClean="0"/>
              <a:t>February </a:t>
            </a:r>
            <a:r>
              <a:rPr lang="en-US" dirty="0" smtClean="0"/>
              <a:t>1</a:t>
            </a:r>
            <a:r>
              <a:rPr lang="en-US" dirty="0" smtClean="0"/>
              <a:t>– </a:t>
            </a:r>
            <a:r>
              <a:rPr lang="en-US" dirty="0" smtClean="0"/>
              <a:t>Improving state of the art at scale</a:t>
            </a:r>
          </a:p>
          <a:p>
            <a:r>
              <a:rPr lang="en-US" dirty="0" smtClean="0"/>
              <a:t>March 1 –</a:t>
            </a:r>
            <a:r>
              <a:rPr lang="en-US" dirty="0" smtClean="0"/>
              <a:t>Documentation &amp; </a:t>
            </a:r>
            <a:r>
              <a:rPr lang="en-US" dirty="0" err="1" smtClean="0"/>
              <a:t>Wrapup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Team:</a:t>
            </a:r>
          </a:p>
          <a:p>
            <a:pPr lvl="1"/>
            <a:r>
              <a:rPr lang="en-US" dirty="0"/>
              <a:t>Pat </a:t>
            </a:r>
            <a:r>
              <a:rPr lang="en-US" dirty="0" err="1"/>
              <a:t>Callier</a:t>
            </a:r>
            <a:endParaRPr lang="en-US" dirty="0"/>
          </a:p>
          <a:p>
            <a:pPr lvl="1"/>
            <a:r>
              <a:rPr lang="en-US" dirty="0" smtClean="0"/>
              <a:t>Kyle Foster</a:t>
            </a:r>
          </a:p>
          <a:p>
            <a:pPr lvl="1"/>
            <a:r>
              <a:rPr lang="en-US" dirty="0" smtClean="0"/>
              <a:t>Brad Hatch</a:t>
            </a:r>
          </a:p>
          <a:p>
            <a:pPr lvl="1"/>
            <a:r>
              <a:rPr lang="en-US" dirty="0" smtClean="0"/>
              <a:t>Lindsay </a:t>
            </a:r>
            <a:r>
              <a:rPr lang="en-US" dirty="0" err="1" smtClean="0"/>
              <a:t>Gensinger</a:t>
            </a:r>
            <a:endParaRPr lang="en-US" dirty="0" smtClean="0"/>
          </a:p>
          <a:p>
            <a:pPr lvl="1"/>
            <a:r>
              <a:rPr lang="en-US" dirty="0" smtClean="0"/>
              <a:t>Karl Ni</a:t>
            </a:r>
          </a:p>
          <a:p>
            <a:pPr lvl="1"/>
            <a:r>
              <a:rPr lang="en-US" dirty="0" err="1" smtClean="0"/>
              <a:t>Yonas</a:t>
            </a:r>
            <a:r>
              <a:rPr lang="en-US" dirty="0" smtClean="0"/>
              <a:t> </a:t>
            </a:r>
            <a:r>
              <a:rPr lang="en-US" dirty="0" err="1" smtClean="0"/>
              <a:t>Tesfaye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and Challenge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92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CBD84CEA-263D-4609-ABC9-8447B5DADBC0}" vid="{9C427A7A-273B-4F2A-BCB7-37C9BA94302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CBD84CEA-263D-4609-ABC9-8447B5DADBC0}" vid="{BC7DF155-F899-44B4-9ABE-59A823D7DB9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InitProposal.potx</Template>
  <TotalTime>2386</TotalTime>
  <Words>545</Words>
  <Application>Microsoft Macintosh PowerPoint</Application>
  <PresentationFormat>On-screen Show (4:3)</PresentationFormat>
  <Paragraphs>86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InitProposal</vt:lpstr>
      <vt:lpstr>Custom Design</vt:lpstr>
      <vt:lpstr>D*SCRIPT</vt:lpstr>
      <vt:lpstr>Context</vt:lpstr>
      <vt:lpstr>Potential Challenges</vt:lpstr>
      <vt:lpstr>Pros/Cons of Ideas</vt:lpstr>
      <vt:lpstr>Problem Statement</vt:lpstr>
      <vt:lpstr>Challenge Scope</vt:lpstr>
      <vt:lpstr>Tasks and Challenge Plan</vt:lpstr>
    </vt:vector>
  </TitlesOfParts>
  <Company>IQT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Chandrasekar, Sriram</dc:creator>
  <cp:lastModifiedBy>Karl Ni</cp:lastModifiedBy>
  <cp:revision>103</cp:revision>
  <dcterms:created xsi:type="dcterms:W3CDTF">2015-04-20T20:04:02Z</dcterms:created>
  <dcterms:modified xsi:type="dcterms:W3CDTF">2015-11-12T17:43:17Z</dcterms:modified>
</cp:coreProperties>
</file>